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09" r:id="rId25"/>
    <p:sldId id="410" r:id="rId26"/>
    <p:sldId id="411" r:id="rId27"/>
    <p:sldId id="412" r:id="rId28"/>
    <p:sldId id="413"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Lst>
  <p:sldSz cx="9144000" cy="5143500" type="screen16x9"/>
  <p:notesSz cx="6858000" cy="9144000"/>
  <p:embeddedFontLst>
    <p:embeddedFont>
      <p:font typeface="Georgia" panose="02040502050405020303" pitchFamily="18" charset="0"/>
      <p:regular r:id="rId158"/>
      <p:bold r:id="rId159"/>
      <p:italic r:id="rId160"/>
      <p:boldItalic r:id="rId161"/>
    </p:embeddedFont>
    <p:embeddedFont>
      <p:font typeface="Lato" panose="020B0604020202020204" charset="0"/>
      <p:regular r:id="rId162"/>
      <p:bold r:id="rId163"/>
      <p:italic r:id="rId164"/>
      <p:boldItalic r:id="rId165"/>
    </p:embeddedFont>
    <p:embeddedFont>
      <p:font typeface="Lora" panose="020B0604020202020204" charset="0"/>
      <p:regular r:id="rId166"/>
      <p:bold r:id="rId167"/>
      <p:italic r:id="rId168"/>
      <p:boldItalic r:id="rId169"/>
    </p:embeddedFont>
    <p:embeddedFont>
      <p:font typeface="Merriweather" panose="020B0604020202020204" charset="0"/>
      <p:regular r:id="rId170"/>
      <p:bold r:id="rId171"/>
      <p:italic r:id="rId172"/>
      <p:boldItalic r:id="rId173"/>
    </p:embeddedFont>
    <p:embeddedFont>
      <p:font typeface="Roboto" panose="02000000000000000000" pitchFamily="2" charset="0"/>
      <p:regular r:id="rId174"/>
      <p:bold r:id="rId175"/>
      <p:italic r:id="rId176"/>
      <p:boldItalic r:id="rId1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BD8439-B53B-4B0E-8CB1-18338A24D940}">
  <a:tblStyle styleId="{DEBD8439-B53B-4B0E-8CB1-18338A24D94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427" autoAdjust="0"/>
  </p:normalViewPr>
  <p:slideViewPr>
    <p:cSldViewPr snapToGrid="0">
      <p:cViewPr varScale="1">
        <p:scale>
          <a:sx n="123" d="100"/>
          <a:sy n="123" d="100"/>
        </p:scale>
        <p:origin x="125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2.fntdata"/><Relationship Id="rId170" Type="http://schemas.openxmlformats.org/officeDocument/2006/relationships/font" Target="fonts/font1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3.fntdata"/><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4.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4.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font" Target="fonts/font20.fntdata"/><Relationship Id="rId172" Type="http://schemas.openxmlformats.org/officeDocument/2006/relationships/font" Target="fonts/font1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7.fntdata"/><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7.fntdata"/><Relationship Id="rId16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18.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8.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19.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9.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restfulapi.net/http-status-code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c5e67786f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c5e67786f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a7ac15a8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a7ac15a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8c201d847e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8c201d847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8c201d847e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8c201d847e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8c201d847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8c201d847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8c201d847e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8c201d847e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8a7ac15a85_0_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8a7ac15a85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c201d847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c201d847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8c201d847e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8c201d847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8c201d847e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8c201d847e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8c201d847e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8c201d847e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8c201d847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8c201d847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a7ac15a8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8a7ac15a8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8c201d847e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8c201d847e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c201d847e_0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c201d847e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8c201d847e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8c201d847e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8c201d847e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8c201d847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8c201d847e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8c201d847e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8c201d847e_0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8c201d847e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8c201d847e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8c201d847e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8c201d847e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8c201d847e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8c201d847e_0_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8c201d847e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8c201d847e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8c201d847e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a7ac15a8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a7ac15a8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8c201d847e_0_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8c201d847e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8c201d847e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8c201d847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201d847e_0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201d847e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8c201d847e_0_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8c201d847e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8c201d847e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8c201d847e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8c201d847e_0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8c201d847e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8c201d847e_0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8c201d847e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8c201d847e_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8c201d847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8c201d847e_0_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8c201d847e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88c08ff6c5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88c08ff6c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8a7ac15a8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8a7ac15a8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8a7ac15a85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8a7ac15a85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8c201d847e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8c201d847e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8c201d847e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c201d847e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8c201d847e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8c201d847e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8c201d847e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8c201d847e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8c201d847e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8c201d847e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8c201d847e_0_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8c201d847e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8c201d84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8c201d84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8c201d847e_0_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8c201d847e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50">
                <a:solidFill>
                  <a:schemeClr val="dk1"/>
                </a:solidFill>
              </a:rPr>
              <a:t>kind create cluster --config kind.yaml</a:t>
            </a:r>
            <a:endParaRPr sz="85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850">
              <a:solidFill>
                <a:schemeClr val="dk1"/>
              </a:solidFill>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8c201d847e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8c201d847e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50">
                <a:solidFill>
                  <a:schemeClr val="dk1"/>
                </a:solidFill>
              </a:rPr>
              <a:t>kind create cluster --config kind.yaml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8a7ac15a8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8a7ac15a8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8c201d847e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8c201d847e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50">
                <a:solidFill>
                  <a:schemeClr val="dk1"/>
                </a:solidFill>
              </a:rPr>
              <a:t>kind create cluster --config kind.yaml</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8c201d847e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8c201d847e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endParaRPr sz="1800">
              <a:solidFill>
                <a:schemeClr val="dk1"/>
              </a:solidFill>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c201d847e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c201d847e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endParaRPr sz="1800">
              <a:solidFill>
                <a:schemeClr val="dk1"/>
              </a:solidFil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c201d847e_0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c201d847e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50">
                <a:solidFill>
                  <a:schemeClr val="dk1"/>
                </a:solidFill>
              </a:rPr>
              <a:t>kind create cluster --config kind.yaml</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8c201d847e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8c201d847e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8c201d847e_0_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8c201d847e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solidFill>
                  <a:schemeClr val="dk1"/>
                </a:solidFill>
              </a:rPr>
              <a:t>Sometimes you could have a problem compiling using the operator sdk</a:t>
            </a:r>
            <a:endParaRPr sz="900">
              <a:solidFill>
                <a:schemeClr val="dk1"/>
              </a:solidFill>
            </a:endParaRPr>
          </a:p>
          <a:p>
            <a:pPr marL="0" lvl="0" indent="0" algn="l" rtl="0">
              <a:lnSpc>
                <a:spcPct val="115000"/>
              </a:lnSpc>
              <a:spcBef>
                <a:spcPts val="0"/>
              </a:spcBef>
              <a:spcAft>
                <a:spcPts val="0"/>
              </a:spcAft>
              <a:buNone/>
            </a:pPr>
            <a:r>
              <a:rPr lang="en" sz="900">
                <a:solidFill>
                  <a:schemeClr val="dk1"/>
                </a:solidFill>
              </a:rPr>
              <a:t>it is caused because of an error in your local env. You need to set the go env GOROOT.</a:t>
            </a:r>
            <a:endParaRPr sz="900">
              <a:solidFill>
                <a:schemeClr val="dk1"/>
              </a:solidFill>
            </a:endParaRPr>
          </a:p>
          <a:p>
            <a:pPr marL="0" lvl="0" indent="0" algn="l" rtl="0">
              <a:lnSpc>
                <a:spcPct val="115000"/>
              </a:lnSpc>
              <a:spcBef>
                <a:spcPts val="0"/>
              </a:spcBef>
              <a:spcAft>
                <a:spcPts val="0"/>
              </a:spcAft>
              <a:buNone/>
            </a:pPr>
            <a:r>
              <a:rPr lang="en" sz="900">
                <a:solidFill>
                  <a:schemeClr val="dk1"/>
                </a:solidFill>
              </a:rPr>
              <a:t>Run export GOROOT=$(go env GOROOT)</a:t>
            </a:r>
            <a:endParaRPr sz="900">
              <a:solidFill>
                <a:schemeClr val="dk1"/>
              </a:solidFill>
            </a:endParaRPr>
          </a:p>
          <a:p>
            <a:pPr marL="0" lvl="0" indent="0" algn="l" rtl="0">
              <a:spcBef>
                <a:spcPts val="0"/>
              </a:spcBef>
              <a:spcAft>
                <a:spcPts val="1000"/>
              </a:spcAft>
              <a:buNone/>
            </a:pPr>
            <a:endParaRPr sz="1800">
              <a:solidFill>
                <a:schemeClr val="dk1"/>
              </a:solidFill>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8c201d847e_0_6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8c201d847e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8c201d847e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8c201d847e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8c201d847e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8c201d847e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sz="1600">
              <a:solidFill>
                <a:schemeClr val="dk1"/>
              </a:solidFill>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8c201d847e_0_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8c201d847e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8a7ac15a8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8a7ac15a8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8c201d847e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8c201d847e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8c201d847e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8c201d847e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8c201d847e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8c201d847e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8e78a408e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8e78a408e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8a7ac15a85_0_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8a7ac15a85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8ec498044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8ec49804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a7ac15a8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a7ac15a8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a7ac15a8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a7ac15a8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a7ac15a8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a7ac15a8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a7ac15a8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a7ac15a8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a7ac15a85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8a7ac15a8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8a7ac15a8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8a7ac15a8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a7ac15a85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a7ac15a85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a7ac15a85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a7ac15a8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/cmd - </a:t>
            </a:r>
            <a:r>
              <a:rPr lang="en" sz="1200">
                <a:solidFill>
                  <a:srgbClr val="24292E"/>
                </a:solidFill>
                <a:highlight>
                  <a:srgbClr val="FFFFFF"/>
                </a:highlight>
              </a:rPr>
              <a:t>(The directory name for each application should match the name of the executable you want to have)</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5569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0559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1336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82621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7621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c5e67786f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c5e67786f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7ac15a85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7ac15a8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c5e67786f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c5e67786f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c5e67786f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c5e67786f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a7ac15a85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a7ac15a8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8a7ac15a85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8a7ac15a8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a7ac15a85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a7ac15a85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a7ac15a85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a7ac15a85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https://restfulapi.net/http-status-codes/</a:t>
            </a:r>
            <a:endParaRPr dirty="0"/>
          </a:p>
          <a:p>
            <a:pPr marL="0" lvl="0" indent="0" algn="l" rtl="0">
              <a:spcBef>
                <a:spcPts val="0"/>
              </a:spcBef>
              <a:spcAft>
                <a:spcPts val="0"/>
              </a:spcAft>
              <a:buNone/>
            </a:pPr>
            <a:r>
              <a:rPr lang="en" dirty="0"/>
              <a:t>200 , simply means that the request succeeded , </a:t>
            </a:r>
            <a:endParaRPr dirty="0"/>
          </a:p>
          <a:p>
            <a:pPr marL="0" lvl="0" indent="0" algn="l" rtl="0">
              <a:spcBef>
                <a:spcPts val="0"/>
              </a:spcBef>
              <a:spcAft>
                <a:spcPts val="0"/>
              </a:spcAft>
              <a:buNone/>
            </a:pPr>
            <a:r>
              <a:rPr lang="en" dirty="0"/>
              <a:t>201 , means that a new resource was created</a:t>
            </a:r>
            <a:endParaRPr dirty="0"/>
          </a:p>
          <a:p>
            <a:pPr marL="0" lvl="0" indent="0" algn="l" rtl="0">
              <a:spcBef>
                <a:spcPts val="0"/>
              </a:spcBef>
              <a:spcAft>
                <a:spcPts val="0"/>
              </a:spcAft>
              <a:buNone/>
            </a:pPr>
            <a:r>
              <a:rPr lang="en" dirty="0"/>
              <a:t>202 , means that the request was accepted but no action has happened yet on the server</a:t>
            </a:r>
            <a:endParaRPr dirty="0"/>
          </a:p>
          <a:p>
            <a:pPr marL="0" lvl="0" indent="0" algn="l" rtl="0">
              <a:spcBef>
                <a:spcPts val="0"/>
              </a:spcBef>
              <a:spcAft>
                <a:spcPts val="0"/>
              </a:spcAft>
              <a:buNone/>
            </a:pPr>
            <a:r>
              <a:rPr lang="en" dirty="0"/>
              <a:t>300 indicated a redirection to a different place , it is useful for example when  a website has moved</a:t>
            </a:r>
            <a:endParaRPr dirty="0"/>
          </a:p>
          <a:p>
            <a:pPr marL="0" lvl="0" indent="0" algn="l" rtl="0">
              <a:spcBef>
                <a:spcPts val="0"/>
              </a:spcBef>
              <a:spcAft>
                <a:spcPts val="0"/>
              </a:spcAft>
              <a:buNone/>
            </a:pPr>
            <a:r>
              <a:rPr lang="en" dirty="0"/>
              <a:t>400 means bad request , the request was not formatted correctly for example</a:t>
            </a:r>
            <a:endParaRPr dirty="0"/>
          </a:p>
          <a:p>
            <a:pPr marL="0" lvl="0" indent="0" algn="l" rtl="0">
              <a:spcBef>
                <a:spcPts val="0"/>
              </a:spcBef>
              <a:spcAft>
                <a:spcPts val="0"/>
              </a:spcAft>
              <a:buNone/>
            </a:pPr>
            <a:r>
              <a:rPr lang="en" dirty="0"/>
              <a:t>401 means that the client is unauthorized</a:t>
            </a:r>
            <a:endParaRPr dirty="0"/>
          </a:p>
          <a:p>
            <a:pPr marL="0" lvl="0" indent="0" algn="l" rtl="0">
              <a:spcBef>
                <a:spcPts val="0"/>
              </a:spcBef>
              <a:spcAft>
                <a:spcPts val="0"/>
              </a:spcAft>
              <a:buNone/>
            </a:pPr>
            <a:r>
              <a:rPr lang="en" dirty="0"/>
              <a:t>403 , means forbidden the client is authenticated but do not have access to the resource </a:t>
            </a:r>
            <a:endParaRPr dirty="0"/>
          </a:p>
          <a:p>
            <a:pPr marL="0" lvl="0" indent="0" algn="l" rtl="0">
              <a:spcBef>
                <a:spcPts val="0"/>
              </a:spcBef>
              <a:spcAft>
                <a:spcPts val="0"/>
              </a:spcAft>
              <a:buNone/>
            </a:pPr>
            <a:r>
              <a:rPr lang="en" dirty="0"/>
              <a:t>404 used when a resource was not found</a:t>
            </a:r>
            <a:endParaRPr dirty="0"/>
          </a:p>
          <a:p>
            <a:pPr marL="0" lvl="0" indent="0" algn="l" rtl="0">
              <a:spcBef>
                <a:spcPts val="0"/>
              </a:spcBef>
              <a:spcAft>
                <a:spcPts val="0"/>
              </a:spcAft>
              <a:buNone/>
            </a:pPr>
            <a:r>
              <a:rPr lang="en" dirty="0"/>
              <a:t>500 means that something went wrong when processing the request on the server</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a7ac15a8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a7ac15a8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a7ac15a85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a7ac15a85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a7ac15a85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a7ac15a85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a7ac15a85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8a7ac15a85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a7ac15a85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a7ac15a85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8a7ac15a85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8a7ac15a85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8a7ac15a85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8a7ac15a85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a7ac15a85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a7ac15a85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a7ac15a85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a7ac15a85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8a7ac15a85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8a7ac15a85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8a7ac15a85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8a7ac15a85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8a7ac15a85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8a7ac15a85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8a7ac15a85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8a7ac15a85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8a7ac15a85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8a7ac15a85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8a7ac15a85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8a7ac15a85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a7ac15a85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8a7ac15a85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8a7ac15a85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8a7ac15a85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8a7ac15a85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8a7ac15a85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e78a408e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e78a408e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e78a408e6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e78a408e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e78a408e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e78a408e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8a7ac15a8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8a7ac15a8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c5e67786f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c5e67786f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8c5e67786f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8c5e67786f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c5e67786f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c5e67786f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8c5e67786f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8c5e67786f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8a7ac15a8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8a7ac15a8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a7ac15a85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a7ac15a85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8a7ac15a85_0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8a7ac15a85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8a7ac15a85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8a7ac15a85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8a7ac15a85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8a7ac15a85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a7ac15a85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a7ac15a85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8a7ac15a85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8a7ac15a85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8a7ac15a85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8a7ac15a85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8a7ac15a85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8a7ac15a85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8adbe0c195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8adbe0c19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8adbe0c19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8adbe0c19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a7ac15a85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8a7ac15a85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8a7ac15a85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8a7ac15a85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8a7ac15a85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8a7ac15a85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8adbe0c19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8adbe0c19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8a7ac15a85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8a7ac15a85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8a7ac15a85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8a7ac15a85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8a7ac15a85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8a7ac15a85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8a7ac15a85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8a7ac15a85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8e78a408e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8e78a408e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8c5e67786f_0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8c5e67786f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8a7ac15a85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8a7ac15a85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a7ac15a85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a7ac15a8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8a7ac15a85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8a7ac15a85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900"/>
              </a:spcBef>
              <a:spcAft>
                <a:spcPts val="90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a7ac15a85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a7ac15a85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8c5e67786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8c5e67786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c5e67786f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c5e67786f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37474F"/>
              </a:buClr>
              <a:buSzPts val="1500"/>
              <a:buFont typeface="Georgia"/>
              <a:buAutoNum type="arabicPeriod"/>
            </a:pPr>
            <a:endParaRPr sz="1500" i="1">
              <a:solidFill>
                <a:srgbClr val="37474F"/>
              </a:solidFill>
              <a:latin typeface="Georgia"/>
              <a:ea typeface="Georgia"/>
              <a:cs typeface="Georgia"/>
              <a:sym typeface="Georgia"/>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8c5e67786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8c5e67786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i="1">
              <a:solidFill>
                <a:srgbClr val="37474F"/>
              </a:solidFill>
              <a:latin typeface="Georgia"/>
              <a:ea typeface="Georgia"/>
              <a:cs typeface="Georgia"/>
              <a:sym typeface="Georgia"/>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8c5e67786f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8c5e67786f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i="1">
              <a:solidFill>
                <a:srgbClr val="37474F"/>
              </a:solidFill>
              <a:latin typeface="Georgia"/>
              <a:ea typeface="Georgia"/>
              <a:cs typeface="Georgia"/>
              <a:sym typeface="Georgia"/>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8c5e67786f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8c5e67786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i="1">
              <a:solidFill>
                <a:srgbClr val="37474F"/>
              </a:solidFill>
              <a:latin typeface="Georgia"/>
              <a:ea typeface="Georgia"/>
              <a:cs typeface="Georgia"/>
              <a:sym typeface="Georgia"/>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8c5e67786f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8c5e67786f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i="1">
              <a:solidFill>
                <a:srgbClr val="37474F"/>
              </a:solidFill>
              <a:latin typeface="Georgia"/>
              <a:ea typeface="Georgia"/>
              <a:cs typeface="Georgia"/>
              <a:sym typeface="Georgia"/>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8c5e67786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8c5e67786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8c5e67786f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8c5e67786f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a7ac15a85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a7ac15a8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c5e67786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c5e67786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8c5e67786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8c5e67786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a7ac15a85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a7ac15a85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8a7ac15a85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8a7ac15a85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8a7ac15a8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8a7ac15a8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8a7ac15a85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8a7ac15a85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8a7ac15a85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8a7ac15a8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8c5e67786f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8c5e67786f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8c5e67786f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8c5e67786f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88c08ff6c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88c08ff6c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hyperlink" Target="https://github.com/operator-framework/operator-sdk/releases" TargetMode="External"/><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golang/go/wiki/Module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github.com/golang-standards/project-layout"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gorilla/mux#examples"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https://jwt.io/introduction/"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golang.org/s/sqldrivers"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golang.org/pkg/database/sql/#DB.Query"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golang.org/pkg/database/sql/#DB.Exec"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tools.ietf.org/html/rfc6455" TargetMode="External"/><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google/pprof" TargetMode="External"/><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hyperlink" Target="https://golang.org/pkg/runtime/pprof/#Profile"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golang.org/pkg/runtime/#MemStats"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localhost:5000/debug/pprof/" TargetMode="External"/><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hyperlink" Target="https://enterprise-architecture.org/downloads?id=208"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43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Course Agenda</a:t>
            </a:r>
            <a:endParaRPr/>
          </a:p>
        </p:txBody>
      </p:sp>
      <p:sp>
        <p:nvSpPr>
          <p:cNvPr id="55" name="Google Shape;55;p13"/>
          <p:cNvSpPr txBox="1">
            <a:spLocks noGrp="1"/>
          </p:cNvSpPr>
          <p:nvPr>
            <p:ph type="body" idx="1"/>
          </p:nvPr>
        </p:nvSpPr>
        <p:spPr>
          <a:xfrm>
            <a:off x="311700" y="715825"/>
            <a:ext cx="8520600" cy="38532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Clr>
                <a:srgbClr val="000000"/>
              </a:buClr>
              <a:buSzPts val="1800"/>
              <a:buAutoNum type="arabicPeriod"/>
            </a:pPr>
            <a:r>
              <a:rPr lang="en" dirty="0">
                <a:solidFill>
                  <a:srgbClr val="000000"/>
                </a:solidFill>
              </a:rPr>
              <a:t>Go Fundamentals refresh</a:t>
            </a:r>
            <a:endParaRPr dirty="0">
              <a:solidFill>
                <a:srgbClr val="000000"/>
              </a:solidFill>
            </a:endParaRPr>
          </a:p>
          <a:p>
            <a:pPr marL="457200" lvl="0" indent="-342900" algn="l" rtl="0">
              <a:spcBef>
                <a:spcPts val="1600"/>
              </a:spcBef>
              <a:spcAft>
                <a:spcPts val="0"/>
              </a:spcAft>
              <a:buClr>
                <a:srgbClr val="000000"/>
              </a:buClr>
              <a:buSzPts val="1800"/>
              <a:buAutoNum type="arabicPeriod"/>
            </a:pPr>
            <a:r>
              <a:rPr lang="en" dirty="0">
                <a:solidFill>
                  <a:srgbClr val="000000"/>
                </a:solidFill>
              </a:rPr>
              <a:t>Structuring our project the right way using modules</a:t>
            </a:r>
          </a:p>
          <a:p>
            <a:pPr marL="457200" lvl="0" indent="-342900" algn="l" rtl="0">
              <a:spcBef>
                <a:spcPts val="1600"/>
              </a:spcBef>
              <a:spcAft>
                <a:spcPts val="0"/>
              </a:spcAft>
              <a:buClr>
                <a:srgbClr val="000000"/>
              </a:buClr>
              <a:buSzPts val="1800"/>
              <a:buAutoNum type="arabicPeriod"/>
            </a:pPr>
            <a:r>
              <a:rPr lang="en" dirty="0">
                <a:solidFill>
                  <a:srgbClr val="000000"/>
                </a:solidFill>
              </a:rPr>
              <a:t>Concurrency patterns in go</a:t>
            </a:r>
            <a:endParaRPr dirty="0">
              <a:solidFill>
                <a:srgbClr val="000000"/>
              </a:solidFill>
            </a:endParaRPr>
          </a:p>
          <a:p>
            <a:pPr marL="457200" lvl="0" indent="-342900" algn="l" rtl="0">
              <a:spcBef>
                <a:spcPts val="1000"/>
              </a:spcBef>
              <a:spcAft>
                <a:spcPts val="0"/>
              </a:spcAft>
              <a:buClr>
                <a:srgbClr val="000000"/>
              </a:buClr>
              <a:buSzPts val="1800"/>
              <a:buAutoNum type="arabicPeriod"/>
            </a:pPr>
            <a:r>
              <a:rPr lang="en" dirty="0">
                <a:solidFill>
                  <a:srgbClr val="000000"/>
                </a:solidFill>
              </a:rPr>
              <a:t>Creating microservices in go</a:t>
            </a:r>
            <a:endParaRPr dirty="0">
              <a:solidFill>
                <a:srgbClr val="000000"/>
              </a:solidFill>
            </a:endParaRPr>
          </a:p>
          <a:p>
            <a:pPr marL="457200" lvl="0" indent="-342900" algn="l" rtl="0">
              <a:spcBef>
                <a:spcPts val="1000"/>
              </a:spcBef>
              <a:spcAft>
                <a:spcPts val="0"/>
              </a:spcAft>
              <a:buClr>
                <a:srgbClr val="000000"/>
              </a:buClr>
              <a:buSzPts val="1800"/>
              <a:buAutoNum type="arabicPeriod"/>
            </a:pPr>
            <a:r>
              <a:rPr lang="en" dirty="0">
                <a:solidFill>
                  <a:srgbClr val="000000"/>
                </a:solidFill>
              </a:rPr>
              <a:t>Creating a multiplayer game server </a:t>
            </a:r>
            <a:endParaRPr dirty="0">
              <a:solidFill>
                <a:srgbClr val="000000"/>
              </a:solidFill>
            </a:endParaRPr>
          </a:p>
          <a:p>
            <a:pPr marL="457200" lvl="0" indent="-342900" algn="l" rtl="0">
              <a:spcBef>
                <a:spcPts val="1000"/>
              </a:spcBef>
              <a:spcAft>
                <a:spcPts val="0"/>
              </a:spcAft>
              <a:buClr>
                <a:srgbClr val="000000"/>
              </a:buClr>
              <a:buSzPts val="1800"/>
              <a:buAutoNum type="arabicPeriod"/>
            </a:pPr>
            <a:r>
              <a:rPr lang="en" dirty="0">
                <a:solidFill>
                  <a:srgbClr val="000000"/>
                </a:solidFill>
              </a:rPr>
              <a:t>Containerizing, and deploying our go program</a:t>
            </a:r>
            <a:endParaRPr dirty="0">
              <a:solidFill>
                <a:srgbClr val="000000"/>
              </a:solidFill>
            </a:endParaRPr>
          </a:p>
          <a:p>
            <a:pPr marL="457200" lvl="0" indent="-342900" algn="l" rtl="0">
              <a:spcBef>
                <a:spcPts val="1000"/>
              </a:spcBef>
              <a:spcAft>
                <a:spcPts val="1600"/>
              </a:spcAft>
              <a:buClr>
                <a:srgbClr val="000000"/>
              </a:buClr>
              <a:buSzPts val="1800"/>
              <a:buAutoNum type="arabicPeriod"/>
            </a:pPr>
            <a:r>
              <a:rPr lang="en" dirty="0">
                <a:solidFill>
                  <a:srgbClr val="000000"/>
                </a:solidFill>
              </a:rPr>
              <a:t>Turning our game server into a kubernetes operator</a:t>
            </a:r>
            <a:endParaRPr dirty="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Go Modules</a:t>
            </a:r>
            <a:endParaRPr/>
          </a:p>
        </p:txBody>
      </p:sp>
      <p:sp>
        <p:nvSpPr>
          <p:cNvPr id="112" name="Google Shape;112;p22"/>
          <p:cNvSpPr txBox="1">
            <a:spLocks noGrp="1"/>
          </p:cNvSpPr>
          <p:nvPr>
            <p:ph type="body" idx="1"/>
          </p:nvPr>
        </p:nvSpPr>
        <p:spPr>
          <a:xfrm>
            <a:off x="311700" y="832650"/>
            <a:ext cx="8520600" cy="3736200"/>
          </a:xfrm>
          <a:prstGeom prst="rect">
            <a:avLst/>
          </a:prstGeom>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a:solidFill>
                  <a:srgbClr val="000000"/>
                </a:solidFill>
              </a:rPr>
              <a:t>Unlike Workspaces when using modules we don't need to start under a folder structure (src,pkg and bin directories)</a:t>
            </a:r>
            <a:endParaRPr sz="1600">
              <a:solidFill>
                <a:srgbClr val="000000"/>
              </a:solidFill>
            </a:endParaRPr>
          </a:p>
          <a:p>
            <a:pPr marL="457200" lvl="0" indent="0" algn="l" rtl="0">
              <a:lnSpc>
                <a:spcPct val="100000"/>
              </a:lnSpc>
              <a:spcBef>
                <a:spcPts val="0"/>
              </a:spcBef>
              <a:spcAft>
                <a:spcPts val="0"/>
              </a:spcAft>
              <a:buNone/>
            </a:pPr>
            <a:endParaRPr sz="160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a:solidFill>
                  <a:srgbClr val="000000"/>
                </a:solidFill>
              </a:rPr>
              <a:t>We start from an empty directory and executing the following</a:t>
            </a:r>
            <a:endParaRPr sz="1600">
              <a:solidFill>
                <a:srgbClr val="000000"/>
              </a:solidFill>
            </a:endParaRPr>
          </a:p>
          <a:p>
            <a:pPr marL="457200" lvl="0" indent="0" algn="l" rtl="0">
              <a:lnSpc>
                <a:spcPct val="100000"/>
              </a:lnSpc>
              <a:spcBef>
                <a:spcPts val="0"/>
              </a:spcBef>
              <a:spcAft>
                <a:spcPts val="0"/>
              </a:spcAft>
              <a:buNone/>
            </a:pPr>
            <a:endParaRPr sz="1600">
              <a:solidFill>
                <a:srgbClr val="000000"/>
              </a:solidFill>
            </a:endParaRPr>
          </a:p>
          <a:p>
            <a:pPr marL="457200" lvl="0" indent="0" algn="l" rtl="0">
              <a:lnSpc>
                <a:spcPct val="100000"/>
              </a:lnSpc>
              <a:spcBef>
                <a:spcPts val="0"/>
              </a:spcBef>
              <a:spcAft>
                <a:spcPts val="0"/>
              </a:spcAft>
              <a:buNone/>
            </a:pPr>
            <a:r>
              <a:rPr lang="en" sz="1600">
                <a:solidFill>
                  <a:srgbClr val="FFFFFF"/>
                </a:solidFill>
                <a:highlight>
                  <a:srgbClr val="000000"/>
                </a:highlight>
              </a:rPr>
              <a:t>$ go mod init github.com/gameserver</a:t>
            </a:r>
            <a:endParaRPr sz="1600">
              <a:solidFill>
                <a:srgbClr val="FFFFFF"/>
              </a:solidFill>
              <a:highlight>
                <a:srgbClr val="000000"/>
              </a:highlight>
            </a:endParaRPr>
          </a:p>
          <a:p>
            <a:pPr marL="457200" lvl="0" indent="0" algn="l" rtl="0">
              <a:lnSpc>
                <a:spcPct val="100000"/>
              </a:lnSpc>
              <a:spcBef>
                <a:spcPts val="0"/>
              </a:spcBef>
              <a:spcAft>
                <a:spcPts val="0"/>
              </a:spcAft>
              <a:buNone/>
            </a:pPr>
            <a:endParaRPr sz="1600">
              <a:solidFill>
                <a:srgbClr val="000000"/>
              </a:solidFill>
            </a:endParaRPr>
          </a:p>
          <a:p>
            <a:pPr marL="0" lvl="0" indent="0" algn="l" rtl="0">
              <a:lnSpc>
                <a:spcPct val="100000"/>
              </a:lnSpc>
              <a:spcBef>
                <a:spcPts val="0"/>
              </a:spcBef>
              <a:spcAft>
                <a:spcPts val="0"/>
              </a:spcAft>
              <a:buNone/>
            </a:pPr>
            <a:r>
              <a:rPr lang="en" sz="1600">
                <a:solidFill>
                  <a:srgbClr val="000000"/>
                </a:solidFill>
              </a:rPr>
              <a:t>*As you can see we passed to init a module identifier</a:t>
            </a:r>
            <a:endParaRPr sz="1600">
              <a:solidFill>
                <a:srgbClr val="000000"/>
              </a:solidFill>
            </a:endParaRPr>
          </a:p>
          <a:p>
            <a:pPr marL="0" lvl="0" indent="0" algn="l" rtl="0">
              <a:lnSpc>
                <a:spcPct val="150000"/>
              </a:lnSpc>
              <a:spcBef>
                <a:spcPts val="0"/>
              </a:spcBef>
              <a:spcAft>
                <a:spcPts val="0"/>
              </a:spcAft>
              <a:buNone/>
            </a:pPr>
            <a:endParaRPr sz="1600">
              <a:solidFill>
                <a:srgbClr val="000000"/>
              </a:solidFill>
              <a:highlight>
                <a:srgbClr val="1E1E1E"/>
              </a:highlight>
            </a:endParaRPr>
          </a:p>
          <a:p>
            <a:pPr marL="0" lvl="0" indent="0" algn="l" rtl="0">
              <a:lnSpc>
                <a:spcPct val="100000"/>
              </a:lnSpc>
              <a:spcBef>
                <a:spcPts val="0"/>
              </a:spcBef>
              <a:spcAft>
                <a:spcPts val="0"/>
              </a:spcAft>
              <a:buNone/>
            </a:pPr>
            <a:r>
              <a:rPr lang="en" sz="1600">
                <a:solidFill>
                  <a:srgbClr val="000000"/>
                </a:solidFill>
              </a:rPr>
              <a:t> </a:t>
            </a:r>
            <a:endParaRPr sz="1600">
              <a:solidFill>
                <a:srgbClr val="000000"/>
              </a:solidFill>
            </a:endParaRPr>
          </a:p>
        </p:txBody>
      </p:sp>
      <p:sp>
        <p:nvSpPr>
          <p:cNvPr id="113" name="Google Shape;113;p22"/>
          <p:cNvSpPr/>
          <p:nvPr/>
        </p:nvSpPr>
        <p:spPr>
          <a:xfrm>
            <a:off x="6132225" y="3349525"/>
            <a:ext cx="2582100" cy="10035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rgbClr val="569CD6"/>
                </a:solidFill>
                <a:highlight>
                  <a:srgbClr val="1E1E1E"/>
                </a:highlight>
                <a:latin typeface="Courier New"/>
                <a:ea typeface="Courier New"/>
                <a:cs typeface="Courier New"/>
                <a:sym typeface="Courier New"/>
              </a:rPr>
              <a:t>module</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github.com/gameserver</a:t>
            </a:r>
            <a:endParaRPr sz="11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 sz="1100">
                <a:solidFill>
                  <a:srgbClr val="569CD6"/>
                </a:solidFill>
                <a:highlight>
                  <a:srgbClr val="1E1E1E"/>
                </a:highlight>
                <a:latin typeface="Courier New"/>
                <a:ea typeface="Courier New"/>
                <a:cs typeface="Courier New"/>
                <a:sym typeface="Courier New"/>
              </a:rPr>
              <a:t>go</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1.14</a:t>
            </a:r>
            <a:endParaRPr sz="1100">
              <a:solidFill>
                <a:srgbClr val="CE9178"/>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10"/>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Kubernetes - Architecture</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736" name="Google Shape;736;p110"/>
          <p:cNvSpPr txBox="1">
            <a:spLocks noGrp="1"/>
          </p:cNvSpPr>
          <p:nvPr>
            <p:ph type="body" idx="1"/>
          </p:nvPr>
        </p:nvSpPr>
        <p:spPr>
          <a:xfrm>
            <a:off x="311700" y="753975"/>
            <a:ext cx="8649600" cy="41151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Kubernetes is made from one or more masters and a bunch of nodes (use to be called minions)</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Master Components holds a “control plane” which is in charge of which work to run on which node</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(In short, control plane is what monitors the cluster, schedules the work, makes the changes, etc..)</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The nodes are what actually do the real work, they report back to the master and watch for changes</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11"/>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Kubernetes control plane and data plane</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742" name="Google Shape;742;p111"/>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1000"/>
              </a:spcBef>
              <a:spcAft>
                <a:spcPts val="0"/>
              </a:spcAft>
              <a:buClr>
                <a:schemeClr val="dk1"/>
              </a:buClr>
              <a:buSzPts val="1800"/>
              <a:buChar char="●"/>
            </a:pPr>
            <a:r>
              <a:rPr lang="en" dirty="0">
                <a:solidFill>
                  <a:schemeClr val="dk1"/>
                </a:solidFill>
              </a:rPr>
              <a:t>Kubernetes is actually a collection of pods implementing the k8s api and the cluster orchestration logic also referred to as the kubernetes control plane</a:t>
            </a:r>
            <a:endParaRPr dirty="0">
              <a:solidFill>
                <a:schemeClr val="dk1"/>
              </a:solidFill>
            </a:endParaRPr>
          </a:p>
          <a:p>
            <a:pPr marL="457200" lvl="0" indent="0" algn="l" rtl="0">
              <a:lnSpc>
                <a:spcPct val="100000"/>
              </a:lnSpc>
              <a:spcBef>
                <a:spcPts val="1000"/>
              </a:spcBef>
              <a:spcAft>
                <a:spcPts val="0"/>
              </a:spcAft>
              <a:buNone/>
            </a:pPr>
            <a:endParaRPr dirty="0">
              <a:solidFill>
                <a:schemeClr val="dk1"/>
              </a:solidFill>
            </a:endParaRPr>
          </a:p>
          <a:p>
            <a:pPr marL="457200" lvl="0" indent="-342900" algn="l" rtl="0">
              <a:lnSpc>
                <a:spcPct val="100000"/>
              </a:lnSpc>
              <a:spcBef>
                <a:spcPts val="1000"/>
              </a:spcBef>
              <a:spcAft>
                <a:spcPts val="0"/>
              </a:spcAft>
              <a:buClr>
                <a:schemeClr val="dk1"/>
              </a:buClr>
              <a:buSzPts val="1800"/>
              <a:buChar char="●"/>
            </a:pPr>
            <a:r>
              <a:rPr lang="en" dirty="0">
                <a:solidFill>
                  <a:schemeClr val="dk1"/>
                </a:solidFill>
              </a:rPr>
              <a:t>The application/data plane is everything else meaning all the nodes that hosts all the pods that the application runs on</a:t>
            </a:r>
            <a:endParaRPr dirty="0">
              <a:solidFill>
                <a:schemeClr val="dk1"/>
              </a:solidFill>
            </a:endParaRPr>
          </a:p>
          <a:p>
            <a:pPr marL="457200" lvl="0" indent="0" algn="l" rtl="0">
              <a:lnSpc>
                <a:spcPct val="100000"/>
              </a:lnSpc>
              <a:spcBef>
                <a:spcPts val="1000"/>
              </a:spcBef>
              <a:spcAft>
                <a:spcPts val="0"/>
              </a:spcAft>
              <a:buNone/>
            </a:pPr>
            <a:endParaRPr dirty="0">
              <a:solidFill>
                <a:schemeClr val="dk1"/>
              </a:solidFill>
            </a:endParaRPr>
          </a:p>
          <a:p>
            <a:pPr marL="457200" lvl="0" indent="-342900" algn="l" rtl="0">
              <a:lnSpc>
                <a:spcPct val="100000"/>
              </a:lnSpc>
              <a:spcBef>
                <a:spcPts val="1000"/>
              </a:spcBef>
              <a:spcAft>
                <a:spcPts val="0"/>
              </a:spcAft>
              <a:buClr>
                <a:schemeClr val="dk1"/>
              </a:buClr>
              <a:buSzPts val="1800"/>
              <a:buChar char="●"/>
            </a:pPr>
            <a:r>
              <a:rPr lang="en" dirty="0">
                <a:solidFill>
                  <a:schemeClr val="dk1"/>
                </a:solidFill>
              </a:rPr>
              <a:t>The </a:t>
            </a:r>
            <a:r>
              <a:rPr lang="en" i="1" dirty="0">
                <a:solidFill>
                  <a:schemeClr val="dk1"/>
                </a:solidFill>
              </a:rPr>
              <a:t>controllers </a:t>
            </a:r>
            <a:r>
              <a:rPr lang="en" dirty="0">
                <a:solidFill>
                  <a:schemeClr val="dk1"/>
                </a:solidFill>
              </a:rPr>
              <a:t>of the control plane implement control loops that repeatedly compare the desired state of the cluster to its actual state </a:t>
            </a:r>
            <a:endParaRPr dirty="0">
              <a:solidFill>
                <a:schemeClr val="dk1"/>
              </a:solidFill>
            </a:endParaRPr>
          </a:p>
          <a:p>
            <a:pPr marL="457200" lvl="0" indent="0" algn="l" rtl="0">
              <a:lnSpc>
                <a:spcPct val="100000"/>
              </a:lnSpc>
              <a:spcBef>
                <a:spcPts val="1000"/>
              </a:spcBef>
              <a:spcAft>
                <a:spcPts val="0"/>
              </a:spcAft>
              <a:buNone/>
            </a:pPr>
            <a:endParaRPr dirty="0">
              <a:solidFill>
                <a:schemeClr val="dk1"/>
              </a:solidFill>
            </a:endParaRPr>
          </a:p>
          <a:p>
            <a:pPr marL="457200" lvl="0" indent="-342900" algn="l" rtl="0">
              <a:lnSpc>
                <a:spcPct val="100000"/>
              </a:lnSpc>
              <a:spcBef>
                <a:spcPts val="1000"/>
              </a:spcBef>
              <a:spcAft>
                <a:spcPts val="0"/>
              </a:spcAft>
              <a:buClr>
                <a:schemeClr val="dk1"/>
              </a:buClr>
              <a:buSzPts val="1800"/>
              <a:buChar char="●"/>
            </a:pPr>
            <a:r>
              <a:rPr lang="en" dirty="0">
                <a:solidFill>
                  <a:schemeClr val="dk1"/>
                </a:solidFill>
              </a:rPr>
              <a:t>When the state of the cluster changes, controllers take actions to match it back again to it’s desired state</a:t>
            </a:r>
            <a:endParaRPr dirty="0">
              <a:solidFill>
                <a:schemeClr val="dk1"/>
              </a:solidFill>
            </a:endParaRPr>
          </a:p>
          <a:p>
            <a:pPr marL="457200" lvl="0" indent="0" algn="l" rtl="0">
              <a:lnSpc>
                <a:spcPct val="100000"/>
              </a:lnSpc>
              <a:spcBef>
                <a:spcPts val="1000"/>
              </a:spcBef>
              <a:spcAft>
                <a:spcPts val="1000"/>
              </a:spcAft>
              <a:buNone/>
            </a:pPr>
            <a:endParaRPr dirty="0">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12"/>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highlight>
                  <a:srgbClr val="FFFFFF"/>
                </a:highlight>
                <a:latin typeface="Roboto"/>
                <a:ea typeface="Roboto"/>
                <a:cs typeface="Roboto"/>
                <a:sym typeface="Roboto"/>
              </a:rPr>
              <a:t>Master in more detail</a:t>
            </a:r>
            <a:endParaRPr sz="2400" dirty="0">
              <a:highlight>
                <a:srgbClr val="FFFFFF"/>
              </a:highlight>
              <a:latin typeface="Roboto"/>
              <a:ea typeface="Roboto"/>
              <a:cs typeface="Roboto"/>
              <a:sym typeface="Roboto"/>
            </a:endParaRPr>
          </a:p>
          <a:p>
            <a:pPr marL="0" lvl="0" indent="0" algn="l" rtl="0">
              <a:spcBef>
                <a:spcPts val="0"/>
              </a:spcBef>
              <a:spcAft>
                <a:spcPts val="0"/>
              </a:spcAft>
              <a:buNone/>
            </a:pPr>
            <a:endParaRPr dirty="0"/>
          </a:p>
        </p:txBody>
      </p:sp>
      <p:sp>
        <p:nvSpPr>
          <p:cNvPr id="748" name="Google Shape;748;p112"/>
          <p:cNvSpPr txBox="1">
            <a:spLocks noGrp="1"/>
          </p:cNvSpPr>
          <p:nvPr>
            <p:ph type="body" idx="1"/>
          </p:nvPr>
        </p:nvSpPr>
        <p:spPr>
          <a:xfrm>
            <a:off x="311700" y="568375"/>
            <a:ext cx="8649600" cy="4297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1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The Master is composed of multiple components </a:t>
            </a:r>
            <a:endParaRPr dirty="0">
              <a:solidFill>
                <a:schemeClr val="dk1"/>
              </a:solidFill>
            </a:endParaRPr>
          </a:p>
          <a:p>
            <a:pPr marL="457200" lvl="0" indent="0" algn="l" rtl="0">
              <a:lnSpc>
                <a:spcPct val="100000"/>
              </a:lnSpc>
              <a:spcBef>
                <a:spcPts val="0"/>
              </a:spcBef>
              <a:spcAft>
                <a:spcPts val="0"/>
              </a:spcAft>
              <a:buNone/>
            </a:pPr>
            <a:r>
              <a:rPr lang="en" dirty="0">
                <a:solidFill>
                  <a:schemeClr val="dk1"/>
                </a:solidFill>
              </a:rPr>
              <a:t>for simplicity, set up scripts typically start all master components on the same machine, and do not run user containers on this machine.</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b="1" dirty="0">
                <a:solidFill>
                  <a:schemeClr val="dk1"/>
                </a:solidFill>
              </a:rPr>
              <a:t>Kube-apiserver </a:t>
            </a:r>
            <a:r>
              <a:rPr lang="en" dirty="0">
                <a:solidFill>
                  <a:schemeClr val="dk1"/>
                </a:solidFill>
              </a:rPr>
              <a:t>which is the front facing interface into the master exposes its interface via Rest api and consumes json or yaml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b="1" dirty="0">
                <a:solidFill>
                  <a:schemeClr val="dk1"/>
                </a:solidFill>
              </a:rPr>
              <a:t>Etcd</a:t>
            </a:r>
            <a:r>
              <a:rPr lang="en" dirty="0">
                <a:solidFill>
                  <a:schemeClr val="dk1"/>
                </a:solidFill>
              </a:rPr>
              <a:t> is the cluster store – an open source distributed key value database used to keep the state and config for the cluster</a:t>
            </a:r>
            <a:endParaRPr dirty="0">
              <a:solidFill>
                <a:schemeClr val="dk1"/>
              </a:solidFill>
            </a:endParaRPr>
          </a:p>
          <a:p>
            <a:pPr marL="914400" lvl="1" indent="-317500" algn="l" rtl="0">
              <a:lnSpc>
                <a:spcPct val="100000"/>
              </a:lnSpc>
              <a:spcBef>
                <a:spcPts val="0"/>
              </a:spcBef>
              <a:spcAft>
                <a:spcPts val="0"/>
              </a:spcAft>
              <a:buClr>
                <a:schemeClr val="dk1"/>
              </a:buClr>
              <a:buSzPts val="1400"/>
              <a:buChar char="○"/>
            </a:pPr>
            <a:r>
              <a:rPr lang="en" dirty="0">
                <a:solidFill>
                  <a:schemeClr val="dk1"/>
                </a:solidFill>
              </a:rPr>
              <a:t>Just to make it clear, we send a manifest file that defines our intents to the api server the api server validates it and save it into the cluster store</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13"/>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highlight>
                  <a:srgbClr val="FFFFFF"/>
                </a:highlight>
                <a:latin typeface="Roboto"/>
                <a:ea typeface="Roboto"/>
                <a:cs typeface="Roboto"/>
                <a:sym typeface="Roboto"/>
              </a:rPr>
              <a:t>Master in more detail</a:t>
            </a:r>
            <a:endParaRPr sz="2400" dirty="0">
              <a:highlight>
                <a:srgbClr val="FFFFFF"/>
              </a:highlight>
              <a:latin typeface="Roboto"/>
              <a:ea typeface="Roboto"/>
              <a:cs typeface="Roboto"/>
              <a:sym typeface="Roboto"/>
            </a:endParaRPr>
          </a:p>
          <a:p>
            <a:pPr marL="0" lvl="0" indent="0" algn="l" rtl="0">
              <a:spcBef>
                <a:spcPts val="0"/>
              </a:spcBef>
              <a:spcAft>
                <a:spcPts val="0"/>
              </a:spcAft>
              <a:buNone/>
            </a:pPr>
            <a:endParaRPr dirty="0"/>
          </a:p>
        </p:txBody>
      </p:sp>
      <p:sp>
        <p:nvSpPr>
          <p:cNvPr id="754" name="Google Shape;754;p113"/>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b="1" dirty="0">
                <a:solidFill>
                  <a:schemeClr val="dk1"/>
                </a:solidFill>
              </a:rPr>
              <a:t>kube-scheduler</a:t>
            </a:r>
            <a:endParaRPr b="1" dirty="0">
              <a:solidFill>
                <a:schemeClr val="dk1"/>
              </a:solidFill>
            </a:endParaRPr>
          </a:p>
          <a:p>
            <a:pPr marL="914400" lvl="1" indent="-317500" algn="l" rtl="0">
              <a:lnSpc>
                <a:spcPct val="100000"/>
              </a:lnSpc>
              <a:spcBef>
                <a:spcPts val="0"/>
              </a:spcBef>
              <a:spcAft>
                <a:spcPts val="0"/>
              </a:spcAft>
              <a:buClr>
                <a:schemeClr val="dk1"/>
              </a:buClr>
              <a:buSzPts val="1400"/>
              <a:buChar char="○"/>
            </a:pPr>
            <a:r>
              <a:rPr lang="en" dirty="0">
                <a:solidFill>
                  <a:schemeClr val="dk1"/>
                </a:solidFill>
              </a:rPr>
              <a:t>Component on the master that watches newly created pods that have no node assigned, and selects a node for them to run on</a:t>
            </a:r>
            <a:endParaRPr dirty="0">
              <a:solidFill>
                <a:schemeClr val="dk1"/>
              </a:solidFill>
            </a:endParaRPr>
          </a:p>
          <a:p>
            <a:pPr marL="914400" lvl="1" indent="-317500" algn="l" rtl="0">
              <a:lnSpc>
                <a:spcPct val="100000"/>
              </a:lnSpc>
              <a:spcBef>
                <a:spcPts val="0"/>
              </a:spcBef>
              <a:spcAft>
                <a:spcPts val="0"/>
              </a:spcAft>
              <a:buClr>
                <a:schemeClr val="dk1"/>
              </a:buClr>
              <a:buSzPts val="1400"/>
              <a:buChar char="○"/>
            </a:pPr>
            <a:r>
              <a:rPr lang="en" dirty="0">
                <a:solidFill>
                  <a:schemeClr val="dk1"/>
                </a:solidFill>
              </a:rPr>
              <a:t>Factors taken into account for scheduling decisions include individual and collective resource requirements, hardware/software/policy constraints, affinity and anti-affinity specifications, data locality, inter-workload interference and deadlines</a:t>
            </a:r>
            <a:endParaRPr dirty="0">
              <a:solidFill>
                <a:schemeClr val="dk1"/>
              </a:solidFill>
            </a:endParaRPr>
          </a:p>
          <a:p>
            <a:pPr marL="457200" lvl="0" indent="0" algn="l" rtl="0">
              <a:lnSpc>
                <a:spcPct val="100000"/>
              </a:lnSpc>
              <a:spcBef>
                <a:spcPts val="0"/>
              </a:spcBef>
              <a:spcAft>
                <a:spcPts val="0"/>
              </a:spcAft>
              <a:buNone/>
            </a:pPr>
            <a:endParaRPr b="1" dirty="0">
              <a:solidFill>
                <a:schemeClr val="dk1"/>
              </a:solidFill>
            </a:endParaRPr>
          </a:p>
          <a:p>
            <a:pPr marL="457200" lvl="0" indent="-342900" algn="l" rtl="0">
              <a:lnSpc>
                <a:spcPct val="100000"/>
              </a:lnSpc>
              <a:spcBef>
                <a:spcPts val="0"/>
              </a:spcBef>
              <a:spcAft>
                <a:spcPts val="0"/>
              </a:spcAft>
              <a:buSzPts val="1800"/>
              <a:buChar char="●"/>
            </a:pPr>
            <a:r>
              <a:rPr lang="en" b="1" dirty="0">
                <a:solidFill>
                  <a:schemeClr val="dk1"/>
                </a:solidFill>
              </a:rPr>
              <a:t>Kube-Controller-Manager </a:t>
            </a:r>
            <a:r>
              <a:rPr lang="en" dirty="0">
                <a:solidFill>
                  <a:schemeClr val="dk1"/>
                </a:solidFill>
              </a:rPr>
              <a:t>- Component on the master that runs controllers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Node Controller: Responsible for noticing and responding when nodes go down</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Replication Controller: Responsible for maintaining the correct number of pods for every replication controller object in the system</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Endpoints Controller: Populates the Endpoints object (that is, joins Services &amp; Pods)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Service Account &amp; Token Controllers: Create default accounts and API access tokens for new namespaces</a:t>
            </a:r>
            <a:endParaRPr dirty="0">
              <a:solidFill>
                <a:schemeClr val="dk1"/>
              </a:solidFill>
            </a:endParaRPr>
          </a:p>
          <a:p>
            <a:pPr marL="914400" lvl="0" indent="0" algn="l" rtl="0">
              <a:spcBef>
                <a:spcPts val="1200"/>
              </a:spcBef>
              <a:spcAft>
                <a:spcPts val="0"/>
              </a:spcAft>
              <a:buNone/>
            </a:pPr>
            <a:endParaRPr dirty="0">
              <a:solidFill>
                <a:schemeClr val="dk1"/>
              </a:solidFill>
            </a:endParaRPr>
          </a:p>
          <a:p>
            <a:pPr marL="0" lvl="0" indent="0" algn="l" rtl="0">
              <a:spcBef>
                <a:spcPts val="120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14"/>
          <p:cNvSpPr/>
          <p:nvPr/>
        </p:nvSpPr>
        <p:spPr>
          <a:xfrm>
            <a:off x="3158000" y="457000"/>
            <a:ext cx="4180200" cy="28671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14"/>
          <p:cNvSpPr/>
          <p:nvPr/>
        </p:nvSpPr>
        <p:spPr>
          <a:xfrm>
            <a:off x="3449600" y="2714325"/>
            <a:ext cx="3597000" cy="4242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914400" lvl="0" indent="457200" algn="l" rtl="0">
              <a:spcBef>
                <a:spcPts val="0"/>
              </a:spcBef>
              <a:spcAft>
                <a:spcPts val="0"/>
              </a:spcAft>
              <a:buNone/>
            </a:pPr>
            <a:r>
              <a:rPr lang="en"/>
              <a:t>Api Server</a:t>
            </a:r>
            <a:endParaRPr/>
          </a:p>
        </p:txBody>
      </p:sp>
      <p:sp>
        <p:nvSpPr>
          <p:cNvPr id="761" name="Google Shape;761;p114"/>
          <p:cNvSpPr/>
          <p:nvPr/>
        </p:nvSpPr>
        <p:spPr>
          <a:xfrm>
            <a:off x="3449600" y="1466350"/>
            <a:ext cx="1004700" cy="8484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Kube</a:t>
            </a:r>
            <a:endParaRPr/>
          </a:p>
          <a:p>
            <a:pPr marL="0" lvl="0" indent="0" algn="l" rtl="0">
              <a:spcBef>
                <a:spcPts val="0"/>
              </a:spcBef>
              <a:spcAft>
                <a:spcPts val="0"/>
              </a:spcAft>
              <a:buNone/>
            </a:pPr>
            <a:r>
              <a:rPr lang="en"/>
              <a:t>Scheduler</a:t>
            </a:r>
            <a:endParaRPr/>
          </a:p>
        </p:txBody>
      </p:sp>
      <p:sp>
        <p:nvSpPr>
          <p:cNvPr id="762" name="Google Shape;762;p114"/>
          <p:cNvSpPr/>
          <p:nvPr/>
        </p:nvSpPr>
        <p:spPr>
          <a:xfrm>
            <a:off x="4823900" y="533600"/>
            <a:ext cx="848400" cy="848400"/>
          </a:xfrm>
          <a:prstGeom prst="can">
            <a:avLst>
              <a:gd name="adj" fmla="val 25000"/>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Cluster store</a:t>
            </a:r>
            <a:endParaRPr/>
          </a:p>
        </p:txBody>
      </p:sp>
      <p:sp>
        <p:nvSpPr>
          <p:cNvPr id="763" name="Google Shape;763;p114"/>
          <p:cNvSpPr/>
          <p:nvPr/>
        </p:nvSpPr>
        <p:spPr>
          <a:xfrm>
            <a:off x="5802575" y="1466350"/>
            <a:ext cx="1004700" cy="8484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Kube</a:t>
            </a:r>
            <a:endParaRPr/>
          </a:p>
          <a:p>
            <a:pPr marL="0" lvl="0" indent="0" algn="l" rtl="0">
              <a:spcBef>
                <a:spcPts val="0"/>
              </a:spcBef>
              <a:spcAft>
                <a:spcPts val="0"/>
              </a:spcAft>
              <a:buNone/>
            </a:pPr>
            <a:r>
              <a:rPr lang="en"/>
              <a:t>Controller</a:t>
            </a:r>
            <a:endParaRPr/>
          </a:p>
        </p:txBody>
      </p:sp>
      <p:cxnSp>
        <p:nvCxnSpPr>
          <p:cNvPr id="764" name="Google Shape;764;p114"/>
          <p:cNvCxnSpPr>
            <a:stCxn id="760" idx="0"/>
            <a:endCxn id="762" idx="3"/>
          </p:cNvCxnSpPr>
          <p:nvPr/>
        </p:nvCxnSpPr>
        <p:spPr>
          <a:xfrm rot="10800000">
            <a:off x="5248100" y="1382025"/>
            <a:ext cx="0" cy="1332300"/>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114"/>
          <p:cNvCxnSpPr>
            <a:stCxn id="760" idx="0"/>
            <a:endCxn id="761" idx="3"/>
          </p:cNvCxnSpPr>
          <p:nvPr/>
        </p:nvCxnSpPr>
        <p:spPr>
          <a:xfrm rot="10800000">
            <a:off x="4454300" y="1890525"/>
            <a:ext cx="793800" cy="8238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114"/>
          <p:cNvCxnSpPr>
            <a:stCxn id="760" idx="0"/>
            <a:endCxn id="763" idx="1"/>
          </p:cNvCxnSpPr>
          <p:nvPr/>
        </p:nvCxnSpPr>
        <p:spPr>
          <a:xfrm rot="10800000" flipH="1">
            <a:off x="5248100" y="1890525"/>
            <a:ext cx="554400" cy="823800"/>
          </a:xfrm>
          <a:prstGeom prst="straightConnector1">
            <a:avLst/>
          </a:prstGeom>
          <a:noFill/>
          <a:ln w="9525" cap="flat" cmpd="sng">
            <a:solidFill>
              <a:srgbClr val="595959"/>
            </a:solidFill>
            <a:prstDash val="solid"/>
            <a:round/>
            <a:headEnd type="none" w="med" len="med"/>
            <a:tailEnd type="triangle" w="med" len="med"/>
          </a:ln>
        </p:spPr>
      </p:cxnSp>
      <p:sp>
        <p:nvSpPr>
          <p:cNvPr id="767" name="Google Shape;767;p114"/>
          <p:cNvSpPr txBox="1"/>
          <p:nvPr/>
        </p:nvSpPr>
        <p:spPr>
          <a:xfrm>
            <a:off x="4823900" y="51100"/>
            <a:ext cx="921900" cy="40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Master</a:t>
            </a:r>
            <a:endParaRPr/>
          </a:p>
        </p:txBody>
      </p:sp>
      <p:pic>
        <p:nvPicPr>
          <p:cNvPr id="768" name="Google Shape;768;p114"/>
          <p:cNvPicPr preferRelativeResize="0"/>
          <p:nvPr/>
        </p:nvPicPr>
        <p:blipFill>
          <a:blip r:embed="rId3">
            <a:alphaModFix/>
          </a:blip>
          <a:stretch>
            <a:fillRect/>
          </a:stretch>
        </p:blipFill>
        <p:spPr>
          <a:xfrm>
            <a:off x="4484025" y="4055275"/>
            <a:ext cx="1517925" cy="1055675"/>
          </a:xfrm>
          <a:prstGeom prst="rect">
            <a:avLst/>
          </a:prstGeom>
          <a:noFill/>
          <a:ln>
            <a:noFill/>
          </a:ln>
        </p:spPr>
      </p:pic>
      <p:sp>
        <p:nvSpPr>
          <p:cNvPr id="769" name="Google Shape;769;p114"/>
          <p:cNvSpPr txBox="1"/>
          <p:nvPr/>
        </p:nvSpPr>
        <p:spPr>
          <a:xfrm>
            <a:off x="4851500" y="4294813"/>
            <a:ext cx="1042800" cy="4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kubectl</a:t>
            </a:r>
            <a:endParaRPr/>
          </a:p>
        </p:txBody>
      </p:sp>
      <p:cxnSp>
        <p:nvCxnSpPr>
          <p:cNvPr id="770" name="Google Shape;770;p114"/>
          <p:cNvCxnSpPr>
            <a:stCxn id="768" idx="0"/>
            <a:endCxn id="760" idx="2"/>
          </p:cNvCxnSpPr>
          <p:nvPr/>
        </p:nvCxnSpPr>
        <p:spPr>
          <a:xfrm rot="10800000" flipH="1">
            <a:off x="5242988" y="3138475"/>
            <a:ext cx="5100" cy="916800"/>
          </a:xfrm>
          <a:prstGeom prst="straightConnector1">
            <a:avLst/>
          </a:prstGeom>
          <a:noFill/>
          <a:ln w="9525" cap="flat" cmpd="sng">
            <a:solidFill>
              <a:srgbClr val="595959"/>
            </a:solidFill>
            <a:prstDash val="solid"/>
            <a:round/>
            <a:headEnd type="none" w="med" len="med"/>
            <a:tailEnd type="triangle" w="med" len="med"/>
          </a:ln>
        </p:spPr>
      </p:cxnSp>
      <p:sp>
        <p:nvSpPr>
          <p:cNvPr id="771" name="Google Shape;771;p114"/>
          <p:cNvSpPr/>
          <p:nvPr/>
        </p:nvSpPr>
        <p:spPr>
          <a:xfrm>
            <a:off x="653975" y="617950"/>
            <a:ext cx="1652400" cy="7041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14"/>
          <p:cNvSpPr txBox="1"/>
          <p:nvPr/>
        </p:nvSpPr>
        <p:spPr>
          <a:xfrm>
            <a:off x="1177575" y="273250"/>
            <a:ext cx="6894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Node</a:t>
            </a:r>
            <a:endParaRPr/>
          </a:p>
        </p:txBody>
      </p:sp>
      <p:sp>
        <p:nvSpPr>
          <p:cNvPr id="773" name="Google Shape;773;p114"/>
          <p:cNvSpPr/>
          <p:nvPr/>
        </p:nvSpPr>
        <p:spPr>
          <a:xfrm>
            <a:off x="1555525" y="785450"/>
            <a:ext cx="618600" cy="344700"/>
          </a:xfrm>
          <a:prstGeom prst="rect">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774" name="Google Shape;774;p114"/>
          <p:cNvSpPr/>
          <p:nvPr/>
        </p:nvSpPr>
        <p:spPr>
          <a:xfrm>
            <a:off x="771150" y="785450"/>
            <a:ext cx="618600" cy="344700"/>
          </a:xfrm>
          <a:prstGeom prst="rect">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775" name="Google Shape;775;p114"/>
          <p:cNvSpPr/>
          <p:nvPr/>
        </p:nvSpPr>
        <p:spPr>
          <a:xfrm>
            <a:off x="653975" y="2060625"/>
            <a:ext cx="1652400" cy="7041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14"/>
          <p:cNvSpPr/>
          <p:nvPr/>
        </p:nvSpPr>
        <p:spPr>
          <a:xfrm>
            <a:off x="1555525" y="2228125"/>
            <a:ext cx="618600" cy="344700"/>
          </a:xfrm>
          <a:prstGeom prst="rect">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777" name="Google Shape;777;p114"/>
          <p:cNvSpPr/>
          <p:nvPr/>
        </p:nvSpPr>
        <p:spPr>
          <a:xfrm>
            <a:off x="771150" y="2228125"/>
            <a:ext cx="618600" cy="344700"/>
          </a:xfrm>
          <a:prstGeom prst="rect">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778" name="Google Shape;778;p114"/>
          <p:cNvSpPr txBox="1"/>
          <p:nvPr/>
        </p:nvSpPr>
        <p:spPr>
          <a:xfrm>
            <a:off x="1177575" y="1718200"/>
            <a:ext cx="6894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Node</a:t>
            </a:r>
            <a:endParaRPr/>
          </a:p>
        </p:txBody>
      </p:sp>
      <p:cxnSp>
        <p:nvCxnSpPr>
          <p:cNvPr id="779" name="Google Shape;779;p114"/>
          <p:cNvCxnSpPr>
            <a:stCxn id="761" idx="1"/>
            <a:endCxn id="771" idx="3"/>
          </p:cNvCxnSpPr>
          <p:nvPr/>
        </p:nvCxnSpPr>
        <p:spPr>
          <a:xfrm rot="10800000">
            <a:off x="2306300" y="970150"/>
            <a:ext cx="1143300" cy="92040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114"/>
          <p:cNvCxnSpPr>
            <a:stCxn id="761" idx="1"/>
            <a:endCxn id="775" idx="3"/>
          </p:cNvCxnSpPr>
          <p:nvPr/>
        </p:nvCxnSpPr>
        <p:spPr>
          <a:xfrm flipH="1">
            <a:off x="2306300" y="1890550"/>
            <a:ext cx="1143300" cy="522000"/>
          </a:xfrm>
          <a:prstGeom prst="straightConnector1">
            <a:avLst/>
          </a:prstGeom>
          <a:noFill/>
          <a:ln w="9525" cap="flat" cmpd="sng">
            <a:solidFill>
              <a:srgbClr val="595959"/>
            </a:solidFill>
            <a:prstDash val="solid"/>
            <a:round/>
            <a:headEnd type="none" w="med" len="med"/>
            <a:tailEnd type="triangle" w="med" len="med"/>
          </a:ln>
        </p:spPr>
      </p:cxnSp>
      <p:sp>
        <p:nvSpPr>
          <p:cNvPr id="781" name="Google Shape;781;p114"/>
          <p:cNvSpPr txBox="1"/>
          <p:nvPr/>
        </p:nvSpPr>
        <p:spPr>
          <a:xfrm rot="-5400000">
            <a:off x="4764025" y="3557375"/>
            <a:ext cx="5832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t>Run commands</a:t>
            </a:r>
            <a:endParaRPr sz="6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15"/>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highlight>
                  <a:srgbClr val="FFFFFF"/>
                </a:highlight>
                <a:latin typeface="Roboto"/>
                <a:ea typeface="Roboto"/>
                <a:cs typeface="Roboto"/>
                <a:sym typeface="Roboto"/>
              </a:rPr>
              <a:t>Kubernetes Main Concepts - Declarative and Desired State</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787" name="Google Shape;787;p115"/>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Kubernetes supports a declarative model – hence we send the api a yaml file in a declarative form</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By Desired state it means, we specify in the yaml file our desired state and the cluster takes responsibility to make sure it will happen</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We describe the desired state using yaml or json file that serves as a record of intent, but we do not specify how to get there (this is kubernetes responsibility to get us there)</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Things could change or go wrong over the lifetime of the cluster (node failing etc…) ,the kubernetes is responsible to always make sure that  the desired state is kept intact</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The kubernetes control plane controllers are always running in a loop and checking that the actual state of the cluster matches the desired state, so that if any error occurs they kick in and rectify the cluster  </a:t>
            </a:r>
            <a:endParaRPr sz="1600" dirty="0">
              <a:solidFill>
                <a:schemeClr val="dk1"/>
              </a:solidFill>
            </a:endParaRPr>
          </a:p>
          <a:p>
            <a:pPr marL="457200" marR="0" lvl="0" indent="0" algn="l" rtl="0">
              <a:lnSpc>
                <a:spcPct val="115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16"/>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Reconciling state</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793" name="Google Shape;793;p116"/>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a:solidFill>
                  <a:schemeClr val="dk1"/>
                </a:solidFill>
              </a:rPr>
              <a:t>Watch for the </a:t>
            </a:r>
            <a:r>
              <a:rPr lang="en">
                <a:solidFill>
                  <a:schemeClr val="dk1"/>
                </a:solidFill>
                <a:highlight>
                  <a:srgbClr val="CCCCCC"/>
                </a:highlight>
              </a:rPr>
              <a:t>spec</a:t>
            </a:r>
            <a:r>
              <a:rPr lang="en">
                <a:solidFill>
                  <a:schemeClr val="dk1"/>
                </a:solidFill>
              </a:rPr>
              <a:t> fields in the YAML files later!</a:t>
            </a:r>
            <a:endParaRPr>
              <a:solidFill>
                <a:schemeClr val="dk1"/>
              </a:solidFill>
            </a:endParaRPr>
          </a:p>
          <a:p>
            <a:pPr marL="457200" lvl="0" indent="0" algn="l" rtl="0">
              <a:lnSpc>
                <a:spcPct val="100000"/>
              </a:lnSpc>
              <a:spcBef>
                <a:spcPts val="0"/>
              </a:spcBef>
              <a:spcAft>
                <a:spcPts val="0"/>
              </a:spcAft>
              <a:buNone/>
            </a:pP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The </a:t>
            </a:r>
            <a:r>
              <a:rPr lang="en" i="1">
                <a:solidFill>
                  <a:schemeClr val="dk1"/>
                </a:solidFill>
              </a:rPr>
              <a:t>spec</a:t>
            </a:r>
            <a:r>
              <a:rPr lang="en">
                <a:solidFill>
                  <a:schemeClr val="dk1"/>
                </a:solidFill>
              </a:rPr>
              <a:t> describes </a:t>
            </a:r>
            <a:r>
              <a:rPr lang="en" i="1">
                <a:solidFill>
                  <a:schemeClr val="dk1"/>
                </a:solidFill>
              </a:rPr>
              <a:t>how we want the thing to be</a:t>
            </a:r>
            <a:endParaRPr i="1">
              <a:solidFill>
                <a:schemeClr val="dk1"/>
              </a:solidFill>
            </a:endParaRPr>
          </a:p>
          <a:p>
            <a:pPr marL="457200" lvl="0" indent="0" algn="l" rtl="0">
              <a:lnSpc>
                <a:spcPct val="100000"/>
              </a:lnSpc>
              <a:spcBef>
                <a:spcPts val="0"/>
              </a:spcBef>
              <a:spcAft>
                <a:spcPts val="0"/>
              </a:spcAft>
              <a:buNone/>
            </a:pPr>
            <a:endParaRPr i="1">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Kubernetes will </a:t>
            </a:r>
            <a:r>
              <a:rPr lang="en" i="1">
                <a:solidFill>
                  <a:schemeClr val="dk1"/>
                </a:solidFill>
              </a:rPr>
              <a:t>reconcile</a:t>
            </a:r>
            <a:r>
              <a:rPr lang="en">
                <a:solidFill>
                  <a:schemeClr val="dk1"/>
                </a:solidFill>
              </a:rPr>
              <a:t> the current state with the spec </a:t>
            </a:r>
            <a:endParaRPr>
              <a:solidFill>
                <a:schemeClr val="dk1"/>
              </a:solidFill>
            </a:endParaRPr>
          </a:p>
          <a:p>
            <a:pPr marL="457200" lvl="0" indent="0" algn="l" rtl="0">
              <a:lnSpc>
                <a:spcPct val="100000"/>
              </a:lnSpc>
              <a:spcBef>
                <a:spcPts val="0"/>
              </a:spcBef>
              <a:spcAft>
                <a:spcPts val="0"/>
              </a:spcAft>
              <a:buNone/>
            </a:pPr>
            <a:br>
              <a:rPr lang="en">
                <a:solidFill>
                  <a:schemeClr val="dk1"/>
                </a:solidFill>
              </a:rPr>
            </a:br>
            <a:r>
              <a:rPr lang="en">
                <a:solidFill>
                  <a:schemeClr val="dk1"/>
                </a:solidFill>
              </a:rPr>
              <a:t>(technically, this is done by a number of </a:t>
            </a:r>
            <a:r>
              <a:rPr lang="en" i="1">
                <a:solidFill>
                  <a:schemeClr val="dk1"/>
                </a:solidFill>
              </a:rPr>
              <a:t>controllers</a:t>
            </a:r>
            <a:r>
              <a:rPr lang="en">
                <a:solidFill>
                  <a:schemeClr val="dk1"/>
                </a:solidFill>
              </a:rPr>
              <a:t>)</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When we want to change some resource, we update the </a:t>
            </a:r>
            <a:r>
              <a:rPr lang="en" i="1">
                <a:solidFill>
                  <a:schemeClr val="dk1"/>
                </a:solidFill>
              </a:rPr>
              <a:t>spec</a:t>
            </a:r>
            <a:endParaRPr i="1">
              <a:solidFill>
                <a:schemeClr val="dk1"/>
              </a:solidFill>
            </a:endParaRPr>
          </a:p>
          <a:p>
            <a:pPr marL="457200" lvl="0" indent="0" algn="l" rtl="0">
              <a:lnSpc>
                <a:spcPct val="100000"/>
              </a:lnSpc>
              <a:spcBef>
                <a:spcPts val="0"/>
              </a:spcBef>
              <a:spcAft>
                <a:spcPts val="0"/>
              </a:spcAft>
              <a:buNone/>
            </a:pPr>
            <a:endParaRPr i="1">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Kubernetes will then </a:t>
            </a:r>
            <a:r>
              <a:rPr lang="en" i="1">
                <a:solidFill>
                  <a:schemeClr val="dk1"/>
                </a:solidFill>
              </a:rPr>
              <a:t>converge</a:t>
            </a:r>
            <a:r>
              <a:rPr lang="en">
                <a:solidFill>
                  <a:schemeClr val="dk1"/>
                </a:solidFill>
              </a:rPr>
              <a:t> that resource</a:t>
            </a:r>
            <a:endParaRPr>
              <a:solidFill>
                <a:schemeClr val="dk1"/>
              </a:solidFill>
            </a:endParaRPr>
          </a:p>
          <a:p>
            <a:pPr marL="0" marR="0" lvl="0" indent="0" algn="l" rtl="0">
              <a:lnSpc>
                <a:spcPct val="115000"/>
              </a:lnSpc>
              <a:spcBef>
                <a:spcPts val="0"/>
              </a:spcBef>
              <a:spcAft>
                <a:spcPts val="0"/>
              </a:spcAft>
              <a:buNone/>
            </a:pPr>
            <a:endParaRPr sz="1600">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457200" lvl="0" indent="0" algn="l" rtl="0">
              <a:lnSpc>
                <a:spcPct val="100000"/>
              </a:lnSpc>
              <a:spcBef>
                <a:spcPts val="0"/>
              </a:spcBef>
              <a:spcAft>
                <a:spcPts val="0"/>
              </a:spcAft>
              <a:buNone/>
            </a:pPr>
            <a:endParaRPr>
              <a:solidFill>
                <a:schemeClr val="dk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17"/>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Kubernetes basic execution unit  -&gt; Pod</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799" name="Google Shape;799;p117"/>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Font typeface="Roboto"/>
              <a:buChar char="●"/>
            </a:pPr>
            <a:r>
              <a:rPr lang="en" dirty="0">
                <a:solidFill>
                  <a:schemeClr val="dk1"/>
                </a:solidFill>
              </a:rPr>
              <a:t>A Pod is the basic execution and scaling unit in kubernetes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Font typeface="Roboto"/>
              <a:buChar char="●"/>
            </a:pPr>
            <a:r>
              <a:rPr lang="en" dirty="0">
                <a:solidFill>
                  <a:schemeClr val="dk1"/>
                </a:solidFill>
              </a:rPr>
              <a:t>kubernetes runs containers but always inside pods</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Font typeface="Roboto"/>
              <a:buChar char="●"/>
            </a:pPr>
            <a:r>
              <a:rPr lang="en" dirty="0">
                <a:solidFill>
                  <a:schemeClr val="dk1"/>
                </a:solidFill>
              </a:rPr>
              <a:t>It is like a sandbox to run containers in</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9250" algn="l" rtl="0">
              <a:lnSpc>
                <a:spcPct val="100000"/>
              </a:lnSpc>
              <a:spcBef>
                <a:spcPts val="0"/>
              </a:spcBef>
              <a:spcAft>
                <a:spcPts val="0"/>
              </a:spcAft>
              <a:buClr>
                <a:schemeClr val="dk1"/>
              </a:buClr>
              <a:buSzPts val="1900"/>
              <a:buChar char="●"/>
            </a:pPr>
            <a:r>
              <a:rPr lang="en" sz="1900" dirty="0">
                <a:solidFill>
                  <a:schemeClr val="dk1"/>
                </a:solidFill>
              </a:rPr>
              <a:t>A pod is a group of containers:</a:t>
            </a:r>
            <a:endParaRPr sz="1900" dirty="0">
              <a:solidFill>
                <a:schemeClr val="dk1"/>
              </a:solidFill>
            </a:endParaRPr>
          </a:p>
          <a:p>
            <a:pPr marL="457200" lvl="0" indent="0" algn="l" rtl="0">
              <a:lnSpc>
                <a:spcPct val="100000"/>
              </a:lnSpc>
              <a:spcBef>
                <a:spcPts val="0"/>
              </a:spcBef>
              <a:spcAft>
                <a:spcPts val="0"/>
              </a:spcAft>
              <a:buNone/>
            </a:pPr>
            <a:endParaRPr sz="1900" dirty="0">
              <a:solidFill>
                <a:schemeClr val="dk1"/>
              </a:solidFill>
            </a:endParaRPr>
          </a:p>
          <a:p>
            <a:pPr marL="914400" lvl="1" indent="-349250" algn="l" rtl="0">
              <a:lnSpc>
                <a:spcPct val="100000"/>
              </a:lnSpc>
              <a:spcBef>
                <a:spcPts val="0"/>
              </a:spcBef>
              <a:spcAft>
                <a:spcPts val="0"/>
              </a:spcAft>
              <a:buClr>
                <a:schemeClr val="dk1"/>
              </a:buClr>
              <a:buSzPts val="1900"/>
              <a:buChar char="○"/>
            </a:pPr>
            <a:r>
              <a:rPr lang="en" sz="1900" dirty="0">
                <a:solidFill>
                  <a:schemeClr val="dk1"/>
                </a:solidFill>
              </a:rPr>
              <a:t>running together (on the same node)</a:t>
            </a:r>
            <a:endParaRPr sz="1900" dirty="0">
              <a:solidFill>
                <a:schemeClr val="dk1"/>
              </a:solidFill>
            </a:endParaRPr>
          </a:p>
          <a:p>
            <a:pPr marL="914400" lvl="0" indent="0" algn="l" rtl="0">
              <a:lnSpc>
                <a:spcPct val="100000"/>
              </a:lnSpc>
              <a:spcBef>
                <a:spcPts val="0"/>
              </a:spcBef>
              <a:spcAft>
                <a:spcPts val="0"/>
              </a:spcAft>
              <a:buNone/>
            </a:pPr>
            <a:endParaRPr sz="1900" dirty="0">
              <a:solidFill>
                <a:schemeClr val="dk1"/>
              </a:solidFill>
            </a:endParaRPr>
          </a:p>
          <a:p>
            <a:pPr marL="914400" lvl="1" indent="-349250" algn="l" rtl="0">
              <a:lnSpc>
                <a:spcPct val="100000"/>
              </a:lnSpc>
              <a:spcBef>
                <a:spcPts val="0"/>
              </a:spcBef>
              <a:spcAft>
                <a:spcPts val="0"/>
              </a:spcAft>
              <a:buClr>
                <a:schemeClr val="dk1"/>
              </a:buClr>
              <a:buSzPts val="1900"/>
              <a:buChar char="○"/>
            </a:pPr>
            <a:r>
              <a:rPr lang="en" sz="1900" dirty="0">
                <a:solidFill>
                  <a:schemeClr val="dk1"/>
                </a:solidFill>
              </a:rPr>
              <a:t>sharing resources (RAM, CPU; but also network, volumes)</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Font typeface="Roboto"/>
              <a:buChar char="●"/>
            </a:pPr>
            <a:r>
              <a:rPr lang="en" dirty="0">
                <a:solidFill>
                  <a:schemeClr val="dk1"/>
                </a:solidFill>
              </a:rPr>
              <a:t>A Pod models an application-specific “logical host”</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sz="1400" dirty="0">
              <a:solidFill>
                <a:schemeClr val="dk1"/>
              </a:solidFill>
              <a:highlight>
                <a:srgbClr val="FFFFFF"/>
              </a:highlight>
              <a:latin typeface="Roboto"/>
              <a:ea typeface="Roboto"/>
              <a:cs typeface="Roboto"/>
              <a:sym typeface="Roboto"/>
            </a:endParaRPr>
          </a:p>
          <a:p>
            <a:pPr marL="457200" lvl="0" indent="0" algn="l" rtl="0">
              <a:lnSpc>
                <a:spcPct val="100000"/>
              </a:lnSpc>
              <a:spcBef>
                <a:spcPts val="0"/>
              </a:spcBef>
              <a:spcAft>
                <a:spcPts val="0"/>
              </a:spcAft>
              <a:buNone/>
            </a:pPr>
            <a:endParaRPr sz="1400" dirty="0">
              <a:solidFill>
                <a:schemeClr val="dk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100"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18"/>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Pod state</a:t>
            </a:r>
            <a:endParaRPr/>
          </a:p>
        </p:txBody>
      </p:sp>
      <p:sp>
        <p:nvSpPr>
          <p:cNvPr id="805" name="Google Shape;805;p118"/>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Font typeface="Roboto"/>
              <a:buChar char="●"/>
            </a:pPr>
            <a:r>
              <a:rPr lang="en" dirty="0">
                <a:solidFill>
                  <a:schemeClr val="dk1"/>
                </a:solidFill>
              </a:rPr>
              <a:t>Pods are considered to be relatively ephemeral (rather than durable) entities</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Pods do not hold state, so if a pod crashes, kubernetes will replace it with another</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Multiple  instances of the same pod are called replicas</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sz="1400" dirty="0">
              <a:solidFill>
                <a:schemeClr val="dk1"/>
              </a:solidFill>
              <a:highlight>
                <a:srgbClr val="FFFFFF"/>
              </a:highlight>
              <a:latin typeface="Roboto"/>
              <a:ea typeface="Roboto"/>
              <a:cs typeface="Roboto"/>
              <a:sym typeface="Roboto"/>
            </a:endParaRPr>
          </a:p>
          <a:p>
            <a:pPr marL="457200" lvl="0" indent="0" algn="l" rtl="0">
              <a:lnSpc>
                <a:spcPct val="100000"/>
              </a:lnSpc>
              <a:spcBef>
                <a:spcPts val="0"/>
              </a:spcBef>
              <a:spcAft>
                <a:spcPts val="0"/>
              </a:spcAft>
              <a:buNone/>
            </a:pPr>
            <a:endParaRPr sz="1400" dirty="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1100"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19"/>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Deployments</a:t>
            </a:r>
            <a:endParaRPr/>
          </a:p>
        </p:txBody>
      </p:sp>
      <p:sp>
        <p:nvSpPr>
          <p:cNvPr id="811" name="Google Shape;811;p119"/>
          <p:cNvSpPr txBox="1">
            <a:spLocks noGrp="1"/>
          </p:cNvSpPr>
          <p:nvPr>
            <p:ph type="body" idx="1"/>
          </p:nvPr>
        </p:nvSpPr>
        <p:spPr>
          <a:xfrm>
            <a:off x="311700" y="8062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a:buChar char="●"/>
            </a:pPr>
            <a:r>
              <a:rPr lang="en" sz="1400" dirty="0">
                <a:solidFill>
                  <a:schemeClr val="dk1"/>
                </a:solidFill>
                <a:highlight>
                  <a:srgbClr val="FFFFFF"/>
                </a:highlight>
                <a:latin typeface="Roboto"/>
                <a:ea typeface="Roboto"/>
                <a:cs typeface="Roboto"/>
                <a:sym typeface="Roboto"/>
              </a:rPr>
              <a:t>A </a:t>
            </a:r>
            <a:r>
              <a:rPr lang="en" sz="1400" i="1" dirty="0">
                <a:solidFill>
                  <a:schemeClr val="dk1"/>
                </a:solidFill>
                <a:highlight>
                  <a:srgbClr val="FFFFFF"/>
                </a:highlight>
                <a:latin typeface="Roboto"/>
                <a:ea typeface="Roboto"/>
                <a:cs typeface="Roboto"/>
                <a:sym typeface="Roboto"/>
              </a:rPr>
              <a:t>Deployment</a:t>
            </a:r>
            <a:r>
              <a:rPr lang="en" sz="1400" dirty="0">
                <a:solidFill>
                  <a:schemeClr val="dk1"/>
                </a:solidFill>
                <a:highlight>
                  <a:srgbClr val="FFFFFF"/>
                </a:highlight>
                <a:latin typeface="Roboto"/>
                <a:ea typeface="Roboto"/>
                <a:cs typeface="Roboto"/>
                <a:sym typeface="Roboto"/>
              </a:rPr>
              <a:t> controller provides declarative updates for Pods and ReplicaSets</a:t>
            </a:r>
            <a:endParaRPr sz="1400" dirty="0">
              <a:solidFill>
                <a:schemeClr val="dk1"/>
              </a:solidFill>
              <a:highlight>
                <a:srgbClr val="FFFFFF"/>
              </a:highlight>
              <a:latin typeface="Roboto"/>
              <a:ea typeface="Roboto"/>
              <a:cs typeface="Roboto"/>
              <a:sym typeface="Roboto"/>
            </a:endParaRPr>
          </a:p>
          <a:p>
            <a:pPr marL="457200" lvl="0" indent="0" algn="l" rtl="0">
              <a:spcBef>
                <a:spcPts val="0"/>
              </a:spcBef>
              <a:spcAft>
                <a:spcPts val="0"/>
              </a:spcAft>
              <a:buNone/>
            </a:pPr>
            <a:endParaRPr sz="1400" dirty="0">
              <a:solidFill>
                <a:schemeClr val="dk1"/>
              </a:solidFill>
              <a:highlight>
                <a:srgbClr val="FFFFFF"/>
              </a:highlight>
              <a:latin typeface="Roboto"/>
              <a:ea typeface="Roboto"/>
              <a:cs typeface="Roboto"/>
              <a:sym typeface="Roboto"/>
            </a:endParaRPr>
          </a:p>
          <a:p>
            <a:pPr marL="457200" lvl="0" indent="-317500" algn="l" rtl="0">
              <a:spcBef>
                <a:spcPts val="0"/>
              </a:spcBef>
              <a:spcAft>
                <a:spcPts val="0"/>
              </a:spcAft>
              <a:buClr>
                <a:srgbClr val="1F1F1F"/>
              </a:buClr>
              <a:buSzPts val="1400"/>
              <a:buChar char="●"/>
            </a:pPr>
            <a:r>
              <a:rPr lang="en" sz="1400" dirty="0">
                <a:solidFill>
                  <a:srgbClr val="1F1F1F"/>
                </a:solidFill>
              </a:rPr>
              <a:t>The Deployment Object gives us a better way of handling the scaling of PODs </a:t>
            </a:r>
            <a:endParaRPr sz="1400" dirty="0">
              <a:solidFill>
                <a:srgbClr val="1F1F1F"/>
              </a:solidFill>
            </a:endParaRPr>
          </a:p>
          <a:p>
            <a:pPr marL="457200" lvl="0" indent="0" algn="l" rtl="0">
              <a:spcBef>
                <a:spcPts val="0"/>
              </a:spcBef>
              <a:spcAft>
                <a:spcPts val="0"/>
              </a:spcAft>
              <a:buNone/>
            </a:pPr>
            <a:endParaRPr sz="1400" dirty="0">
              <a:solidFill>
                <a:srgbClr val="1F1F1F"/>
              </a:solidFill>
            </a:endParaRPr>
          </a:p>
          <a:p>
            <a:pPr marL="457200" lvl="0" indent="-317500" algn="l" rtl="0">
              <a:spcBef>
                <a:spcPts val="0"/>
              </a:spcBef>
              <a:spcAft>
                <a:spcPts val="0"/>
              </a:spcAft>
              <a:buClr>
                <a:srgbClr val="1F1F1F"/>
              </a:buClr>
              <a:buSzPts val="1400"/>
              <a:buChar char="●"/>
            </a:pPr>
            <a:r>
              <a:rPr lang="en" sz="1400" dirty="0">
                <a:solidFill>
                  <a:srgbClr val="1F1F1F"/>
                </a:solidFill>
              </a:rPr>
              <a:t>The advantage of using Deployment versus using a replicaset is having rolling updates support for the POD container versions out-of-the-box </a:t>
            </a:r>
            <a:endParaRPr sz="1400" dirty="0">
              <a:solidFill>
                <a:srgbClr val="1F1F1F"/>
              </a:solidFill>
            </a:endParaRPr>
          </a:p>
          <a:p>
            <a:pPr marL="457200" lvl="0" indent="0" algn="l" rtl="0">
              <a:spcBef>
                <a:spcPts val="0"/>
              </a:spcBef>
              <a:spcAft>
                <a:spcPts val="0"/>
              </a:spcAft>
              <a:buNone/>
            </a:pPr>
            <a:endParaRPr sz="1400" dirty="0">
              <a:solidFill>
                <a:srgbClr val="1F1F1F"/>
              </a:solidFill>
            </a:endParaRPr>
          </a:p>
          <a:p>
            <a:pPr marL="457200" lvl="0" indent="-317500" algn="l" rtl="0">
              <a:spcBef>
                <a:spcPts val="0"/>
              </a:spcBef>
              <a:spcAft>
                <a:spcPts val="0"/>
              </a:spcAft>
              <a:buClr>
                <a:srgbClr val="1F1F1F"/>
              </a:buClr>
              <a:buSzPts val="1400"/>
              <a:buChar char="●"/>
            </a:pPr>
            <a:r>
              <a:rPr lang="en" sz="1400" dirty="0">
                <a:solidFill>
                  <a:srgbClr val="1F1F1F"/>
                </a:solidFill>
              </a:rPr>
              <a:t>Every time the application code changes, a new version of the application container is built, and then there is a need to update the Deployment manifest with the new version and tell K8s to apply the changes</a:t>
            </a:r>
            <a:endParaRPr sz="1400" dirty="0">
              <a:solidFill>
                <a:srgbClr val="1F1F1F"/>
              </a:solidFill>
            </a:endParaRPr>
          </a:p>
          <a:p>
            <a:pPr marL="457200" lvl="0" indent="0" algn="l" rtl="0">
              <a:spcBef>
                <a:spcPts val="0"/>
              </a:spcBef>
              <a:spcAft>
                <a:spcPts val="0"/>
              </a:spcAft>
              <a:buNone/>
            </a:pPr>
            <a:endParaRPr sz="1400" dirty="0">
              <a:solidFill>
                <a:srgbClr val="1F1F1F"/>
              </a:solidFill>
            </a:endParaRPr>
          </a:p>
          <a:p>
            <a:pPr marL="457200" lvl="0" indent="-317500" algn="l" rtl="0">
              <a:spcBef>
                <a:spcPts val="0"/>
              </a:spcBef>
              <a:spcAft>
                <a:spcPts val="0"/>
              </a:spcAft>
              <a:buClr>
                <a:srgbClr val="1F1F1F"/>
              </a:buClr>
              <a:buSzPts val="1400"/>
              <a:buChar char="●"/>
            </a:pPr>
            <a:r>
              <a:rPr lang="en" sz="1400" dirty="0">
                <a:solidFill>
                  <a:srgbClr val="1F1F1F"/>
                </a:solidFill>
              </a:rPr>
              <a:t>K8s will then handle the rolling-out of this newer version, it will start terminating PODs with the old version as it spins up the new PODs with the updated container </a:t>
            </a:r>
            <a:endParaRPr sz="1400" dirty="0">
              <a:solidFill>
                <a:srgbClr val="1F1F1F"/>
              </a:solidFill>
            </a:endParaRPr>
          </a:p>
          <a:p>
            <a:pPr marL="457200" lvl="0" indent="0" algn="l" rtl="0">
              <a:spcBef>
                <a:spcPts val="0"/>
              </a:spcBef>
              <a:spcAft>
                <a:spcPts val="0"/>
              </a:spcAft>
              <a:buNone/>
            </a:pPr>
            <a:endParaRPr sz="1400" dirty="0">
              <a:solidFill>
                <a:srgbClr val="1F1F1F"/>
              </a:solidFill>
            </a:endParaRPr>
          </a:p>
          <a:p>
            <a:pPr marL="457200" lvl="0" indent="-317500" algn="l" rtl="0">
              <a:spcBef>
                <a:spcPts val="0"/>
              </a:spcBef>
              <a:spcAft>
                <a:spcPts val="0"/>
              </a:spcAft>
              <a:buClr>
                <a:srgbClr val="1F1F1F"/>
              </a:buClr>
              <a:buSzPts val="1400"/>
              <a:buChar char="●"/>
            </a:pPr>
            <a:r>
              <a:rPr lang="en" sz="1400" dirty="0">
                <a:solidFill>
                  <a:srgbClr val="1F1F1F"/>
                </a:solidFill>
              </a:rPr>
              <a:t>This means that at some point we will have multiple versions of the same application running at the same time</a:t>
            </a:r>
            <a:endParaRPr sz="1400" dirty="0">
              <a:solidFill>
                <a:srgbClr val="1F1F1F"/>
              </a:solidFill>
            </a:endParaRPr>
          </a:p>
          <a:p>
            <a:pPr marL="457200" lvl="0" indent="0" algn="l" rtl="0">
              <a:lnSpc>
                <a:spcPct val="100000"/>
              </a:lnSpc>
              <a:spcBef>
                <a:spcPts val="0"/>
              </a:spcBef>
              <a:spcAft>
                <a:spcPts val="0"/>
              </a:spcAft>
              <a:buNone/>
            </a:pPr>
            <a:endParaRPr sz="1400" dirty="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Retrieving Dependencies</a:t>
            </a:r>
            <a:endParaRPr/>
          </a:p>
        </p:txBody>
      </p:sp>
      <p:sp>
        <p:nvSpPr>
          <p:cNvPr id="119" name="Google Shape;119;p23"/>
          <p:cNvSpPr txBox="1">
            <a:spLocks noGrp="1"/>
          </p:cNvSpPr>
          <p:nvPr>
            <p:ph type="body" idx="1"/>
          </p:nvPr>
        </p:nvSpPr>
        <p:spPr>
          <a:xfrm>
            <a:off x="311700" y="619075"/>
            <a:ext cx="87738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000000"/>
                </a:solidFill>
              </a:rPr>
              <a:t>Often we will need to use third party libraries</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As we did before with workspaces , we can run the following to fetch a dependent lib </a:t>
            </a:r>
            <a:endParaRPr sz="1600" dirty="0">
              <a:solidFill>
                <a:srgbClr val="000000"/>
              </a:solidFill>
            </a:endParaRPr>
          </a:p>
          <a:p>
            <a:pPr marL="457200" lvl="0" indent="0" algn="l" rtl="0">
              <a:spcBef>
                <a:spcPts val="0"/>
              </a:spcBef>
              <a:spcAft>
                <a:spcPts val="0"/>
              </a:spcAft>
              <a:buNone/>
            </a:pPr>
            <a:endParaRPr sz="1600" dirty="0">
              <a:solidFill>
                <a:srgbClr val="000000"/>
              </a:solidFill>
              <a:highlight>
                <a:srgbClr val="000000"/>
              </a:highlight>
            </a:endParaRPr>
          </a:p>
          <a:p>
            <a:pPr marL="457200" lvl="0" indent="0" algn="l" rtl="0">
              <a:spcBef>
                <a:spcPts val="0"/>
              </a:spcBef>
              <a:spcAft>
                <a:spcPts val="0"/>
              </a:spcAft>
              <a:buNone/>
            </a:pPr>
            <a:r>
              <a:rPr lang="en" sz="1600" dirty="0">
                <a:solidFill>
                  <a:srgbClr val="FFFFFF"/>
                </a:solidFill>
                <a:highlight>
                  <a:srgbClr val="000000"/>
                </a:highlight>
              </a:rPr>
              <a:t>$ go get github.com/gorilla/mux</a:t>
            </a:r>
            <a:r>
              <a:rPr lang="en" sz="1600" dirty="0">
                <a:solidFill>
                  <a:srgbClr val="000000"/>
                </a:solidFill>
                <a:highlight>
                  <a:srgbClr val="000000"/>
                </a:highlight>
              </a:rPr>
              <a:t> </a:t>
            </a:r>
            <a:endParaRPr sz="1600" dirty="0">
              <a:solidFill>
                <a:srgbClr val="000000"/>
              </a:solidFill>
              <a:highlight>
                <a:srgbClr val="000000"/>
              </a:highlight>
            </a:endParaRPr>
          </a:p>
          <a:p>
            <a:pPr marL="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Please note the indirect comment, this is due to the fact that we are listing the module but not using it.</a:t>
            </a:r>
            <a:endParaRPr sz="1600" dirty="0">
              <a:solidFill>
                <a:srgbClr val="000000"/>
              </a:solidFill>
            </a:endParaRPr>
          </a:p>
          <a:p>
            <a:pPr marL="0" lvl="0" indent="0" algn="l" rtl="0">
              <a:spcBef>
                <a:spcPts val="0"/>
              </a:spcBef>
              <a:spcAft>
                <a:spcPts val="0"/>
              </a:spcAft>
              <a:buNone/>
            </a:pPr>
            <a:endParaRPr sz="1600" dirty="0">
              <a:solidFill>
                <a:srgbClr val="000000"/>
              </a:solidFill>
              <a:highlight>
                <a:srgbClr val="000000"/>
              </a:highlight>
            </a:endParaRPr>
          </a:p>
          <a:p>
            <a:pPr marL="457200" lvl="0" indent="-330200" algn="l" rtl="0">
              <a:spcBef>
                <a:spcPts val="0"/>
              </a:spcBef>
              <a:spcAft>
                <a:spcPts val="0"/>
              </a:spcAft>
              <a:buClr>
                <a:srgbClr val="000000"/>
              </a:buClr>
              <a:buSzPts val="1600"/>
              <a:buChar char="●"/>
            </a:pPr>
            <a:r>
              <a:rPr lang="en" sz="1600" dirty="0">
                <a:solidFill>
                  <a:srgbClr val="000000"/>
                </a:solidFill>
              </a:rPr>
              <a:t>Once we use the mux router the indirect </a:t>
            </a:r>
            <a:endParaRPr sz="1600" dirty="0">
              <a:solidFill>
                <a:srgbClr val="000000"/>
              </a:solidFill>
            </a:endParaRPr>
          </a:p>
          <a:p>
            <a:pPr marL="457200" lvl="0" indent="0" algn="l" rtl="0">
              <a:spcBef>
                <a:spcPts val="0"/>
              </a:spcBef>
              <a:spcAft>
                <a:spcPts val="0"/>
              </a:spcAft>
              <a:buNone/>
            </a:pPr>
            <a:r>
              <a:rPr lang="en" sz="1600" dirty="0">
                <a:solidFill>
                  <a:srgbClr val="000000"/>
                </a:solidFill>
              </a:rPr>
              <a:t>comment will go away stating it knows that </a:t>
            </a:r>
            <a:endParaRPr sz="1600" dirty="0">
              <a:solidFill>
                <a:srgbClr val="000000"/>
              </a:solidFill>
            </a:endParaRPr>
          </a:p>
          <a:p>
            <a:pPr marL="457200" lvl="0" indent="0" algn="l" rtl="0">
              <a:spcBef>
                <a:spcPts val="0"/>
              </a:spcBef>
              <a:spcAft>
                <a:spcPts val="0"/>
              </a:spcAft>
              <a:buNone/>
            </a:pPr>
            <a:r>
              <a:rPr lang="en" sz="1600" dirty="0">
                <a:solidFill>
                  <a:srgbClr val="000000"/>
                </a:solidFill>
              </a:rPr>
              <a:t>we are using the dependency</a:t>
            </a:r>
          </a:p>
        </p:txBody>
      </p:sp>
      <p:sp>
        <p:nvSpPr>
          <p:cNvPr id="120" name="Google Shape;120;p23"/>
          <p:cNvSpPr/>
          <p:nvPr/>
        </p:nvSpPr>
        <p:spPr>
          <a:xfrm>
            <a:off x="5514000" y="3311400"/>
            <a:ext cx="3495300" cy="1755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11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1100">
                <a:solidFill>
                  <a:srgbClr val="569CD6"/>
                </a:solidFill>
                <a:highlight>
                  <a:srgbClr val="1E1E1E"/>
                </a:highlight>
                <a:latin typeface="Courier New"/>
                <a:ea typeface="Courier New"/>
                <a:cs typeface="Courier New"/>
                <a:sym typeface="Courier New"/>
              </a:rPr>
              <a:t>module</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github.com/gameserver</a:t>
            </a:r>
            <a:endParaRPr sz="11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1100">
                <a:solidFill>
                  <a:srgbClr val="569CD6"/>
                </a:solidFill>
                <a:highlight>
                  <a:srgbClr val="1E1E1E"/>
                </a:highlight>
                <a:latin typeface="Courier New"/>
                <a:ea typeface="Courier New"/>
                <a:cs typeface="Courier New"/>
                <a:sym typeface="Courier New"/>
              </a:rPr>
              <a:t>go</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1.14</a:t>
            </a:r>
            <a:endParaRPr sz="11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require</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github.com/gorilla/mux</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v1.7.4</a:t>
            </a:r>
            <a:r>
              <a:rPr lang="en" sz="900">
                <a:solidFill>
                  <a:srgbClr val="D4D4D4"/>
                </a:solidFill>
                <a:highlight>
                  <a:srgbClr val="1E1E1E"/>
                </a:highlight>
                <a:latin typeface="Courier New"/>
                <a:ea typeface="Courier New"/>
                <a:cs typeface="Courier New"/>
                <a:sym typeface="Courier New"/>
              </a:rPr>
              <a:t> </a:t>
            </a:r>
            <a:r>
              <a:rPr lang="en" sz="900">
                <a:solidFill>
                  <a:srgbClr val="6A9955"/>
                </a:solidFill>
                <a:highlight>
                  <a:srgbClr val="1E1E1E"/>
                </a:highlight>
                <a:latin typeface="Courier New"/>
                <a:ea typeface="Courier New"/>
                <a:cs typeface="Courier New"/>
                <a:sym typeface="Courier New"/>
              </a:rPr>
              <a:t>// indirect</a:t>
            </a:r>
            <a:endParaRPr sz="9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CE9178"/>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120"/>
          <p:cNvPicPr preferRelativeResize="0"/>
          <p:nvPr/>
        </p:nvPicPr>
        <p:blipFill>
          <a:blip r:embed="rId3">
            <a:alphaModFix/>
          </a:blip>
          <a:stretch>
            <a:fillRect/>
          </a:stretch>
        </p:blipFill>
        <p:spPr>
          <a:xfrm>
            <a:off x="0" y="0"/>
            <a:ext cx="9144002" cy="51435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821" name="Google Shape;821;p121"/>
          <p:cNvPicPr preferRelativeResize="0"/>
          <p:nvPr/>
        </p:nvPicPr>
        <p:blipFill>
          <a:blip r:embed="rId3">
            <a:alphaModFix/>
          </a:blip>
          <a:stretch>
            <a:fillRect/>
          </a:stretch>
        </p:blipFill>
        <p:spPr>
          <a:xfrm>
            <a:off x="0" y="0"/>
            <a:ext cx="9144002" cy="4340833"/>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pic>
        <p:nvPicPr>
          <p:cNvPr id="826" name="Google Shape;826;p122"/>
          <p:cNvPicPr preferRelativeResize="0"/>
          <p:nvPr/>
        </p:nvPicPr>
        <p:blipFill>
          <a:blip r:embed="rId3">
            <a:alphaModFix/>
          </a:blip>
          <a:stretch>
            <a:fillRect/>
          </a:stretch>
        </p:blipFill>
        <p:spPr>
          <a:xfrm>
            <a:off x="0" y="0"/>
            <a:ext cx="9144003" cy="4401942"/>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pic>
        <p:nvPicPr>
          <p:cNvPr id="831" name="Google Shape;831;p123"/>
          <p:cNvPicPr preferRelativeResize="0"/>
          <p:nvPr/>
        </p:nvPicPr>
        <p:blipFill>
          <a:blip r:embed="rId3">
            <a:alphaModFix/>
          </a:blip>
          <a:stretch>
            <a:fillRect/>
          </a:stretch>
        </p:blipFill>
        <p:spPr>
          <a:xfrm>
            <a:off x="0" y="0"/>
            <a:ext cx="9143997" cy="432598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pic>
        <p:nvPicPr>
          <p:cNvPr id="836" name="Google Shape;836;p124"/>
          <p:cNvPicPr preferRelativeResize="0"/>
          <p:nvPr/>
        </p:nvPicPr>
        <p:blipFill>
          <a:blip r:embed="rId3">
            <a:alphaModFix/>
          </a:blip>
          <a:stretch>
            <a:fillRect/>
          </a:stretch>
        </p:blipFill>
        <p:spPr>
          <a:xfrm>
            <a:off x="0" y="0"/>
            <a:ext cx="9143998" cy="40918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841" name="Google Shape;841;p125"/>
          <p:cNvPicPr preferRelativeResize="0"/>
          <p:nvPr/>
        </p:nvPicPr>
        <p:blipFill>
          <a:blip r:embed="rId3">
            <a:alphaModFix/>
          </a:blip>
          <a:stretch>
            <a:fillRect/>
          </a:stretch>
        </p:blipFill>
        <p:spPr>
          <a:xfrm>
            <a:off x="0" y="0"/>
            <a:ext cx="9143997" cy="4264799"/>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126"/>
          <p:cNvPicPr preferRelativeResize="0"/>
          <p:nvPr/>
        </p:nvPicPr>
        <p:blipFill>
          <a:blip r:embed="rId3">
            <a:alphaModFix/>
          </a:blip>
          <a:stretch>
            <a:fillRect/>
          </a:stretch>
        </p:blipFill>
        <p:spPr>
          <a:xfrm>
            <a:off x="0" y="0"/>
            <a:ext cx="9143997" cy="4333176"/>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pic>
        <p:nvPicPr>
          <p:cNvPr id="851" name="Google Shape;851;p127"/>
          <p:cNvPicPr preferRelativeResize="0"/>
          <p:nvPr/>
        </p:nvPicPr>
        <p:blipFill>
          <a:blip r:embed="rId3">
            <a:alphaModFix/>
          </a:blip>
          <a:stretch>
            <a:fillRect/>
          </a:stretch>
        </p:blipFill>
        <p:spPr>
          <a:xfrm>
            <a:off x="0" y="0"/>
            <a:ext cx="9143998" cy="434788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pic>
        <p:nvPicPr>
          <p:cNvPr id="856" name="Google Shape;856;p128"/>
          <p:cNvPicPr preferRelativeResize="0"/>
          <p:nvPr/>
        </p:nvPicPr>
        <p:blipFill>
          <a:blip r:embed="rId3">
            <a:alphaModFix/>
          </a:blip>
          <a:stretch>
            <a:fillRect/>
          </a:stretch>
        </p:blipFill>
        <p:spPr>
          <a:xfrm>
            <a:off x="0" y="0"/>
            <a:ext cx="9144000" cy="4385519"/>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pic>
        <p:nvPicPr>
          <p:cNvPr id="861" name="Google Shape;861;p129"/>
          <p:cNvPicPr preferRelativeResize="0"/>
          <p:nvPr/>
        </p:nvPicPr>
        <p:blipFill>
          <a:blip r:embed="rId3">
            <a:alphaModFix/>
          </a:blip>
          <a:stretch>
            <a:fillRect/>
          </a:stretch>
        </p:blipFill>
        <p:spPr>
          <a:xfrm>
            <a:off x="0" y="0"/>
            <a:ext cx="9144002" cy="435428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216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Retrieving Dependencies			</a:t>
            </a:r>
            <a:endParaRPr/>
          </a:p>
          <a:p>
            <a:pPr marL="0" lvl="0" indent="0" algn="l" rtl="0">
              <a:spcBef>
                <a:spcPts val="0"/>
              </a:spcBef>
              <a:spcAft>
                <a:spcPts val="0"/>
              </a:spcAft>
              <a:buNone/>
            </a:pPr>
            <a:endParaRPr/>
          </a:p>
        </p:txBody>
      </p:sp>
      <p:sp>
        <p:nvSpPr>
          <p:cNvPr id="126" name="Google Shape;12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000000"/>
                </a:solidFill>
              </a:rPr>
              <a:t>We don't see the gorilla/mux on our path like we used to when using workspaces</a:t>
            </a:r>
            <a:endParaRPr sz="1600" dirty="0">
              <a:solidFill>
                <a:srgbClr val="000000"/>
              </a:solidFill>
            </a:endParaRPr>
          </a:p>
          <a:p>
            <a:pPr marL="457200" lvl="0" indent="0" algn="l" rtl="0">
              <a:spcBef>
                <a:spcPts val="1600"/>
              </a:spcBef>
              <a:spcAft>
                <a:spcPts val="0"/>
              </a:spcAft>
              <a:buNone/>
            </a:pPr>
            <a:endParaRPr sz="1600" dirty="0">
              <a:solidFill>
                <a:srgbClr val="000000"/>
              </a:solidFill>
            </a:endParaRPr>
          </a:p>
          <a:p>
            <a:pPr marL="457200" lvl="0" indent="-330200" algn="l" rtl="0">
              <a:spcBef>
                <a:spcPts val="1600"/>
              </a:spcBef>
              <a:spcAft>
                <a:spcPts val="0"/>
              </a:spcAft>
              <a:buClr>
                <a:srgbClr val="000000"/>
              </a:buClr>
              <a:buSzPts val="1600"/>
              <a:buChar char="●"/>
            </a:pPr>
            <a:r>
              <a:rPr lang="en" sz="1600" dirty="0">
                <a:solidFill>
                  <a:srgbClr val="000000"/>
                </a:solidFill>
              </a:rPr>
              <a:t>Go download can cache it for us, (it is located under the </a:t>
            </a:r>
            <a:r>
              <a:rPr lang="en" sz="1600" b="1" dirty="0">
                <a:solidFill>
                  <a:srgbClr val="000000"/>
                </a:solidFill>
              </a:rPr>
              <a:t>$GOPATH/pkg/mod/cache)</a:t>
            </a:r>
          </a:p>
          <a:p>
            <a:pPr marL="0" lvl="0" indent="0" algn="l" rtl="0">
              <a:spcBef>
                <a:spcPts val="1600"/>
              </a:spcBef>
              <a:spcAft>
                <a:spcPts val="1600"/>
              </a:spcAft>
              <a:buNone/>
            </a:pPr>
            <a:endParaRPr sz="1600" b="1" dirty="0">
              <a:solidFill>
                <a:srgbClr val="00000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6" name="Google Shape;866;p130"/>
          <p:cNvPicPr preferRelativeResize="0"/>
          <p:nvPr/>
        </p:nvPicPr>
        <p:blipFill>
          <a:blip r:embed="rId3">
            <a:alphaModFix/>
          </a:blip>
          <a:stretch>
            <a:fillRect/>
          </a:stretch>
        </p:blipFill>
        <p:spPr>
          <a:xfrm>
            <a:off x="0" y="0"/>
            <a:ext cx="9143998" cy="43350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pic>
        <p:nvPicPr>
          <p:cNvPr id="871" name="Google Shape;871;p131"/>
          <p:cNvPicPr preferRelativeResize="0"/>
          <p:nvPr/>
        </p:nvPicPr>
        <p:blipFill>
          <a:blip r:embed="rId3">
            <a:alphaModFix/>
          </a:blip>
          <a:stretch>
            <a:fillRect/>
          </a:stretch>
        </p:blipFill>
        <p:spPr>
          <a:xfrm>
            <a:off x="0" y="0"/>
            <a:ext cx="9144000" cy="4355822"/>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pic>
        <p:nvPicPr>
          <p:cNvPr id="876" name="Google Shape;876;p132"/>
          <p:cNvPicPr preferRelativeResize="0"/>
          <p:nvPr/>
        </p:nvPicPr>
        <p:blipFill>
          <a:blip r:embed="rId3">
            <a:alphaModFix/>
          </a:blip>
          <a:stretch>
            <a:fillRect/>
          </a:stretch>
        </p:blipFill>
        <p:spPr>
          <a:xfrm>
            <a:off x="0" y="0"/>
            <a:ext cx="9144003" cy="4355212"/>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pic>
        <p:nvPicPr>
          <p:cNvPr id="881" name="Google Shape;881;p133"/>
          <p:cNvPicPr preferRelativeResize="0"/>
          <p:nvPr/>
        </p:nvPicPr>
        <p:blipFill>
          <a:blip r:embed="rId3">
            <a:alphaModFix/>
          </a:blip>
          <a:stretch>
            <a:fillRect/>
          </a:stretch>
        </p:blipFill>
        <p:spPr>
          <a:xfrm>
            <a:off x="0" y="0"/>
            <a:ext cx="9144003" cy="4370677"/>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134"/>
          <p:cNvPicPr preferRelativeResize="0"/>
          <p:nvPr/>
        </p:nvPicPr>
        <p:blipFill>
          <a:blip r:embed="rId3">
            <a:alphaModFix/>
          </a:blip>
          <a:stretch>
            <a:fillRect/>
          </a:stretch>
        </p:blipFill>
        <p:spPr>
          <a:xfrm>
            <a:off x="0" y="0"/>
            <a:ext cx="9144001" cy="4365648"/>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pic>
        <p:nvPicPr>
          <p:cNvPr id="891" name="Google Shape;891;p135"/>
          <p:cNvPicPr preferRelativeResize="0"/>
          <p:nvPr/>
        </p:nvPicPr>
        <p:blipFill>
          <a:blip r:embed="rId3">
            <a:alphaModFix/>
          </a:blip>
          <a:stretch>
            <a:fillRect/>
          </a:stretch>
        </p:blipFill>
        <p:spPr>
          <a:xfrm>
            <a:off x="0" y="0"/>
            <a:ext cx="9144001" cy="4400023"/>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136"/>
          <p:cNvPicPr preferRelativeResize="0"/>
          <p:nvPr/>
        </p:nvPicPr>
        <p:blipFill>
          <a:blip r:embed="rId3">
            <a:alphaModFix/>
          </a:blip>
          <a:stretch>
            <a:fillRect/>
          </a:stretch>
        </p:blipFill>
        <p:spPr>
          <a:xfrm>
            <a:off x="0" y="0"/>
            <a:ext cx="9144001" cy="437545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pic>
        <p:nvPicPr>
          <p:cNvPr id="901" name="Google Shape;901;p137"/>
          <p:cNvPicPr preferRelativeResize="0"/>
          <p:nvPr/>
        </p:nvPicPr>
        <p:blipFill>
          <a:blip r:embed="rId3">
            <a:alphaModFix/>
          </a:blip>
          <a:stretch>
            <a:fillRect/>
          </a:stretch>
        </p:blipFill>
        <p:spPr>
          <a:xfrm>
            <a:off x="0" y="0"/>
            <a:ext cx="9143998" cy="434502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138"/>
          <p:cNvPicPr preferRelativeResize="0"/>
          <p:nvPr/>
        </p:nvPicPr>
        <p:blipFill>
          <a:blip r:embed="rId3">
            <a:alphaModFix/>
          </a:blip>
          <a:stretch>
            <a:fillRect/>
          </a:stretch>
        </p:blipFill>
        <p:spPr>
          <a:xfrm>
            <a:off x="0" y="0"/>
            <a:ext cx="9143998" cy="4376893"/>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39"/>
          <p:cNvSpPr txBox="1">
            <a:spLocks noGrp="1"/>
          </p:cNvSpPr>
          <p:nvPr>
            <p:ph type="title"/>
          </p:nvPr>
        </p:nvSpPr>
        <p:spPr>
          <a:xfrm>
            <a:off x="311700" y="33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Kubernetes Operators </a:t>
            </a:r>
            <a:endParaRPr/>
          </a:p>
        </p:txBody>
      </p:sp>
      <p:sp>
        <p:nvSpPr>
          <p:cNvPr id="912" name="Google Shape;912;p139"/>
          <p:cNvSpPr txBox="1">
            <a:spLocks noGrp="1"/>
          </p:cNvSpPr>
          <p:nvPr>
            <p:ph type="body" idx="1"/>
          </p:nvPr>
        </p:nvSpPr>
        <p:spPr>
          <a:xfrm>
            <a:off x="311700" y="95012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rPr>
              <a:t>An Operator builds on Kubernetes abstractions to automate the entire lifecycle of the software it manages </a:t>
            </a:r>
            <a:endParaRPr sz="1600">
              <a:solidFill>
                <a:srgbClr val="000000"/>
              </a:solidFill>
            </a:endParaRPr>
          </a:p>
          <a:p>
            <a:pPr marL="457200" lvl="0" indent="-330200" algn="l" rtl="0">
              <a:spcBef>
                <a:spcPts val="1000"/>
              </a:spcBef>
              <a:spcAft>
                <a:spcPts val="0"/>
              </a:spcAft>
              <a:buClr>
                <a:srgbClr val="000000"/>
              </a:buClr>
              <a:buSzPts val="1600"/>
              <a:buChar char="●"/>
            </a:pPr>
            <a:r>
              <a:rPr lang="en" sz="1600">
                <a:solidFill>
                  <a:schemeClr val="dk1"/>
                </a:solidFill>
              </a:rPr>
              <a:t>As a Software developer we can say that Operators provides the infrastructure services to dependent app</a:t>
            </a:r>
            <a:endParaRPr sz="1600">
              <a:solidFill>
                <a:schemeClr val="dk1"/>
              </a:solidFill>
            </a:endParaRPr>
          </a:p>
          <a:p>
            <a:pPr marL="457200" lvl="0" indent="-330200" algn="l" rtl="0">
              <a:spcBef>
                <a:spcPts val="1000"/>
              </a:spcBef>
              <a:spcAft>
                <a:spcPts val="0"/>
              </a:spcAft>
              <a:buClr>
                <a:srgbClr val="000000"/>
              </a:buClr>
              <a:buSzPts val="1600"/>
              <a:buChar char="●"/>
            </a:pPr>
            <a:r>
              <a:rPr lang="en" sz="1600">
                <a:solidFill>
                  <a:srgbClr val="000000"/>
                </a:solidFill>
              </a:rPr>
              <a:t>Operators provide a clean and consistent way to distribute software on kubernetes clusters</a:t>
            </a:r>
            <a:endParaRPr sz="1600">
              <a:solidFill>
                <a:srgbClr val="000000"/>
              </a:solidFill>
            </a:endParaRPr>
          </a:p>
          <a:p>
            <a:pPr marL="457200" lvl="0" indent="-330200" algn="l" rtl="0">
              <a:spcBef>
                <a:spcPts val="1000"/>
              </a:spcBef>
              <a:spcAft>
                <a:spcPts val="0"/>
              </a:spcAft>
              <a:buClr>
                <a:srgbClr val="000000"/>
              </a:buClr>
              <a:buSzPts val="1600"/>
              <a:buChar char="●"/>
            </a:pPr>
            <a:r>
              <a:rPr lang="en" sz="1600">
                <a:solidFill>
                  <a:srgbClr val="000000"/>
                </a:solidFill>
              </a:rPr>
              <a:t>Operators Extends the Kubernetes control plane and api, adding an endpoint to the kubernetes api with a custom resource </a:t>
            </a:r>
            <a:endParaRPr sz="1600">
              <a:solidFill>
                <a:srgbClr val="000000"/>
              </a:solidFill>
            </a:endParaRPr>
          </a:p>
          <a:p>
            <a:pPr marL="457200" lvl="0" indent="-330200" algn="l" rtl="0">
              <a:spcBef>
                <a:spcPts val="1000"/>
              </a:spcBef>
              <a:spcAft>
                <a:spcPts val="0"/>
              </a:spcAft>
              <a:buClr>
                <a:srgbClr val="000000"/>
              </a:buClr>
              <a:buSzPts val="1600"/>
              <a:buChar char="●"/>
            </a:pPr>
            <a:r>
              <a:rPr lang="en" sz="1600">
                <a:solidFill>
                  <a:srgbClr val="000000"/>
                </a:solidFill>
              </a:rPr>
              <a:t>The control plane monitors and maintain the custom resource of the operator</a:t>
            </a:r>
            <a:endParaRPr sz="1600">
              <a:solidFill>
                <a:srgbClr val="000000"/>
              </a:solidFill>
            </a:endParaRPr>
          </a:p>
          <a:p>
            <a:pPr marL="457200" lvl="0" indent="-330200" algn="l" rtl="0">
              <a:spcBef>
                <a:spcPts val="1000"/>
              </a:spcBef>
              <a:spcAft>
                <a:spcPts val="0"/>
              </a:spcAft>
              <a:buClr>
                <a:srgbClr val="000000"/>
              </a:buClr>
              <a:buSzPts val="1600"/>
              <a:buChar char="●"/>
            </a:pPr>
            <a:r>
              <a:rPr lang="en" sz="1600">
                <a:solidFill>
                  <a:srgbClr val="000000"/>
                </a:solidFill>
              </a:rPr>
              <a:t> </a:t>
            </a:r>
            <a:r>
              <a:rPr lang="en" sz="1600">
                <a:solidFill>
                  <a:schemeClr val="dk1"/>
                </a:solidFill>
              </a:rPr>
              <a:t>automating systems administration by writing software to run your software</a:t>
            </a:r>
            <a:endParaRPr sz="1600">
              <a:solidFill>
                <a:schemeClr val="dk1"/>
              </a:solidFill>
            </a:endParaRPr>
          </a:p>
          <a:p>
            <a:pPr marL="457200" lvl="0" indent="0" algn="l" rtl="0">
              <a:spcBef>
                <a:spcPts val="1000"/>
              </a:spcBef>
              <a:spcAft>
                <a:spcPts val="1000"/>
              </a:spcAft>
              <a:buNone/>
            </a:pPr>
            <a:endParaRPr sz="16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118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Listing Dependencies</a:t>
            </a:r>
            <a:endParaRPr/>
          </a:p>
        </p:txBody>
      </p:sp>
      <p:sp>
        <p:nvSpPr>
          <p:cNvPr id="132" name="Google Shape;132;p25"/>
          <p:cNvSpPr txBox="1">
            <a:spLocks noGrp="1"/>
          </p:cNvSpPr>
          <p:nvPr>
            <p:ph type="body" idx="1"/>
          </p:nvPr>
        </p:nvSpPr>
        <p:spPr>
          <a:xfrm>
            <a:off x="311700" y="880800"/>
            <a:ext cx="8520600" cy="3687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000000"/>
                </a:solidFill>
              </a:rPr>
              <a:t>Occasionally you will need to know what dependencies your module relies on</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If we invoke the </a:t>
            </a:r>
            <a:r>
              <a:rPr lang="en" sz="1600" dirty="0">
                <a:solidFill>
                  <a:srgbClr val="FFFFFF"/>
                </a:solidFill>
                <a:highlight>
                  <a:srgbClr val="000000"/>
                </a:highlight>
              </a:rPr>
              <a:t>$ go list all</a:t>
            </a:r>
            <a:r>
              <a:rPr lang="en" sz="1600" dirty="0">
                <a:solidFill>
                  <a:srgbClr val="000000"/>
                </a:solidFill>
              </a:rPr>
              <a:t> command we will be able to see all the packages that our module relies on</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But if we wish to only get the modules we can execute we can use </a:t>
            </a:r>
            <a:r>
              <a:rPr lang="en" sz="1600" dirty="0">
                <a:solidFill>
                  <a:srgbClr val="FFFFFF"/>
                </a:solidFill>
                <a:highlight>
                  <a:srgbClr val="000000"/>
                </a:highlight>
              </a:rPr>
              <a:t>$ go list -m all</a:t>
            </a:r>
            <a:r>
              <a:rPr lang="en" sz="1600" dirty="0">
                <a:solidFill>
                  <a:srgbClr val="FFFFFF"/>
                </a:solidFill>
              </a:rPr>
              <a:t> </a:t>
            </a:r>
            <a:endParaRPr sz="1600" dirty="0">
              <a:solidFill>
                <a:srgbClr val="FFFFFF"/>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We can also retrieve all the versions a module has by executing </a:t>
            </a:r>
            <a:endParaRPr sz="1600" dirty="0">
              <a:solidFill>
                <a:srgbClr val="000000"/>
              </a:solidFill>
            </a:endParaRPr>
          </a:p>
          <a:p>
            <a:pPr marL="457200" lvl="0" indent="0" algn="l" rtl="0">
              <a:spcBef>
                <a:spcPts val="0"/>
              </a:spcBef>
              <a:spcAft>
                <a:spcPts val="0"/>
              </a:spcAft>
              <a:buNone/>
            </a:pPr>
            <a:r>
              <a:rPr lang="en" sz="1600" dirty="0">
                <a:solidFill>
                  <a:srgbClr val="000000"/>
                </a:solidFill>
              </a:rPr>
              <a:t> </a:t>
            </a:r>
            <a:r>
              <a:rPr lang="en" sz="1600" dirty="0">
                <a:solidFill>
                  <a:srgbClr val="FFFFFF"/>
                </a:solidFill>
                <a:highlight>
                  <a:schemeClr val="dk1"/>
                </a:highlight>
              </a:rPr>
              <a:t>$ go list -m -versions github.com/gorilla/mux</a:t>
            </a:r>
            <a:endParaRPr sz="1600" dirty="0">
              <a:solidFill>
                <a:srgbClr val="FFFFFF"/>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40"/>
          <p:cNvSpPr txBox="1">
            <a:spLocks noGrp="1"/>
          </p:cNvSpPr>
          <p:nvPr>
            <p:ph type="title"/>
          </p:nvPr>
        </p:nvSpPr>
        <p:spPr>
          <a:xfrm>
            <a:off x="150725" y="1144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Kubernetes operators</a:t>
            </a:r>
            <a:endParaRPr/>
          </a:p>
        </p:txBody>
      </p:sp>
      <p:sp>
        <p:nvSpPr>
          <p:cNvPr id="918" name="Google Shape;918;p140"/>
          <p:cNvSpPr txBox="1">
            <a:spLocks noGrp="1"/>
          </p:cNvSpPr>
          <p:nvPr>
            <p:ph type="body" idx="1"/>
          </p:nvPr>
        </p:nvSpPr>
        <p:spPr>
          <a:xfrm>
            <a:off x="75300" y="763375"/>
            <a:ext cx="9144000" cy="4226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dirty="0">
                <a:solidFill>
                  <a:srgbClr val="000000"/>
                </a:solidFill>
              </a:rPr>
              <a:t>An Operator is a way to package, run, and maintain a Kubernetes application </a:t>
            </a:r>
            <a:endParaRPr dirty="0">
              <a:solidFill>
                <a:srgbClr val="000000"/>
              </a:solidFill>
            </a:endParaRPr>
          </a:p>
          <a:p>
            <a:pPr marL="457200" lvl="0" indent="0" algn="l" rtl="0">
              <a:spcBef>
                <a:spcPts val="0"/>
              </a:spcBef>
              <a:spcAft>
                <a:spcPts val="0"/>
              </a:spcAft>
              <a:buNone/>
            </a:pP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An operator is not just a regular app deployed into kubernetes – it uses all the kubernetes facilities as it is a part of it</a:t>
            </a:r>
            <a:endParaRPr dirty="0">
              <a:solidFill>
                <a:srgbClr val="000000"/>
              </a:solidFill>
            </a:endParaRPr>
          </a:p>
          <a:p>
            <a:pPr marL="457200" lvl="0" indent="0" algn="l" rtl="0">
              <a:spcBef>
                <a:spcPts val="0"/>
              </a:spcBef>
              <a:spcAft>
                <a:spcPts val="0"/>
              </a:spcAft>
              <a:buNone/>
            </a:pP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Operators are like core services that applications running on kubernetes depend on</a:t>
            </a:r>
            <a:endParaRPr dirty="0">
              <a:solidFill>
                <a:srgbClr val="000000"/>
              </a:solidFill>
            </a:endParaRPr>
          </a:p>
          <a:p>
            <a:pPr marL="457200" lvl="0" indent="0" algn="l" rtl="0">
              <a:spcBef>
                <a:spcPts val="0"/>
              </a:spcBef>
              <a:spcAft>
                <a:spcPts val="0"/>
              </a:spcAft>
              <a:buNone/>
            </a:pP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Deploying applications to kubernetes is made easy and consistent with operators </a:t>
            </a:r>
            <a:endParaRPr dirty="0">
              <a:solidFill>
                <a:srgbClr val="000000"/>
              </a:solidFill>
            </a:endParaRPr>
          </a:p>
          <a:p>
            <a:pPr marL="1371600" lvl="0" indent="0" algn="l" rtl="0">
              <a:spcBef>
                <a:spcPts val="0"/>
              </a:spcBef>
              <a:spcAft>
                <a:spcPts val="0"/>
              </a:spcAft>
              <a:buNone/>
            </a:pPr>
            <a:endParaRPr dirty="0">
              <a:solidFill>
                <a:srgbClr val="000000"/>
              </a:solidFill>
            </a:endParaRPr>
          </a:p>
          <a:p>
            <a:pPr marL="457200" lvl="0" indent="-342900" algn="l" rtl="0">
              <a:spcBef>
                <a:spcPts val="1200"/>
              </a:spcBef>
              <a:spcAft>
                <a:spcPts val="0"/>
              </a:spcAft>
              <a:buClr>
                <a:srgbClr val="000000"/>
              </a:buClr>
              <a:buSzPts val="1800"/>
              <a:buChar char="●"/>
            </a:pPr>
            <a:r>
              <a:rPr lang="en" dirty="0">
                <a:solidFill>
                  <a:srgbClr val="000000"/>
                </a:solidFill>
              </a:rPr>
              <a:t>Operators reduce support burdens by identifying and correcting application problems automatically </a:t>
            </a:r>
            <a:endParaRPr dirty="0">
              <a:solidFill>
                <a:srgbClr val="000000"/>
              </a:solidFill>
            </a:endParaRPr>
          </a:p>
          <a:p>
            <a:pPr marL="0" lvl="0" indent="0" algn="l" rtl="0">
              <a:spcBef>
                <a:spcPts val="0"/>
              </a:spcBef>
              <a:spcAft>
                <a:spcPts val="0"/>
              </a:spcAft>
              <a:buNone/>
            </a:pPr>
            <a:endParaRPr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41"/>
          <p:cNvSpPr txBox="1">
            <a:spLocks noGrp="1"/>
          </p:cNvSpPr>
          <p:nvPr>
            <p:ph type="title"/>
          </p:nvPr>
        </p:nvSpPr>
        <p:spPr>
          <a:xfrm>
            <a:off x="150725" y="1144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Kubernetes operators</a:t>
            </a:r>
            <a:endParaRPr/>
          </a:p>
        </p:txBody>
      </p:sp>
      <p:sp>
        <p:nvSpPr>
          <p:cNvPr id="924" name="Google Shape;924;p141"/>
          <p:cNvSpPr txBox="1">
            <a:spLocks noGrp="1"/>
          </p:cNvSpPr>
          <p:nvPr>
            <p:ph type="body" idx="1"/>
          </p:nvPr>
        </p:nvSpPr>
        <p:spPr>
          <a:xfrm>
            <a:off x="227800" y="683575"/>
            <a:ext cx="8993400" cy="36456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Char char="●"/>
            </a:pPr>
            <a:r>
              <a:rPr lang="en" dirty="0">
                <a:solidFill>
                  <a:srgbClr val="000000"/>
                </a:solidFill>
              </a:rPr>
              <a:t>Operators are there to make sure that the cluster desired state is maintained</a:t>
            </a:r>
            <a:endParaRPr dirty="0">
              <a:solidFill>
                <a:srgbClr val="000000"/>
              </a:solidFill>
            </a:endParaRPr>
          </a:p>
          <a:p>
            <a:pPr marL="457200" lvl="0" indent="0" algn="l" rtl="0">
              <a:spcBef>
                <a:spcPts val="1200"/>
              </a:spcBef>
              <a:spcAft>
                <a:spcPts val="0"/>
              </a:spcAft>
              <a:buNone/>
            </a:pP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Operator can sometimes be considered a control plane component </a:t>
            </a:r>
            <a:endParaRPr dirty="0">
              <a:solidFill>
                <a:srgbClr val="000000"/>
              </a:solidFill>
            </a:endParaRPr>
          </a:p>
          <a:p>
            <a:pPr marL="457200" lvl="0" indent="0" algn="l" rtl="0">
              <a:spcBef>
                <a:spcPts val="0"/>
              </a:spcBef>
              <a:spcAft>
                <a:spcPts val="0"/>
              </a:spcAft>
              <a:buNone/>
            </a:pP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Most Applications have state like configuration data, startup component, and data storage, and actually have their own notion of what a cluster means		</a:t>
            </a:r>
            <a:endParaRPr dirty="0">
              <a:solidFill>
                <a:srgbClr val="000000"/>
              </a:solidFill>
            </a:endParaRPr>
          </a:p>
          <a:p>
            <a:pPr marL="457200" lvl="0" indent="0" algn="l" rtl="0">
              <a:spcBef>
                <a:spcPts val="0"/>
              </a:spcBef>
              <a:spcAft>
                <a:spcPts val="0"/>
              </a:spcAft>
              <a:buNone/>
            </a:pP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Kubernetes cannot know about every stateful, complex, clustered application while also remaining general and simple</a:t>
            </a:r>
            <a:endParaRPr dirty="0">
              <a:solidFill>
                <a:srgbClr val="000000"/>
              </a:solidFill>
            </a:endParaRPr>
          </a:p>
          <a:p>
            <a:pPr marL="457200" lvl="0" indent="0" algn="l" rtl="0">
              <a:spcBef>
                <a:spcPts val="0"/>
              </a:spcBef>
              <a:spcAft>
                <a:spcPts val="0"/>
              </a:spcAft>
              <a:buNone/>
            </a:pP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An operator knows about the internal state of the application it manages</a:t>
            </a:r>
            <a:endParaRPr dirty="0">
              <a:solidFill>
                <a:srgbClr val="000000"/>
              </a:solidFill>
            </a:endParaRPr>
          </a:p>
          <a:p>
            <a:pPr marL="457200" lvl="0" indent="0" algn="l" rtl="0">
              <a:spcBef>
                <a:spcPts val="0"/>
              </a:spcBef>
              <a:spcAft>
                <a:spcPts val="0"/>
              </a:spcAft>
              <a:buNone/>
            </a:pPr>
            <a:endParaRPr dirty="0"/>
          </a:p>
          <a:p>
            <a:pPr marL="457200" lvl="0" indent="0" algn="l" rtl="0">
              <a:spcBef>
                <a:spcPts val="0"/>
              </a:spcBef>
              <a:spcAft>
                <a:spcPts val="0"/>
              </a:spcAft>
              <a:buNone/>
            </a:pPr>
            <a:r>
              <a:rPr lang="en" dirty="0"/>
              <a:t>		</a:t>
            </a:r>
            <a:endParaRPr dirty="0"/>
          </a:p>
          <a:p>
            <a:pPr marL="457200" lvl="0" indent="0" algn="l" rtl="0">
              <a:spcBef>
                <a:spcPts val="0"/>
              </a:spcBef>
              <a:spcAft>
                <a:spcPts val="0"/>
              </a:spcAft>
              <a:buNone/>
            </a:pPr>
            <a:endParaRPr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42"/>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Kubernetes operators</a:t>
            </a:r>
            <a:endParaRPr/>
          </a:p>
        </p:txBody>
      </p:sp>
      <p:sp>
        <p:nvSpPr>
          <p:cNvPr id="930" name="Google Shape;930;p142"/>
          <p:cNvSpPr txBox="1">
            <a:spLocks noGrp="1"/>
          </p:cNvSpPr>
          <p:nvPr>
            <p:ph type="body" idx="1"/>
          </p:nvPr>
        </p:nvSpPr>
        <p:spPr>
          <a:xfrm>
            <a:off x="227800" y="915775"/>
            <a:ext cx="8993400" cy="3794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dirty="0">
                <a:solidFill>
                  <a:schemeClr val="dk1"/>
                </a:solidFill>
              </a:rPr>
              <a:t>Operators are like an expert administrator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For example, an Operator can manage a cluster of database servers</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It knows the details of configuring and managing its application, and it can install a database cluster of a declared software version and number of members</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An Operator continues to monitor its application as it runs, and can back up data, recover from failures, and upgrade the application over time, automatically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Cluster users employ kubectl and other standard tools to work with Operators and the applications they manage</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143"/>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Kubernetes operators</a:t>
            </a:r>
            <a:endParaRPr/>
          </a:p>
        </p:txBody>
      </p:sp>
      <p:sp>
        <p:nvSpPr>
          <p:cNvPr id="936" name="Google Shape;936;p143"/>
          <p:cNvSpPr txBox="1">
            <a:spLocks noGrp="1"/>
          </p:cNvSpPr>
          <p:nvPr>
            <p:ph type="body" idx="1"/>
          </p:nvPr>
        </p:nvSpPr>
        <p:spPr>
          <a:xfrm>
            <a:off x="227800" y="912175"/>
            <a:ext cx="8993400" cy="36456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1200"/>
              </a:spcBef>
              <a:spcAft>
                <a:spcPts val="0"/>
              </a:spcAft>
              <a:buClr>
                <a:schemeClr val="dk1"/>
              </a:buClr>
              <a:buSzPts val="1600"/>
              <a:buChar char="●"/>
            </a:pPr>
            <a:r>
              <a:rPr lang="en" sz="1600" dirty="0">
                <a:solidFill>
                  <a:schemeClr val="dk1"/>
                </a:solidFill>
              </a:rPr>
              <a:t>Operators enables us to provide specific features for our software by extending kubernetes</a:t>
            </a:r>
            <a:endParaRPr sz="1600" dirty="0">
              <a:solidFill>
                <a:schemeClr val="dk1"/>
              </a:solidFill>
            </a:endParaRPr>
          </a:p>
          <a:p>
            <a:pPr marL="457200" lvl="0" indent="-330200" algn="l" rtl="0">
              <a:lnSpc>
                <a:spcPct val="100000"/>
              </a:lnSpc>
              <a:spcBef>
                <a:spcPts val="1000"/>
              </a:spcBef>
              <a:spcAft>
                <a:spcPts val="0"/>
              </a:spcAft>
              <a:buClr>
                <a:schemeClr val="dk1"/>
              </a:buClr>
              <a:buSzPts val="1600"/>
              <a:buChar char="●"/>
            </a:pPr>
            <a:r>
              <a:rPr lang="en" sz="1600" dirty="0">
                <a:solidFill>
                  <a:schemeClr val="dk1"/>
                </a:solidFill>
              </a:rPr>
              <a:t>Operators are like the foundation services that remove the management overhead from administrators</a:t>
            </a:r>
            <a:endParaRPr sz="1600" dirty="0">
              <a:solidFill>
                <a:schemeClr val="dk1"/>
              </a:solidFill>
            </a:endParaRPr>
          </a:p>
          <a:p>
            <a:pPr marL="457200" lvl="0" indent="-330200" algn="l" rtl="0">
              <a:lnSpc>
                <a:spcPct val="100000"/>
              </a:lnSpc>
              <a:spcBef>
                <a:spcPts val="1000"/>
              </a:spcBef>
              <a:spcAft>
                <a:spcPts val="0"/>
              </a:spcAft>
              <a:buClr>
                <a:schemeClr val="dk1"/>
              </a:buClr>
              <a:buSzPts val="1600"/>
              <a:buChar char="●"/>
            </a:pPr>
            <a:r>
              <a:rPr lang="en" sz="1600" dirty="0">
                <a:solidFill>
                  <a:schemeClr val="dk1"/>
                </a:solidFill>
              </a:rPr>
              <a:t>Deploying applications with an operator to manage it makes life easier in the matter of management and maintenance</a:t>
            </a:r>
            <a:endParaRPr sz="1600" dirty="0">
              <a:solidFill>
                <a:schemeClr val="dk1"/>
              </a:solidFill>
            </a:endParaRPr>
          </a:p>
          <a:p>
            <a:pPr marL="457200" lvl="0" indent="-330200" algn="l" rtl="0">
              <a:lnSpc>
                <a:spcPct val="100000"/>
              </a:lnSpc>
              <a:spcBef>
                <a:spcPts val="1200"/>
              </a:spcBef>
              <a:spcAft>
                <a:spcPts val="1000"/>
              </a:spcAft>
              <a:buClr>
                <a:schemeClr val="dk1"/>
              </a:buClr>
              <a:buSzPts val="1600"/>
              <a:buChar char="●"/>
            </a:pPr>
            <a:r>
              <a:rPr lang="en" sz="1600" dirty="0">
                <a:solidFill>
                  <a:schemeClr val="dk1"/>
                </a:solidFill>
              </a:rPr>
              <a:t>A lot of companies already adopted operators, you can check out Operatorhub.io   </a:t>
            </a:r>
            <a:endParaRPr sz="1600" dirty="0">
              <a:solidFill>
                <a:schemeClr val="dk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144"/>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Operators are made of</a:t>
            </a:r>
            <a:endParaRPr/>
          </a:p>
        </p:txBody>
      </p:sp>
      <p:sp>
        <p:nvSpPr>
          <p:cNvPr id="942" name="Google Shape;942;p144"/>
          <p:cNvSpPr txBox="1">
            <a:spLocks noGrp="1"/>
          </p:cNvSpPr>
          <p:nvPr>
            <p:ph type="body" idx="1"/>
          </p:nvPr>
        </p:nvSpPr>
        <p:spPr>
          <a:xfrm>
            <a:off x="227800" y="912175"/>
            <a:ext cx="8993400" cy="36456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Char char="●"/>
            </a:pPr>
            <a:r>
              <a:rPr lang="en" dirty="0">
                <a:solidFill>
                  <a:srgbClr val="000000"/>
                </a:solidFill>
              </a:rPr>
              <a:t>Operator Extends the kubernetes control plane and api by creating new CR’s</a:t>
            </a:r>
            <a:endParaRPr dirty="0">
              <a:solidFill>
                <a:srgbClr val="000000"/>
              </a:solidFill>
            </a:endParaRPr>
          </a:p>
          <a:p>
            <a:pPr marL="457200" lvl="0" indent="0" algn="l" rtl="0">
              <a:lnSpc>
                <a:spcPct val="100000"/>
              </a:lnSpc>
              <a:spcBef>
                <a:spcPts val="0"/>
              </a:spcBef>
              <a:spcAft>
                <a:spcPts val="0"/>
              </a:spcAft>
              <a:buNone/>
            </a:pPr>
            <a:endParaRPr dirty="0">
              <a:solidFill>
                <a:srgbClr val="000000"/>
              </a:solidFill>
            </a:endParaRPr>
          </a:p>
          <a:p>
            <a:pPr marL="457200" lvl="0" indent="-342900" algn="l" rtl="0">
              <a:lnSpc>
                <a:spcPct val="100000"/>
              </a:lnSpc>
              <a:spcBef>
                <a:spcPts val="0"/>
              </a:spcBef>
              <a:spcAft>
                <a:spcPts val="0"/>
              </a:spcAft>
              <a:buClr>
                <a:srgbClr val="000000"/>
              </a:buClr>
              <a:buSzPts val="1800"/>
              <a:buChar char="●"/>
            </a:pPr>
            <a:r>
              <a:rPr lang="en" dirty="0">
                <a:solidFill>
                  <a:srgbClr val="000000"/>
                </a:solidFill>
              </a:rPr>
              <a:t>A CR is short for a custom resource and it is a structured data provided to the operator controler to watch 	</a:t>
            </a:r>
            <a:endParaRPr dirty="0">
              <a:solidFill>
                <a:srgbClr val="000000"/>
              </a:solidFill>
            </a:endParaRPr>
          </a:p>
          <a:p>
            <a:pPr marL="457200" lvl="0" indent="0" algn="l" rtl="0">
              <a:lnSpc>
                <a:spcPct val="100000"/>
              </a:lnSpc>
              <a:spcBef>
                <a:spcPts val="0"/>
              </a:spcBef>
              <a:spcAft>
                <a:spcPts val="0"/>
              </a:spcAft>
              <a:buNone/>
            </a:pPr>
            <a:endParaRPr dirty="0">
              <a:solidFill>
                <a:srgbClr val="000000"/>
              </a:solidFill>
            </a:endParaRPr>
          </a:p>
          <a:p>
            <a:pPr marL="457200" lvl="0" indent="-342900" algn="l" rtl="0">
              <a:lnSpc>
                <a:spcPct val="100000"/>
              </a:lnSpc>
              <a:spcBef>
                <a:spcPts val="0"/>
              </a:spcBef>
              <a:spcAft>
                <a:spcPts val="0"/>
              </a:spcAft>
              <a:buClr>
                <a:srgbClr val="000000"/>
              </a:buClr>
              <a:buSzPts val="1800"/>
              <a:buChar char="●"/>
            </a:pPr>
            <a:r>
              <a:rPr lang="en" dirty="0">
                <a:solidFill>
                  <a:srgbClr val="000000"/>
                </a:solidFill>
              </a:rPr>
              <a:t>CRD (custom resource definition) is the  schema for the CR which actually is a resource that extends the k8s api</a:t>
            </a:r>
            <a:endParaRPr dirty="0">
              <a:solidFill>
                <a:srgbClr val="000000"/>
              </a:solidFill>
            </a:endParaRPr>
          </a:p>
          <a:p>
            <a:pPr marL="457200" lvl="0" indent="0" algn="l" rtl="0">
              <a:lnSpc>
                <a:spcPct val="100000"/>
              </a:lnSpc>
              <a:spcBef>
                <a:spcPts val="0"/>
              </a:spcBef>
              <a:spcAft>
                <a:spcPts val="0"/>
              </a:spcAft>
              <a:buClr>
                <a:schemeClr val="dk1"/>
              </a:buClr>
              <a:buSzPts val="1100"/>
              <a:buFont typeface="Arial"/>
              <a:buNone/>
            </a:pPr>
            <a:endParaRPr dirty="0">
              <a:solidFill>
                <a:srgbClr val="000000"/>
              </a:solidFill>
            </a:endParaRPr>
          </a:p>
          <a:p>
            <a:pPr marL="457200" lvl="0" indent="-342900" algn="l" rtl="0">
              <a:lnSpc>
                <a:spcPct val="100000"/>
              </a:lnSpc>
              <a:spcBef>
                <a:spcPts val="0"/>
              </a:spcBef>
              <a:spcAft>
                <a:spcPts val="0"/>
              </a:spcAft>
              <a:buClr>
                <a:srgbClr val="000000"/>
              </a:buClr>
              <a:buSzPts val="1800"/>
              <a:buChar char="●"/>
            </a:pPr>
            <a:r>
              <a:rPr lang="en" dirty="0">
                <a:solidFill>
                  <a:srgbClr val="000000"/>
                </a:solidFill>
              </a:rPr>
              <a:t>CRDs only extend the cluster on which they exist</a:t>
            </a:r>
            <a:endParaRPr dirty="0">
              <a:solidFill>
                <a:srgbClr val="000000"/>
              </a:solidFill>
            </a:endParaRPr>
          </a:p>
          <a:p>
            <a:pPr marL="914400" lvl="0" indent="0" algn="l" rtl="0">
              <a:lnSpc>
                <a:spcPct val="100000"/>
              </a:lnSpc>
              <a:spcBef>
                <a:spcPts val="0"/>
              </a:spcBef>
              <a:spcAft>
                <a:spcPts val="0"/>
              </a:spcAft>
              <a:buNone/>
            </a:pPr>
            <a:endParaRPr dirty="0">
              <a:solidFill>
                <a:srgbClr val="000000"/>
              </a:solidFill>
            </a:endParaRPr>
          </a:p>
          <a:p>
            <a:pPr marL="457200" lvl="0" indent="-342900" algn="l" rtl="0">
              <a:lnSpc>
                <a:spcPct val="100000"/>
              </a:lnSpc>
              <a:spcBef>
                <a:spcPts val="0"/>
              </a:spcBef>
              <a:spcAft>
                <a:spcPts val="0"/>
              </a:spcAft>
              <a:buClr>
                <a:srgbClr val="000000"/>
              </a:buClr>
              <a:buSzPts val="1800"/>
              <a:buChar char="●"/>
            </a:pPr>
            <a:r>
              <a:rPr lang="en" dirty="0">
                <a:solidFill>
                  <a:srgbClr val="000000"/>
                </a:solidFill>
              </a:rPr>
              <a:t>So Simply speaking : operator adds the following:</a:t>
            </a:r>
            <a:endParaRPr dirty="0">
              <a:solidFill>
                <a:srgbClr val="000000"/>
              </a:solidFill>
            </a:endParaRPr>
          </a:p>
          <a:p>
            <a:pPr marL="914400" lvl="1" indent="-342900" algn="l" rtl="0">
              <a:lnSpc>
                <a:spcPct val="100000"/>
              </a:lnSpc>
              <a:spcBef>
                <a:spcPts val="0"/>
              </a:spcBef>
              <a:spcAft>
                <a:spcPts val="0"/>
              </a:spcAft>
              <a:buClr>
                <a:srgbClr val="000000"/>
              </a:buClr>
              <a:buSzPts val="1800"/>
              <a:buChar char="○"/>
            </a:pPr>
            <a:r>
              <a:rPr lang="en" sz="1800" dirty="0">
                <a:solidFill>
                  <a:srgbClr val="000000"/>
                </a:solidFill>
              </a:rPr>
              <a:t>a new endpoint to the api, called a CR (custom resource) 	</a:t>
            </a:r>
            <a:endParaRPr sz="1800" dirty="0">
              <a:solidFill>
                <a:srgbClr val="000000"/>
              </a:solidFill>
            </a:endParaRPr>
          </a:p>
          <a:p>
            <a:pPr marL="914400" lvl="1" indent="-342900" algn="l" rtl="0">
              <a:lnSpc>
                <a:spcPct val="100000"/>
              </a:lnSpc>
              <a:spcBef>
                <a:spcPts val="0"/>
              </a:spcBef>
              <a:spcAft>
                <a:spcPts val="0"/>
              </a:spcAft>
              <a:buClr>
                <a:srgbClr val="000000"/>
              </a:buClr>
              <a:buSzPts val="1800"/>
              <a:buChar char="○"/>
            </a:pPr>
            <a:r>
              <a:rPr lang="en" sz="1800" dirty="0">
                <a:solidFill>
                  <a:srgbClr val="000000"/>
                </a:solidFill>
              </a:rPr>
              <a:t>a control plane component that manages that resource</a:t>
            </a:r>
            <a:endParaRPr sz="1800" dirty="0">
              <a:solidFill>
                <a:srgbClr val="000000"/>
              </a:solidFill>
            </a:endParaRPr>
          </a:p>
          <a:p>
            <a:pPr marL="0" lvl="0" indent="0" algn="l" rtl="0">
              <a:spcBef>
                <a:spcPts val="0"/>
              </a:spcBef>
              <a:spcAft>
                <a:spcPts val="0"/>
              </a:spcAft>
              <a:buNone/>
            </a:pPr>
            <a:r>
              <a:rPr lang="en" dirty="0"/>
              <a:t>				</a:t>
            </a:r>
            <a:endParaRPr dirty="0"/>
          </a:p>
          <a:p>
            <a:pPr marL="0" lvl="0" indent="0" algn="l" rtl="0">
              <a:lnSpc>
                <a:spcPct val="100000"/>
              </a:lnSpc>
              <a:spcBef>
                <a:spcPts val="0"/>
              </a:spcBef>
              <a:spcAft>
                <a:spcPts val="0"/>
              </a:spcAft>
              <a:buNone/>
            </a:pPr>
            <a:r>
              <a:rPr lang="en" dirty="0"/>
              <a:t>			</a:t>
            </a:r>
            <a:endParaRPr dirty="0"/>
          </a:p>
          <a:p>
            <a:pPr marL="0" lvl="0" indent="0" algn="l" rtl="0">
              <a:lnSpc>
                <a:spcPct val="100000"/>
              </a:lnSpc>
              <a:spcBef>
                <a:spcPts val="0"/>
              </a:spcBef>
              <a:spcAft>
                <a:spcPts val="0"/>
              </a:spcAft>
              <a:buNone/>
            </a:pPr>
            <a:r>
              <a:rPr lang="en" dirty="0"/>
              <a:t>		</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endParaRPr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45"/>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highlight>
                  <a:srgbClr val="FFFFFF"/>
                </a:highlight>
                <a:latin typeface="Roboto"/>
                <a:ea typeface="Roboto"/>
                <a:cs typeface="Roboto"/>
                <a:sym typeface="Roboto"/>
              </a:rPr>
              <a:t>What does it mean to create an operator</a:t>
            </a:r>
            <a:endParaRPr sz="2400" dirty="0">
              <a:highlight>
                <a:srgbClr val="FFFFFF"/>
              </a:highlight>
              <a:latin typeface="Roboto"/>
              <a:ea typeface="Roboto"/>
              <a:cs typeface="Roboto"/>
              <a:sym typeface="Roboto"/>
            </a:endParaRPr>
          </a:p>
          <a:p>
            <a:pPr marL="0" lvl="0" indent="0" algn="l" rtl="0">
              <a:spcBef>
                <a:spcPts val="0"/>
              </a:spcBef>
              <a:spcAft>
                <a:spcPts val="0"/>
              </a:spcAft>
              <a:buNone/>
            </a:pPr>
            <a:endParaRPr dirty="0"/>
          </a:p>
        </p:txBody>
      </p:sp>
      <p:sp>
        <p:nvSpPr>
          <p:cNvPr id="948" name="Google Shape;948;p145"/>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AutoNum type="arabicPeriod"/>
            </a:pPr>
            <a:r>
              <a:rPr lang="en" dirty="0">
                <a:solidFill>
                  <a:schemeClr val="dk1"/>
                </a:solidFill>
              </a:rPr>
              <a:t>creating a CRD </a:t>
            </a:r>
          </a:p>
          <a:p>
            <a:pPr marL="114300" lvl="0" indent="0" algn="l" rtl="0">
              <a:lnSpc>
                <a:spcPct val="100000"/>
              </a:lnSpc>
              <a:spcBef>
                <a:spcPts val="0"/>
              </a:spcBef>
              <a:spcAft>
                <a:spcPts val="0"/>
              </a:spcAft>
              <a:buClr>
                <a:schemeClr val="dk1"/>
              </a:buClr>
              <a:buSzPts val="1800"/>
              <a:buNone/>
            </a:pPr>
            <a:endParaRPr lang="en" dirty="0">
              <a:solidFill>
                <a:schemeClr val="dk1"/>
              </a:solidFill>
            </a:endParaRPr>
          </a:p>
          <a:p>
            <a:pPr marL="457200" lvl="0" indent="-342900" algn="l" rtl="0">
              <a:lnSpc>
                <a:spcPct val="100000"/>
              </a:lnSpc>
              <a:spcBef>
                <a:spcPts val="0"/>
              </a:spcBef>
              <a:spcAft>
                <a:spcPts val="0"/>
              </a:spcAft>
              <a:buClr>
                <a:schemeClr val="dk1"/>
              </a:buClr>
              <a:buSzPts val="1800"/>
              <a:buFont typeface="+mj-lt"/>
              <a:buAutoNum type="arabicPeriod" startAt="2"/>
            </a:pPr>
            <a:r>
              <a:rPr lang="en" dirty="0">
                <a:solidFill>
                  <a:schemeClr val="dk1"/>
                </a:solidFill>
              </a:rPr>
              <a:t>providing a program that runs in a loop watching CRs of that kind</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Font typeface="+mj-lt"/>
              <a:buAutoNum type="arabicPeriod" startAt="3"/>
            </a:pPr>
            <a:r>
              <a:rPr lang="en" dirty="0">
                <a:solidFill>
                  <a:schemeClr val="dk1"/>
                </a:solidFill>
              </a:rPr>
              <a:t>response to changes in the CR in a specific way helps with application </a:t>
            </a:r>
            <a:endParaRPr dirty="0">
              <a:solidFill>
                <a:schemeClr val="dk1"/>
              </a:solidFill>
            </a:endParaRPr>
          </a:p>
          <a:p>
            <a:pPr marL="571500" lvl="1" indent="0" algn="l" rtl="0">
              <a:lnSpc>
                <a:spcPct val="100000"/>
              </a:lnSpc>
              <a:spcBef>
                <a:spcPts val="0"/>
              </a:spcBef>
              <a:spcAft>
                <a:spcPts val="0"/>
              </a:spcAft>
              <a:buClr>
                <a:schemeClr val="dk1"/>
              </a:buClr>
              <a:buSzPts val="1800"/>
              <a:buNone/>
            </a:pPr>
            <a:r>
              <a:rPr lang="en" sz="1800" dirty="0">
                <a:solidFill>
                  <a:schemeClr val="dk1"/>
                </a:solidFill>
              </a:rPr>
              <a:t>a. Scaling</a:t>
            </a:r>
            <a:endParaRPr sz="1800" dirty="0">
              <a:solidFill>
                <a:schemeClr val="dk1"/>
              </a:solidFill>
            </a:endParaRPr>
          </a:p>
          <a:p>
            <a:pPr marL="914400" lvl="0" indent="0" algn="l" rtl="0">
              <a:lnSpc>
                <a:spcPct val="100000"/>
              </a:lnSpc>
              <a:spcBef>
                <a:spcPts val="0"/>
              </a:spcBef>
              <a:spcAft>
                <a:spcPts val="0"/>
              </a:spcAft>
              <a:buNone/>
            </a:pPr>
            <a:endParaRPr sz="1800" dirty="0">
              <a:solidFill>
                <a:schemeClr val="dk1"/>
              </a:solidFill>
            </a:endParaRPr>
          </a:p>
          <a:p>
            <a:pPr marL="571500" lvl="1" indent="0" algn="l" rtl="0">
              <a:lnSpc>
                <a:spcPct val="100000"/>
              </a:lnSpc>
              <a:spcBef>
                <a:spcPts val="0"/>
              </a:spcBef>
              <a:spcAft>
                <a:spcPts val="0"/>
              </a:spcAft>
              <a:buClr>
                <a:schemeClr val="dk1"/>
              </a:buClr>
              <a:buSzPts val="1800"/>
              <a:buNone/>
            </a:pPr>
            <a:r>
              <a:rPr lang="en" sz="1800" dirty="0">
                <a:solidFill>
                  <a:schemeClr val="dk1"/>
                </a:solidFill>
              </a:rPr>
              <a:t>b. Upgrading</a:t>
            </a:r>
            <a:endParaRPr sz="1800" dirty="0">
              <a:solidFill>
                <a:schemeClr val="dk1"/>
              </a:solidFill>
            </a:endParaRPr>
          </a:p>
          <a:p>
            <a:pPr marL="571500" lvl="1" indent="0" algn="l" rtl="0">
              <a:lnSpc>
                <a:spcPct val="100000"/>
              </a:lnSpc>
              <a:spcBef>
                <a:spcPts val="0"/>
              </a:spcBef>
              <a:spcAft>
                <a:spcPts val="0"/>
              </a:spcAft>
              <a:buClr>
                <a:schemeClr val="dk1"/>
              </a:buClr>
              <a:buSzPts val="1800"/>
              <a:buNone/>
            </a:pPr>
            <a:endParaRPr lang="en" sz="1800" dirty="0">
              <a:solidFill>
                <a:schemeClr val="dk1"/>
              </a:solidFill>
            </a:endParaRPr>
          </a:p>
          <a:p>
            <a:pPr marL="571500" lvl="1" indent="0" algn="l" rtl="0">
              <a:lnSpc>
                <a:spcPct val="100000"/>
              </a:lnSpc>
              <a:spcBef>
                <a:spcPts val="0"/>
              </a:spcBef>
              <a:spcAft>
                <a:spcPts val="0"/>
              </a:spcAft>
              <a:buClr>
                <a:schemeClr val="dk1"/>
              </a:buClr>
              <a:buSzPts val="1800"/>
              <a:buNone/>
            </a:pPr>
            <a:r>
              <a:rPr lang="en" sz="1800" dirty="0">
                <a:solidFill>
                  <a:schemeClr val="dk1"/>
                </a:solidFill>
              </a:rPr>
              <a:t>c. Managing software </a:t>
            </a:r>
            <a:endParaRPr sz="1800" dirty="0">
              <a:solidFill>
                <a:schemeClr val="dk1"/>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46"/>
          <p:cNvSpPr/>
          <p:nvPr/>
        </p:nvSpPr>
        <p:spPr>
          <a:xfrm>
            <a:off x="2572500" y="113725"/>
            <a:ext cx="3237000" cy="515700"/>
          </a:xfrm>
          <a:prstGeom prst="rect">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Kubectl apply -f vitualservice.yaml</a:t>
            </a:r>
            <a:endParaRPr>
              <a:solidFill>
                <a:srgbClr val="FFFFFF"/>
              </a:solidFill>
            </a:endParaRPr>
          </a:p>
        </p:txBody>
      </p:sp>
      <p:sp>
        <p:nvSpPr>
          <p:cNvPr id="954" name="Google Shape;954;p146"/>
          <p:cNvSpPr/>
          <p:nvPr/>
        </p:nvSpPr>
        <p:spPr>
          <a:xfrm>
            <a:off x="1519925" y="837025"/>
            <a:ext cx="5132400" cy="215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46"/>
          <p:cNvSpPr/>
          <p:nvPr/>
        </p:nvSpPr>
        <p:spPr>
          <a:xfrm>
            <a:off x="3529050" y="1277400"/>
            <a:ext cx="1357200" cy="600300"/>
          </a:xfrm>
          <a:prstGeom prst="roundRect">
            <a:avLst>
              <a:gd name="adj" fmla="val 16667"/>
            </a:avLst>
          </a:prstGeom>
          <a:solidFill>
            <a:srgbClr val="93C47D"/>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Api Server</a:t>
            </a:r>
            <a:endParaRPr/>
          </a:p>
        </p:txBody>
      </p:sp>
      <p:sp>
        <p:nvSpPr>
          <p:cNvPr id="956" name="Google Shape;956;p146"/>
          <p:cNvSpPr/>
          <p:nvPr/>
        </p:nvSpPr>
        <p:spPr>
          <a:xfrm>
            <a:off x="1703850" y="1277400"/>
            <a:ext cx="1432500" cy="600300"/>
          </a:xfrm>
          <a:prstGeom prst="roundRect">
            <a:avLst>
              <a:gd name="adj" fmla="val 16667"/>
            </a:avLst>
          </a:prstGeom>
          <a:solidFill>
            <a:srgbClr val="93C47D"/>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Controller manager</a:t>
            </a:r>
            <a:endParaRPr/>
          </a:p>
        </p:txBody>
      </p:sp>
      <p:sp>
        <p:nvSpPr>
          <p:cNvPr id="957" name="Google Shape;957;p146"/>
          <p:cNvSpPr/>
          <p:nvPr/>
        </p:nvSpPr>
        <p:spPr>
          <a:xfrm>
            <a:off x="5176250" y="1277400"/>
            <a:ext cx="1357200" cy="600300"/>
          </a:xfrm>
          <a:prstGeom prst="roundRect">
            <a:avLst>
              <a:gd name="adj" fmla="val 16667"/>
            </a:avLst>
          </a:prstGeom>
          <a:solidFill>
            <a:srgbClr val="93C47D"/>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Scheduler</a:t>
            </a:r>
            <a:endParaRPr/>
          </a:p>
          <a:p>
            <a:pPr marL="0" lvl="0" indent="0" algn="l" rtl="0">
              <a:spcBef>
                <a:spcPts val="0"/>
              </a:spcBef>
              <a:spcAft>
                <a:spcPts val="0"/>
              </a:spcAft>
              <a:buNone/>
            </a:pPr>
            <a:endParaRPr/>
          </a:p>
        </p:txBody>
      </p:sp>
      <p:sp>
        <p:nvSpPr>
          <p:cNvPr id="958" name="Google Shape;958;p146"/>
          <p:cNvSpPr/>
          <p:nvPr/>
        </p:nvSpPr>
        <p:spPr>
          <a:xfrm>
            <a:off x="3545650" y="2189863"/>
            <a:ext cx="1357200" cy="600300"/>
          </a:xfrm>
          <a:prstGeom prst="roundRect">
            <a:avLst>
              <a:gd name="adj" fmla="val 16667"/>
            </a:avLst>
          </a:prstGeom>
          <a:solidFill>
            <a:srgbClr val="3C78D8"/>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Virtual service (CR)</a:t>
            </a:r>
            <a:endParaRPr/>
          </a:p>
        </p:txBody>
      </p:sp>
      <p:sp>
        <p:nvSpPr>
          <p:cNvPr id="959" name="Google Shape;959;p146"/>
          <p:cNvSpPr/>
          <p:nvPr/>
        </p:nvSpPr>
        <p:spPr>
          <a:xfrm>
            <a:off x="1703850" y="2189875"/>
            <a:ext cx="1432500" cy="600300"/>
          </a:xfrm>
          <a:prstGeom prst="roundRect">
            <a:avLst>
              <a:gd name="adj" fmla="val 16667"/>
            </a:avLst>
          </a:prstGeom>
          <a:solidFill>
            <a:srgbClr val="4581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Istio operator</a:t>
            </a:r>
            <a:endParaRPr/>
          </a:p>
        </p:txBody>
      </p:sp>
      <p:sp>
        <p:nvSpPr>
          <p:cNvPr id="960" name="Google Shape;960;p146"/>
          <p:cNvSpPr txBox="1"/>
          <p:nvPr/>
        </p:nvSpPr>
        <p:spPr>
          <a:xfrm>
            <a:off x="1519925" y="3352750"/>
            <a:ext cx="5132400" cy="132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1" name="Google Shape;961;p146"/>
          <p:cNvSpPr/>
          <p:nvPr/>
        </p:nvSpPr>
        <p:spPr>
          <a:xfrm>
            <a:off x="1541950" y="3216075"/>
            <a:ext cx="5209500" cy="169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46"/>
          <p:cNvSpPr/>
          <p:nvPr/>
        </p:nvSpPr>
        <p:spPr>
          <a:xfrm>
            <a:off x="1703850" y="3554650"/>
            <a:ext cx="1057200" cy="1148100"/>
          </a:xfrm>
          <a:prstGeom prst="rect">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46"/>
          <p:cNvSpPr/>
          <p:nvPr/>
        </p:nvSpPr>
        <p:spPr>
          <a:xfrm>
            <a:off x="1819500" y="3849475"/>
            <a:ext cx="753000" cy="34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proxy</a:t>
            </a:r>
            <a:endParaRPr/>
          </a:p>
        </p:txBody>
      </p:sp>
      <p:sp>
        <p:nvSpPr>
          <p:cNvPr id="964" name="Google Shape;964;p146"/>
          <p:cNvSpPr/>
          <p:nvPr/>
        </p:nvSpPr>
        <p:spPr>
          <a:xfrm>
            <a:off x="1819500" y="4256100"/>
            <a:ext cx="753000" cy="34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app</a:t>
            </a:r>
            <a:endParaRPr/>
          </a:p>
        </p:txBody>
      </p:sp>
      <p:sp>
        <p:nvSpPr>
          <p:cNvPr id="965" name="Google Shape;965;p146"/>
          <p:cNvSpPr txBox="1"/>
          <p:nvPr/>
        </p:nvSpPr>
        <p:spPr>
          <a:xfrm>
            <a:off x="1522900" y="3133443"/>
            <a:ext cx="9141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node</a:t>
            </a:r>
            <a:endParaRPr/>
          </a:p>
        </p:txBody>
      </p:sp>
      <p:sp>
        <p:nvSpPr>
          <p:cNvPr id="966" name="Google Shape;966;p146"/>
          <p:cNvSpPr txBox="1"/>
          <p:nvPr/>
        </p:nvSpPr>
        <p:spPr>
          <a:xfrm>
            <a:off x="1553875" y="837050"/>
            <a:ext cx="12996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Control plane</a:t>
            </a:r>
            <a:endParaRPr/>
          </a:p>
        </p:txBody>
      </p:sp>
      <p:cxnSp>
        <p:nvCxnSpPr>
          <p:cNvPr id="967" name="Google Shape;967;p146"/>
          <p:cNvCxnSpPr>
            <a:stCxn id="953" idx="2"/>
            <a:endCxn id="955" idx="0"/>
          </p:cNvCxnSpPr>
          <p:nvPr/>
        </p:nvCxnSpPr>
        <p:spPr>
          <a:xfrm>
            <a:off x="4191000" y="629425"/>
            <a:ext cx="16800" cy="648000"/>
          </a:xfrm>
          <a:prstGeom prst="straightConnector1">
            <a:avLst/>
          </a:prstGeom>
          <a:noFill/>
          <a:ln w="9525" cap="flat" cmpd="sng">
            <a:solidFill>
              <a:schemeClr val="dk2"/>
            </a:solidFill>
            <a:prstDash val="solid"/>
            <a:round/>
            <a:headEnd type="none" w="med" len="med"/>
            <a:tailEnd type="triangle" w="med" len="med"/>
          </a:ln>
        </p:spPr>
      </p:cxnSp>
      <p:cxnSp>
        <p:nvCxnSpPr>
          <p:cNvPr id="968" name="Google Shape;968;p146"/>
          <p:cNvCxnSpPr>
            <a:stCxn id="955" idx="2"/>
            <a:endCxn id="958" idx="0"/>
          </p:cNvCxnSpPr>
          <p:nvPr/>
        </p:nvCxnSpPr>
        <p:spPr>
          <a:xfrm>
            <a:off x="4207650" y="1877700"/>
            <a:ext cx="16500" cy="312300"/>
          </a:xfrm>
          <a:prstGeom prst="straightConnector1">
            <a:avLst/>
          </a:prstGeom>
          <a:noFill/>
          <a:ln w="9525" cap="flat" cmpd="sng">
            <a:solidFill>
              <a:schemeClr val="dk2"/>
            </a:solidFill>
            <a:prstDash val="solid"/>
            <a:round/>
            <a:headEnd type="none" w="med" len="med"/>
            <a:tailEnd type="triangle" w="med" len="med"/>
          </a:ln>
        </p:spPr>
      </p:cxnSp>
      <p:cxnSp>
        <p:nvCxnSpPr>
          <p:cNvPr id="969" name="Google Shape;969;p146"/>
          <p:cNvCxnSpPr>
            <a:stCxn id="957" idx="2"/>
            <a:endCxn id="959" idx="0"/>
          </p:cNvCxnSpPr>
          <p:nvPr/>
        </p:nvCxnSpPr>
        <p:spPr>
          <a:xfrm rot="5400000">
            <a:off x="3981350" y="316500"/>
            <a:ext cx="312300" cy="3434700"/>
          </a:xfrm>
          <a:prstGeom prst="bentConnector3">
            <a:avLst>
              <a:gd name="adj1" fmla="val 49980"/>
            </a:avLst>
          </a:prstGeom>
          <a:noFill/>
          <a:ln w="9525" cap="flat" cmpd="sng">
            <a:solidFill>
              <a:schemeClr val="dk2"/>
            </a:solidFill>
            <a:prstDash val="solid"/>
            <a:round/>
            <a:headEnd type="none" w="med" len="med"/>
            <a:tailEnd type="none" w="med" len="med"/>
          </a:ln>
        </p:spPr>
      </p:cxnSp>
      <p:cxnSp>
        <p:nvCxnSpPr>
          <p:cNvPr id="970" name="Google Shape;970;p146"/>
          <p:cNvCxnSpPr>
            <a:stCxn id="959" idx="3"/>
            <a:endCxn id="955" idx="1"/>
          </p:cNvCxnSpPr>
          <p:nvPr/>
        </p:nvCxnSpPr>
        <p:spPr>
          <a:xfrm rot="10800000" flipH="1">
            <a:off x="3136350" y="1577425"/>
            <a:ext cx="392700" cy="912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971" name="Google Shape;971;p146"/>
          <p:cNvCxnSpPr>
            <a:stCxn id="957" idx="2"/>
          </p:cNvCxnSpPr>
          <p:nvPr/>
        </p:nvCxnSpPr>
        <p:spPr>
          <a:xfrm>
            <a:off x="5854850" y="1877700"/>
            <a:ext cx="42600" cy="1767900"/>
          </a:xfrm>
          <a:prstGeom prst="straightConnector1">
            <a:avLst/>
          </a:prstGeom>
          <a:noFill/>
          <a:ln w="9525" cap="flat" cmpd="sng">
            <a:solidFill>
              <a:srgbClr val="000000"/>
            </a:solidFill>
            <a:prstDash val="solid"/>
            <a:round/>
            <a:headEnd type="none" w="med" len="med"/>
            <a:tailEnd type="triangle" w="med" len="med"/>
          </a:ln>
        </p:spPr>
      </p:cxnSp>
      <p:cxnSp>
        <p:nvCxnSpPr>
          <p:cNvPr id="972" name="Google Shape;972;p146"/>
          <p:cNvCxnSpPr>
            <a:endCxn id="962" idx="0"/>
          </p:cNvCxnSpPr>
          <p:nvPr/>
        </p:nvCxnSpPr>
        <p:spPr>
          <a:xfrm flipH="1">
            <a:off x="2232450" y="3180250"/>
            <a:ext cx="3671100" cy="374400"/>
          </a:xfrm>
          <a:prstGeom prst="bentConnector2">
            <a:avLst/>
          </a:prstGeom>
          <a:noFill/>
          <a:ln w="9525" cap="flat" cmpd="sng">
            <a:solidFill>
              <a:srgbClr val="000000"/>
            </a:solidFill>
            <a:prstDash val="solid"/>
            <a:round/>
            <a:headEnd type="none" w="med" len="med"/>
            <a:tailEnd type="none" w="med" len="med"/>
          </a:ln>
        </p:spPr>
      </p:cxnSp>
      <p:cxnSp>
        <p:nvCxnSpPr>
          <p:cNvPr id="973" name="Google Shape;973;p146"/>
          <p:cNvCxnSpPr>
            <a:endCxn id="974" idx="0"/>
          </p:cNvCxnSpPr>
          <p:nvPr/>
        </p:nvCxnSpPr>
        <p:spPr>
          <a:xfrm flipH="1">
            <a:off x="4086125" y="3425400"/>
            <a:ext cx="1839300" cy="220200"/>
          </a:xfrm>
          <a:prstGeom prst="bentConnector3">
            <a:avLst>
              <a:gd name="adj1" fmla="val 50000"/>
            </a:avLst>
          </a:prstGeom>
          <a:noFill/>
          <a:ln w="9525" cap="flat" cmpd="sng">
            <a:solidFill>
              <a:srgbClr val="000000"/>
            </a:solidFill>
            <a:prstDash val="solid"/>
            <a:round/>
            <a:headEnd type="none" w="med" len="med"/>
            <a:tailEnd type="none" w="med" len="med"/>
          </a:ln>
        </p:spPr>
      </p:cxnSp>
      <p:sp>
        <p:nvSpPr>
          <p:cNvPr id="975" name="Google Shape;975;p146"/>
          <p:cNvSpPr txBox="1"/>
          <p:nvPr/>
        </p:nvSpPr>
        <p:spPr>
          <a:xfrm>
            <a:off x="1667100" y="3513463"/>
            <a:ext cx="658200" cy="22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pod</a:t>
            </a:r>
            <a:endParaRPr/>
          </a:p>
        </p:txBody>
      </p:sp>
      <p:sp>
        <p:nvSpPr>
          <p:cNvPr id="976" name="Google Shape;976;p146"/>
          <p:cNvSpPr/>
          <p:nvPr/>
        </p:nvSpPr>
        <p:spPr>
          <a:xfrm>
            <a:off x="3440613" y="3600638"/>
            <a:ext cx="1057200" cy="1148100"/>
          </a:xfrm>
          <a:prstGeom prst="rect">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46"/>
          <p:cNvSpPr/>
          <p:nvPr/>
        </p:nvSpPr>
        <p:spPr>
          <a:xfrm>
            <a:off x="3556263" y="3895463"/>
            <a:ext cx="753000" cy="34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proxy</a:t>
            </a:r>
            <a:endParaRPr/>
          </a:p>
        </p:txBody>
      </p:sp>
      <p:sp>
        <p:nvSpPr>
          <p:cNvPr id="978" name="Google Shape;978;p146"/>
          <p:cNvSpPr/>
          <p:nvPr/>
        </p:nvSpPr>
        <p:spPr>
          <a:xfrm>
            <a:off x="3556263" y="4302088"/>
            <a:ext cx="753000" cy="34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app</a:t>
            </a:r>
            <a:endParaRPr/>
          </a:p>
        </p:txBody>
      </p:sp>
      <p:sp>
        <p:nvSpPr>
          <p:cNvPr id="979" name="Google Shape;979;p146"/>
          <p:cNvSpPr txBox="1"/>
          <p:nvPr/>
        </p:nvSpPr>
        <p:spPr>
          <a:xfrm>
            <a:off x="3403863" y="3559450"/>
            <a:ext cx="658200" cy="22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pod</a:t>
            </a:r>
            <a:endParaRPr/>
          </a:p>
        </p:txBody>
      </p:sp>
      <p:sp>
        <p:nvSpPr>
          <p:cNvPr id="980" name="Google Shape;980;p146"/>
          <p:cNvSpPr/>
          <p:nvPr/>
        </p:nvSpPr>
        <p:spPr>
          <a:xfrm>
            <a:off x="5365925" y="3610575"/>
            <a:ext cx="1057200" cy="1148100"/>
          </a:xfrm>
          <a:prstGeom prst="rect">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46"/>
          <p:cNvSpPr/>
          <p:nvPr/>
        </p:nvSpPr>
        <p:spPr>
          <a:xfrm>
            <a:off x="5481575" y="3905400"/>
            <a:ext cx="753000" cy="34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proxy</a:t>
            </a:r>
            <a:endParaRPr/>
          </a:p>
        </p:txBody>
      </p:sp>
      <p:sp>
        <p:nvSpPr>
          <p:cNvPr id="982" name="Google Shape;982;p146"/>
          <p:cNvSpPr/>
          <p:nvPr/>
        </p:nvSpPr>
        <p:spPr>
          <a:xfrm>
            <a:off x="5481575" y="4312025"/>
            <a:ext cx="753000" cy="34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app</a:t>
            </a:r>
            <a:endParaRPr/>
          </a:p>
        </p:txBody>
      </p:sp>
      <p:sp>
        <p:nvSpPr>
          <p:cNvPr id="983" name="Google Shape;983;p146"/>
          <p:cNvSpPr txBox="1"/>
          <p:nvPr/>
        </p:nvSpPr>
        <p:spPr>
          <a:xfrm>
            <a:off x="5329175" y="3569388"/>
            <a:ext cx="658200" cy="22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pod</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47"/>
          <p:cNvSpPr txBox="1">
            <a:spLocks noGrp="1"/>
          </p:cNvSpPr>
          <p:nvPr>
            <p:ph type="title"/>
          </p:nvPr>
        </p:nvSpPr>
        <p:spPr>
          <a:xfrm>
            <a:off x="311700" y="28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Etcd operator example</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989" name="Google Shape;989;p147"/>
          <p:cNvSpPr txBox="1">
            <a:spLocks noGrp="1"/>
          </p:cNvSpPr>
          <p:nvPr>
            <p:ph type="body" idx="1"/>
          </p:nvPr>
        </p:nvSpPr>
        <p:spPr>
          <a:xfrm>
            <a:off x="311700" y="601575"/>
            <a:ext cx="8649600" cy="44496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dirty="0">
                <a:solidFill>
                  <a:schemeClr val="dk1"/>
                </a:solidFill>
              </a:rPr>
              <a:t>Etcd is a lightweight distributed key value store database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Adding new etcd member to the cluster is not as trivial as just running a pod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To manage etcd requires signifiant knowledge of an admin; for example,</a:t>
            </a:r>
            <a:endParaRPr dirty="0">
              <a:solidFill>
                <a:schemeClr val="dk1"/>
              </a:solidFill>
            </a:endParaRPr>
          </a:p>
          <a:p>
            <a:pPr marL="457200" lvl="0" indent="0" algn="l" rtl="0">
              <a:lnSpc>
                <a:spcPct val="100000"/>
              </a:lnSpc>
              <a:spcBef>
                <a:spcPts val="0"/>
              </a:spcBef>
              <a:spcAft>
                <a:spcPts val="0"/>
              </a:spcAft>
              <a:buNone/>
            </a:pPr>
            <a:r>
              <a:rPr lang="en" dirty="0">
                <a:solidFill>
                  <a:schemeClr val="dk1"/>
                </a:solidFill>
              </a:rPr>
              <a:t>how to join a new node to the cluster, backup and configuration, and upgrade</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The etcd operator holds that complexity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If one of an etcd member in the cluster fails, reconciliation is triggered, and the operator heals the cluster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The etcd operator will have to take into account how to rejoin a member, whether it is a master or slave etc...</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sz="1800" dirty="0">
              <a:solidFill>
                <a:schemeClr val="dk1"/>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48"/>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Etcd operator exercise</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995" name="Google Shape;995;p148"/>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Ecd It is the underlying data store at the core of Kubernetes, and a key piece of several distributed applications </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you’ll deploy the etcd Operator</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then have it create an etcd cluster according to your specifications.</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have the Operator recover from failures</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perform a version upgrade while the etcd API continues to service read and writes</a:t>
            </a:r>
            <a:endParaRPr>
              <a:solidFill>
                <a:schemeClr val="dk1"/>
              </a:solidFill>
            </a:endParaRPr>
          </a:p>
          <a:p>
            <a:pPr marL="457200" lvl="0" indent="0" algn="l" rtl="0">
              <a:lnSpc>
                <a:spcPct val="100000"/>
              </a:lnSpc>
              <a:spcBef>
                <a:spcPts val="0"/>
              </a:spcBef>
              <a:spcAft>
                <a:spcPts val="0"/>
              </a:spcAft>
              <a:buNone/>
            </a:pPr>
            <a:endParaRPr>
              <a:solidFill>
                <a:schemeClr val="dk1"/>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149"/>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CR’s are acting like a native k8s resource,</a:t>
            </a:r>
            <a:endParaRPr dirty="0">
              <a:solidFill>
                <a:schemeClr val="dk1"/>
              </a:solidFill>
            </a:endParaRPr>
          </a:p>
          <a:p>
            <a:pPr marL="457200" lvl="0" indent="-342900" algn="l" rtl="0">
              <a:spcBef>
                <a:spcPts val="1000"/>
              </a:spcBef>
              <a:spcAft>
                <a:spcPts val="0"/>
              </a:spcAft>
              <a:buClr>
                <a:schemeClr val="dk1"/>
              </a:buClr>
              <a:buSzPts val="1800"/>
              <a:buChar char="●"/>
            </a:pPr>
            <a:r>
              <a:rPr lang="en" dirty="0">
                <a:solidFill>
                  <a:schemeClr val="dk1"/>
                </a:solidFill>
              </a:rPr>
              <a:t>You define a CRD and k8s is responsible to expose it for you through the api</a:t>
            </a:r>
            <a:endParaRPr dirty="0">
              <a:solidFill>
                <a:schemeClr val="dk1"/>
              </a:solidFill>
            </a:endParaRPr>
          </a:p>
          <a:p>
            <a:pPr marL="457200" lvl="0" indent="-342900" algn="l" rtl="0">
              <a:spcBef>
                <a:spcPts val="1000"/>
              </a:spcBef>
              <a:spcAft>
                <a:spcPts val="0"/>
              </a:spcAft>
              <a:buClr>
                <a:schemeClr val="dk1"/>
              </a:buClr>
              <a:buSzPts val="1800"/>
              <a:buChar char="●"/>
            </a:pPr>
            <a:r>
              <a:rPr lang="en" dirty="0">
                <a:solidFill>
                  <a:schemeClr val="dk1"/>
                </a:solidFill>
              </a:rPr>
              <a:t>Using the api you can read and set data on your cusom resource</a:t>
            </a:r>
            <a:endParaRPr dirty="0">
              <a:solidFill>
                <a:schemeClr val="dk1"/>
              </a:solidFill>
            </a:endParaRPr>
          </a:p>
          <a:p>
            <a:pPr marL="457200" lvl="0" indent="-342900" algn="l" rtl="0">
              <a:spcBef>
                <a:spcPts val="1000"/>
              </a:spcBef>
              <a:spcAft>
                <a:spcPts val="0"/>
              </a:spcAft>
              <a:buClr>
                <a:schemeClr val="dk1"/>
              </a:buClr>
              <a:buSzPts val="1800"/>
              <a:buChar char="●"/>
            </a:pPr>
            <a:r>
              <a:rPr lang="en" dirty="0">
                <a:solidFill>
                  <a:schemeClr val="dk1"/>
                </a:solidFill>
              </a:rPr>
              <a:t>Usually you will interact with k8s api via kubectl</a:t>
            </a:r>
            <a:endParaRPr dirty="0">
              <a:solidFill>
                <a:schemeClr val="dk1"/>
              </a:solidFill>
            </a:endParaRPr>
          </a:p>
          <a:p>
            <a:pPr marL="457200" lvl="0" indent="-342900" algn="l" rtl="0">
              <a:spcBef>
                <a:spcPts val="1000"/>
              </a:spcBef>
              <a:spcAft>
                <a:spcPts val="0"/>
              </a:spcAft>
              <a:buClr>
                <a:schemeClr val="dk1"/>
              </a:buClr>
              <a:buSzPts val="1800"/>
              <a:buChar char="●"/>
            </a:pPr>
            <a:r>
              <a:rPr lang="en" dirty="0">
                <a:solidFill>
                  <a:schemeClr val="dk1"/>
                </a:solidFill>
              </a:rPr>
              <a:t>Kubernetes use CR’s as a mechanism to expose new api objects </a:t>
            </a:r>
            <a:endParaRPr dirty="0">
              <a:solidFill>
                <a:schemeClr val="dk1"/>
              </a:solidFill>
            </a:endParaRPr>
          </a:p>
          <a:p>
            <a:pPr marL="457200" lvl="0" indent="-342900" algn="l" rtl="0">
              <a:spcBef>
                <a:spcPts val="1000"/>
              </a:spcBef>
              <a:spcAft>
                <a:spcPts val="0"/>
              </a:spcAft>
              <a:buClr>
                <a:schemeClr val="dk1"/>
              </a:buClr>
              <a:buSzPts val="1800"/>
              <a:buChar char="●"/>
            </a:pPr>
            <a:r>
              <a:rPr lang="en" dirty="0">
                <a:solidFill>
                  <a:schemeClr val="dk1"/>
                </a:solidFill>
              </a:rPr>
              <a:t>When defining CRD for the CR’s you must follow the regular k8s conventions using .spec and .status etc…</a:t>
            </a:r>
            <a:endParaRPr dirty="0">
              <a:solidFill>
                <a:schemeClr val="dk1"/>
              </a:solidFill>
            </a:endParaRPr>
          </a:p>
          <a:p>
            <a:pPr marL="457200" lvl="0" indent="-342900" algn="l" rtl="0">
              <a:spcBef>
                <a:spcPts val="1000"/>
              </a:spcBef>
              <a:spcAft>
                <a:spcPts val="0"/>
              </a:spcAft>
              <a:buClr>
                <a:schemeClr val="dk1"/>
              </a:buClr>
              <a:buSzPts val="1800"/>
              <a:buChar char="●"/>
            </a:pPr>
            <a:r>
              <a:rPr lang="en" dirty="0">
                <a:solidFill>
                  <a:schemeClr val="dk1"/>
                </a:solidFill>
              </a:rPr>
              <a:t>The CR’s are being continually monitored by the operator custom  controller that in turn can also create other api objects and more components to support its operation</a:t>
            </a:r>
            <a:endParaRPr dirty="0">
              <a:solidFill>
                <a:schemeClr val="dk1"/>
              </a:solidFill>
            </a:endParaRPr>
          </a:p>
          <a:p>
            <a:pPr marL="457200" lvl="0" indent="0" algn="l" rtl="0">
              <a:lnSpc>
                <a:spcPct val="100000"/>
              </a:lnSpc>
              <a:spcBef>
                <a:spcPts val="1000"/>
              </a:spcBef>
              <a:spcAft>
                <a:spcPts val="1000"/>
              </a:spcAft>
              <a:buNone/>
            </a:pPr>
            <a:endParaRPr dirty="0">
              <a:solidFill>
                <a:srgbClr val="000000"/>
              </a:solidFill>
              <a:highlight>
                <a:srgbClr val="FFFFFF"/>
              </a:highlight>
            </a:endParaRPr>
          </a:p>
        </p:txBody>
      </p:sp>
      <p:sp>
        <p:nvSpPr>
          <p:cNvPr id="1001" name="Google Shape;1001;p149"/>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CR’s </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194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go Verifies Dependencies</a:t>
            </a:r>
            <a:endParaRPr/>
          </a:p>
        </p:txBody>
      </p:sp>
      <p:sp>
        <p:nvSpPr>
          <p:cNvPr id="138" name="Google Shape;138;p26"/>
          <p:cNvSpPr txBox="1">
            <a:spLocks noGrp="1"/>
          </p:cNvSpPr>
          <p:nvPr>
            <p:ph type="body" idx="1"/>
          </p:nvPr>
        </p:nvSpPr>
        <p:spPr>
          <a:xfrm>
            <a:off x="311700" y="924300"/>
            <a:ext cx="8520600" cy="3644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When we retrieve a dependency, go creates another file called go.sum </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When a dependency is being retrieved, go creates a unique hash and assigns it to the dependency</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hash is unique based on the source code of the specific version that was retrieved</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main reason for this is to make sure that the dependent module was not tampered with in any way </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To validate that the modules an app contain has not been modified we can issue the following command </a:t>
            </a:r>
            <a:r>
              <a:rPr lang="en" sz="1600" dirty="0">
                <a:solidFill>
                  <a:srgbClr val="FFFFFF"/>
                </a:solidFill>
                <a:highlight>
                  <a:srgbClr val="000000"/>
                </a:highlight>
              </a:rPr>
              <a:t>$ go mod verify</a:t>
            </a:r>
            <a:endParaRPr sz="1600" dirty="0">
              <a:solidFill>
                <a:srgbClr val="FFFFFF"/>
              </a:solidFill>
              <a:highlight>
                <a:srgbClr val="000000"/>
              </a:highlight>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50"/>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chemeClr val="dk1"/>
                </a:solidFill>
              </a:rPr>
              <a:t>Kubernetes support namespaces in which only one resource name of a specific type can exist</a:t>
            </a:r>
            <a:endParaRPr dirty="0">
              <a:solidFill>
                <a:schemeClr val="dk1"/>
              </a:solidFill>
            </a:endParaRPr>
          </a:p>
          <a:p>
            <a:pPr marL="0" lvl="0" indent="0" algn="l" rtl="0">
              <a:lnSpc>
                <a:spcPct val="100000"/>
              </a:lnSpc>
              <a:spcBef>
                <a:spcPts val="1000"/>
              </a:spcBef>
              <a:spcAft>
                <a:spcPts val="0"/>
              </a:spcAft>
              <a:buNone/>
            </a:pPr>
            <a:endParaRPr dirty="0">
              <a:solidFill>
                <a:schemeClr val="dk1"/>
              </a:solidFill>
            </a:endParaRPr>
          </a:p>
          <a:p>
            <a:pPr marL="0" lvl="0" indent="0" algn="l" rtl="0">
              <a:lnSpc>
                <a:spcPct val="100000"/>
              </a:lnSpc>
              <a:spcBef>
                <a:spcPts val="1000"/>
              </a:spcBef>
              <a:spcAft>
                <a:spcPts val="0"/>
              </a:spcAft>
              <a:buNone/>
            </a:pPr>
            <a:r>
              <a:rPr lang="en" dirty="0">
                <a:solidFill>
                  <a:schemeClr val="dk1"/>
                </a:solidFill>
              </a:rPr>
              <a:t>You can restrict your operator for a namespace to allow separate teams to create instances of it, upgrade and test each of the instances without affecting the others</a:t>
            </a:r>
            <a:endParaRPr dirty="0">
              <a:solidFill>
                <a:schemeClr val="dk1"/>
              </a:solidFill>
            </a:endParaRPr>
          </a:p>
          <a:p>
            <a:pPr marL="0" lvl="0" indent="0" algn="l" rtl="0">
              <a:lnSpc>
                <a:spcPct val="100000"/>
              </a:lnSpc>
              <a:spcBef>
                <a:spcPts val="1000"/>
              </a:spcBef>
              <a:spcAft>
                <a:spcPts val="0"/>
              </a:spcAft>
              <a:buNone/>
            </a:pPr>
            <a:endParaRPr dirty="0">
              <a:solidFill>
                <a:schemeClr val="dk1"/>
              </a:solidFill>
            </a:endParaRPr>
          </a:p>
          <a:p>
            <a:pPr marL="0" lvl="0" indent="0" algn="l" rtl="0">
              <a:lnSpc>
                <a:spcPct val="100000"/>
              </a:lnSpc>
              <a:spcBef>
                <a:spcPts val="1000"/>
              </a:spcBef>
              <a:spcAft>
                <a:spcPts val="0"/>
              </a:spcAft>
              <a:buNone/>
            </a:pPr>
            <a:r>
              <a:rPr lang="en" dirty="0">
                <a:solidFill>
                  <a:schemeClr val="dk1"/>
                </a:solidFill>
              </a:rPr>
              <a:t>There are other situations that you can create operators with a cluster scope to control the entire cluster (istio is a good example)</a:t>
            </a:r>
            <a:endParaRPr dirty="0">
              <a:solidFill>
                <a:schemeClr val="dk1"/>
              </a:solidFill>
            </a:endParaRPr>
          </a:p>
          <a:p>
            <a:pPr marL="0" lvl="0" indent="0" algn="l" rtl="0">
              <a:lnSpc>
                <a:spcPct val="100000"/>
              </a:lnSpc>
              <a:spcBef>
                <a:spcPts val="1000"/>
              </a:spcBef>
              <a:spcAft>
                <a:spcPts val="0"/>
              </a:spcAft>
              <a:buNone/>
            </a:pPr>
            <a:endParaRPr dirty="0">
              <a:solidFill>
                <a:schemeClr val="dk1"/>
              </a:solidFill>
            </a:endParaRPr>
          </a:p>
          <a:p>
            <a:pPr marL="0" lvl="0" indent="0" algn="l" rtl="0">
              <a:lnSpc>
                <a:spcPct val="100000"/>
              </a:lnSpc>
              <a:spcBef>
                <a:spcPts val="1000"/>
              </a:spcBef>
              <a:spcAft>
                <a:spcPts val="1000"/>
              </a:spcAft>
              <a:buNone/>
            </a:pPr>
            <a:r>
              <a:rPr lang="en" dirty="0">
                <a:solidFill>
                  <a:schemeClr val="dk1"/>
                </a:solidFill>
              </a:rPr>
              <a:t>Operators like any other k8s resources follows the RBAC rules they are assigned with, and whether they are namespace scoped or cluster scoped they need to have the right Role assigned (Role or ClusterRole) </a:t>
            </a:r>
            <a:endParaRPr dirty="0">
              <a:solidFill>
                <a:schemeClr val="dk1"/>
              </a:solidFill>
            </a:endParaRPr>
          </a:p>
        </p:txBody>
      </p:sp>
      <p:sp>
        <p:nvSpPr>
          <p:cNvPr id="1007" name="Google Shape;1007;p150"/>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operator scope </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51"/>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dirty="0">
                <a:solidFill>
                  <a:schemeClr val="dk1"/>
                </a:solidFill>
              </a:rPr>
              <a:t>There is a lot of complexity and boilerplate code involved in creating an operator</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Operator-sdk is a framework that allows us to easily create an operator in golang, and distribute our app, by automating almost everything</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There are other good ways to get started with developing an operator, kubebuilder is one of them</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The sdk use controller-runtime k8s libraries which are a set of libraries supporting creation of k8s controller</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
        <p:nvSpPr>
          <p:cNvPr id="1013" name="Google Shape;1013;p151"/>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operator sdk </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52"/>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operator-sdk provides us an additional important feature which is the OLM</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the sdk adds OLM integration points in the code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It also has support for creating operators using helm or ansible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Support for metering</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
        <p:nvSpPr>
          <p:cNvPr id="1019" name="Google Shape;1019;p152"/>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Why operator sdk </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53"/>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maturity model</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pic>
        <p:nvPicPr>
          <p:cNvPr id="1025" name="Google Shape;1025;p153"/>
          <p:cNvPicPr preferRelativeResize="0"/>
          <p:nvPr/>
        </p:nvPicPr>
        <p:blipFill>
          <a:blip r:embed="rId3">
            <a:alphaModFix/>
          </a:blip>
          <a:stretch>
            <a:fillRect/>
          </a:stretch>
        </p:blipFill>
        <p:spPr>
          <a:xfrm>
            <a:off x="108400" y="905450"/>
            <a:ext cx="8937074" cy="36374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54"/>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Steps for building our operator</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1031" name="Google Shape;1031;p154"/>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AutoNum type="arabicPeriod"/>
            </a:pPr>
            <a:r>
              <a:rPr lang="en" dirty="0">
                <a:solidFill>
                  <a:schemeClr val="dk1"/>
                </a:solidFill>
              </a:rPr>
              <a:t>Create the CRD’s as the model for our app, that also provides the api to interact with</a:t>
            </a:r>
            <a:endParaRPr dirty="0">
              <a:solidFill>
                <a:schemeClr val="dk1"/>
              </a:solidFill>
            </a:endParaRPr>
          </a:p>
          <a:p>
            <a:pPr marL="457200" lvl="0" indent="0" algn="l" rtl="0">
              <a:spcBef>
                <a:spcPts val="1200"/>
              </a:spcBef>
              <a:spcAft>
                <a:spcPts val="0"/>
              </a:spcAft>
              <a:buNone/>
            </a:pPr>
            <a:endParaRPr dirty="0">
              <a:solidFill>
                <a:schemeClr val="dk1"/>
              </a:solidFill>
            </a:endParaRPr>
          </a:p>
          <a:p>
            <a:pPr marL="457200" lvl="0" indent="-342900" algn="l" rtl="0">
              <a:spcBef>
                <a:spcPts val="1200"/>
              </a:spcBef>
              <a:spcAft>
                <a:spcPts val="0"/>
              </a:spcAft>
              <a:buClr>
                <a:schemeClr val="dk1"/>
              </a:buClr>
              <a:buSzPts val="1800"/>
              <a:buFont typeface="+mj-lt"/>
              <a:buAutoNum type="arabicPeriod" startAt="2"/>
            </a:pPr>
            <a:r>
              <a:rPr lang="en" dirty="0">
                <a:solidFill>
                  <a:schemeClr val="dk1"/>
                </a:solidFill>
              </a:rPr>
              <a:t>Create the controller -  each CRD needs to have one controller that watches it for changes, and handles them accordingly</a:t>
            </a:r>
            <a:endParaRPr dirty="0">
              <a:solidFill>
                <a:schemeClr val="dk1"/>
              </a:solidFill>
            </a:endParaRPr>
          </a:p>
          <a:p>
            <a:pPr marL="457200" lvl="0" indent="0" algn="l" rtl="0">
              <a:spcBef>
                <a:spcPts val="1200"/>
              </a:spcBef>
              <a:spcAft>
                <a:spcPts val="0"/>
              </a:spcAft>
              <a:buNone/>
            </a:pPr>
            <a:endParaRPr dirty="0">
              <a:solidFill>
                <a:schemeClr val="dk1"/>
              </a:solidFill>
            </a:endParaRPr>
          </a:p>
          <a:p>
            <a:pPr marL="457200" lvl="0" indent="-342900" algn="l" rtl="0">
              <a:spcBef>
                <a:spcPts val="1200"/>
              </a:spcBef>
              <a:spcAft>
                <a:spcPts val="0"/>
              </a:spcAft>
              <a:buClr>
                <a:schemeClr val="dk1"/>
              </a:buClr>
              <a:buSzPts val="1800"/>
              <a:buFont typeface="+mj-lt"/>
              <a:buAutoNum type="arabicPeriod" startAt="3"/>
            </a:pPr>
            <a:r>
              <a:rPr lang="en" dirty="0">
                <a:solidFill>
                  <a:schemeClr val="dk1"/>
                </a:solidFill>
              </a:rPr>
              <a:t>Build the Operator image and create the Kubernetes manifest to deploy the Operator and its RBAC components (service accounts, roles, etc.) </a:t>
            </a:r>
            <a:endParaRPr dirty="0">
              <a:solidFill>
                <a:schemeClr val="dk1"/>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155"/>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a:solidFill>
                <a:srgbClr val="000000"/>
              </a:solidFill>
            </a:endParaRPr>
          </a:p>
          <a:p>
            <a:pPr marL="457200" lvl="0" indent="-342900" algn="l" rtl="0">
              <a:lnSpc>
                <a:spcPct val="100000"/>
              </a:lnSpc>
              <a:spcBef>
                <a:spcPts val="1000"/>
              </a:spcBef>
              <a:spcAft>
                <a:spcPts val="0"/>
              </a:spcAft>
              <a:buSzPts val="1800"/>
              <a:buChar char="●"/>
            </a:pPr>
            <a:r>
              <a:rPr lang="en">
                <a:solidFill>
                  <a:srgbClr val="000000"/>
                </a:solidFill>
              </a:rPr>
              <a:t>Download from </a:t>
            </a:r>
            <a:r>
              <a:rPr lang="en" sz="1100" u="sng">
                <a:solidFill>
                  <a:srgbClr val="0000FF"/>
                </a:solidFill>
                <a:hlinkClick r:id="rId3"/>
              </a:rPr>
              <a:t>https://github.com/operator-framework/operator-sdk/releases</a:t>
            </a:r>
            <a:r>
              <a:rPr lang="en">
                <a:solidFill>
                  <a:srgbClr val="000000"/>
                </a:solidFill>
              </a:rPr>
              <a:t> </a:t>
            </a:r>
            <a:endParaRPr>
              <a:solidFill>
                <a:srgbClr val="000000"/>
              </a:solidFill>
            </a:endParaRPr>
          </a:p>
          <a:p>
            <a:pPr marL="457200" lvl="0" indent="0" algn="l" rtl="0">
              <a:lnSpc>
                <a:spcPct val="100000"/>
              </a:lnSpc>
              <a:spcBef>
                <a:spcPts val="1000"/>
              </a:spcBef>
              <a:spcAft>
                <a:spcPts val="0"/>
              </a:spcAft>
              <a:buNone/>
            </a:pPr>
            <a:endParaRPr>
              <a:solidFill>
                <a:srgbClr val="000000"/>
              </a:solidFill>
            </a:endParaRPr>
          </a:p>
          <a:p>
            <a:pPr marL="457200" lvl="0" indent="-342900" algn="l" rtl="0">
              <a:lnSpc>
                <a:spcPct val="100000"/>
              </a:lnSpc>
              <a:spcBef>
                <a:spcPts val="1000"/>
              </a:spcBef>
              <a:spcAft>
                <a:spcPts val="0"/>
              </a:spcAft>
              <a:buClr>
                <a:srgbClr val="000000"/>
              </a:buClr>
              <a:buSzPts val="1800"/>
              <a:buChar char="●"/>
            </a:pPr>
            <a:r>
              <a:rPr lang="en">
                <a:solidFill>
                  <a:srgbClr val="000000"/>
                </a:solidFill>
              </a:rPr>
              <a:t>Install :</a:t>
            </a:r>
            <a:endParaRPr>
              <a:solidFill>
                <a:srgbClr val="000000"/>
              </a:solidFill>
            </a:endParaRPr>
          </a:p>
          <a:p>
            <a:pPr marL="457200" lvl="0" indent="0" algn="l" rtl="0">
              <a:lnSpc>
                <a:spcPct val="100000"/>
              </a:lnSpc>
              <a:spcBef>
                <a:spcPts val="1000"/>
              </a:spcBef>
              <a:spcAft>
                <a:spcPts val="0"/>
              </a:spcAft>
              <a:buNone/>
            </a:pPr>
            <a:r>
              <a:rPr lang="en" sz="1050" b="1">
                <a:solidFill>
                  <a:srgbClr val="444444"/>
                </a:solidFill>
                <a:highlight>
                  <a:srgbClr val="E4E8EA"/>
                </a:highlight>
                <a:latin typeface="Courier New"/>
                <a:ea typeface="Courier New"/>
                <a:cs typeface="Courier New"/>
                <a:sym typeface="Courier New"/>
              </a:rPr>
              <a:t>$ </a:t>
            </a:r>
            <a:r>
              <a:rPr lang="en" sz="1050" b="1">
                <a:solidFill>
                  <a:srgbClr val="D33682"/>
                </a:solidFill>
                <a:highlight>
                  <a:srgbClr val="E4E8EA"/>
                </a:highlight>
                <a:latin typeface="Courier New"/>
                <a:ea typeface="Courier New"/>
                <a:cs typeface="Courier New"/>
                <a:sym typeface="Courier New"/>
              </a:rPr>
              <a:t>wget</a:t>
            </a:r>
            <a:r>
              <a:rPr lang="en" sz="1050" b="1">
                <a:solidFill>
                  <a:srgbClr val="444444"/>
                </a:solidFill>
                <a:highlight>
                  <a:srgbClr val="E4E8EA"/>
                </a:highlight>
                <a:latin typeface="Courier New"/>
                <a:ea typeface="Courier New"/>
                <a:cs typeface="Courier New"/>
                <a:sym typeface="Courier New"/>
              </a:rPr>
              <a:t> https:</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github.com</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operator-framework</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operator-sdk</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releases</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download</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v0...</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a:t>
            </a:r>
            <a:endParaRPr sz="1050" b="1">
              <a:solidFill>
                <a:srgbClr val="444444"/>
              </a:solidFill>
              <a:highlight>
                <a:srgbClr val="E4E8EA"/>
              </a:highlight>
              <a:latin typeface="Courier New"/>
              <a:ea typeface="Courier New"/>
              <a:cs typeface="Courier New"/>
              <a:sym typeface="Courier New"/>
            </a:endParaRPr>
          </a:p>
          <a:p>
            <a:pPr marL="457200" lvl="0" indent="0" algn="l" rtl="0">
              <a:lnSpc>
                <a:spcPct val="100000"/>
              </a:lnSpc>
              <a:spcBef>
                <a:spcPts val="0"/>
              </a:spcBef>
              <a:spcAft>
                <a:spcPts val="0"/>
              </a:spcAft>
              <a:buNone/>
            </a:pPr>
            <a:r>
              <a:rPr lang="en" sz="1050" b="1">
                <a:solidFill>
                  <a:srgbClr val="444444"/>
                </a:solidFill>
                <a:highlight>
                  <a:srgbClr val="E4E8EA"/>
                </a:highlight>
                <a:latin typeface="Courier New"/>
                <a:ea typeface="Courier New"/>
                <a:cs typeface="Courier New"/>
                <a:sym typeface="Courier New"/>
              </a:rPr>
              <a:t>$ </a:t>
            </a:r>
            <a:r>
              <a:rPr lang="en" sz="1050" b="1">
                <a:solidFill>
                  <a:srgbClr val="D33682"/>
                </a:solidFill>
                <a:highlight>
                  <a:srgbClr val="E4E8EA"/>
                </a:highlight>
                <a:latin typeface="Courier New"/>
                <a:ea typeface="Courier New"/>
                <a:cs typeface="Courier New"/>
                <a:sym typeface="Courier New"/>
              </a:rPr>
              <a:t>sudo</a:t>
            </a:r>
            <a:r>
              <a:rPr lang="en" sz="1050" b="1">
                <a:solidFill>
                  <a:srgbClr val="444444"/>
                </a:solidFill>
                <a:highlight>
                  <a:srgbClr val="E4E8EA"/>
                </a:highlight>
                <a:latin typeface="Courier New"/>
                <a:ea typeface="Courier New"/>
                <a:cs typeface="Courier New"/>
                <a:sym typeface="Courier New"/>
              </a:rPr>
              <a:t> </a:t>
            </a:r>
            <a:r>
              <a:rPr lang="en" sz="1050" b="1">
                <a:solidFill>
                  <a:srgbClr val="D33682"/>
                </a:solidFill>
                <a:highlight>
                  <a:srgbClr val="E4E8EA"/>
                </a:highlight>
                <a:latin typeface="Courier New"/>
                <a:ea typeface="Courier New"/>
                <a:cs typeface="Courier New"/>
                <a:sym typeface="Courier New"/>
              </a:rPr>
              <a:t>mv</a:t>
            </a:r>
            <a:r>
              <a:rPr lang="en" sz="1050" b="1">
                <a:solidFill>
                  <a:srgbClr val="444444"/>
                </a:solidFill>
                <a:highlight>
                  <a:srgbClr val="E4E8EA"/>
                </a:highlight>
                <a:latin typeface="Courier New"/>
                <a:ea typeface="Courier New"/>
                <a:cs typeface="Courier New"/>
                <a:sym typeface="Courier New"/>
              </a:rPr>
              <a:t> operator-sdk-v... </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usr</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local</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bin</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operator-sdk</a:t>
            </a:r>
            <a:endParaRPr sz="1050" b="1">
              <a:solidFill>
                <a:srgbClr val="444444"/>
              </a:solidFill>
              <a:highlight>
                <a:srgbClr val="E4E8EA"/>
              </a:highlight>
              <a:latin typeface="Courier New"/>
              <a:ea typeface="Courier New"/>
              <a:cs typeface="Courier New"/>
              <a:sym typeface="Courier New"/>
            </a:endParaRPr>
          </a:p>
          <a:p>
            <a:pPr marL="457200" lvl="0" indent="0" algn="l" rtl="0">
              <a:lnSpc>
                <a:spcPct val="100000"/>
              </a:lnSpc>
              <a:spcBef>
                <a:spcPts val="0"/>
              </a:spcBef>
              <a:spcAft>
                <a:spcPts val="0"/>
              </a:spcAft>
              <a:buNone/>
            </a:pPr>
            <a:r>
              <a:rPr lang="en" sz="1050" b="1">
                <a:solidFill>
                  <a:srgbClr val="444444"/>
                </a:solidFill>
                <a:highlight>
                  <a:srgbClr val="E4E8EA"/>
                </a:highlight>
                <a:latin typeface="Courier New"/>
                <a:ea typeface="Courier New"/>
                <a:cs typeface="Courier New"/>
                <a:sym typeface="Courier New"/>
              </a:rPr>
              <a:t>$ </a:t>
            </a:r>
            <a:r>
              <a:rPr lang="en" sz="1050" b="1">
                <a:solidFill>
                  <a:srgbClr val="D33682"/>
                </a:solidFill>
                <a:highlight>
                  <a:srgbClr val="E4E8EA"/>
                </a:highlight>
                <a:latin typeface="Courier New"/>
                <a:ea typeface="Courier New"/>
                <a:cs typeface="Courier New"/>
                <a:sym typeface="Courier New"/>
              </a:rPr>
              <a:t>sudo</a:t>
            </a:r>
            <a:r>
              <a:rPr lang="en" sz="1050" b="1">
                <a:solidFill>
                  <a:srgbClr val="444444"/>
                </a:solidFill>
                <a:highlight>
                  <a:srgbClr val="E4E8EA"/>
                </a:highlight>
                <a:latin typeface="Courier New"/>
                <a:ea typeface="Courier New"/>
                <a:cs typeface="Courier New"/>
                <a:sym typeface="Courier New"/>
              </a:rPr>
              <a:t> </a:t>
            </a:r>
            <a:r>
              <a:rPr lang="en" sz="1050" b="1">
                <a:solidFill>
                  <a:srgbClr val="D33682"/>
                </a:solidFill>
                <a:highlight>
                  <a:srgbClr val="E4E8EA"/>
                </a:highlight>
                <a:latin typeface="Courier New"/>
                <a:ea typeface="Courier New"/>
                <a:cs typeface="Courier New"/>
                <a:sym typeface="Courier New"/>
              </a:rPr>
              <a:t>chmod</a:t>
            </a:r>
            <a:r>
              <a:rPr lang="en" sz="1050" b="1">
                <a:solidFill>
                  <a:srgbClr val="444444"/>
                </a:solidFill>
                <a:highlight>
                  <a:srgbClr val="E4E8EA"/>
                </a:highlight>
                <a:latin typeface="Courier New"/>
                <a:ea typeface="Courier New"/>
                <a:cs typeface="Courier New"/>
                <a:sym typeface="Courier New"/>
              </a:rPr>
              <a:t> +x </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usr</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local</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bin</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operator-sdk</a:t>
            </a:r>
            <a:endParaRPr>
              <a:solidFill>
                <a:srgbClr val="000000"/>
              </a:solidFill>
            </a:endParaRPr>
          </a:p>
        </p:txBody>
      </p:sp>
      <p:sp>
        <p:nvSpPr>
          <p:cNvPr id="1037" name="Google Shape;1037;p155"/>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operator sdk installation </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56"/>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bootstrap the operator</a:t>
            </a:r>
            <a:endParaRPr/>
          </a:p>
        </p:txBody>
      </p:sp>
      <p:sp>
        <p:nvSpPr>
          <p:cNvPr id="1043" name="Google Shape;1043;p156"/>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50">
                <a:solidFill>
                  <a:srgbClr val="FFFFFF"/>
                </a:solidFill>
                <a:highlight>
                  <a:srgbClr val="000000"/>
                </a:highlight>
              </a:rPr>
              <a:t>$ operator-sdk new gameserver --repo github.com/motiso/gameserver </a:t>
            </a:r>
            <a:r>
              <a:rPr lang="en" sz="1150">
                <a:solidFill>
                  <a:schemeClr val="dk1"/>
                </a:solidFill>
              </a:rPr>
              <a:t> </a:t>
            </a:r>
            <a:endParaRPr sz="1150">
              <a:solidFill>
                <a:schemeClr val="dk1"/>
              </a:solidFill>
            </a:endParaRPr>
          </a:p>
          <a:p>
            <a:pPr marL="0" lvl="0" indent="0" algn="l" rtl="0">
              <a:spcBef>
                <a:spcPts val="0"/>
              </a:spcBef>
              <a:spcAft>
                <a:spcPts val="0"/>
              </a:spcAft>
              <a:buNone/>
            </a:pPr>
            <a:r>
              <a:rPr lang="en" sz="1150">
                <a:solidFill>
                  <a:schemeClr val="dk1"/>
                </a:solidFill>
              </a:rPr>
              <a:t>//</a:t>
            </a:r>
            <a:r>
              <a:rPr lang="en" sz="1350">
                <a:solidFill>
                  <a:srgbClr val="444444"/>
                </a:solidFill>
                <a:highlight>
                  <a:srgbClr val="F4F4F4"/>
                </a:highlight>
              </a:rPr>
              <a:t>Point the repo argument to the repository you want to use for your Go module.</a:t>
            </a:r>
            <a:endParaRPr sz="1150">
              <a:solidFill>
                <a:schemeClr val="dk1"/>
              </a:solidFill>
            </a:endParaRPr>
          </a:p>
          <a:p>
            <a:pPr marL="0" lvl="0" indent="0" algn="l" rtl="0">
              <a:spcBef>
                <a:spcPts val="0"/>
              </a:spcBef>
              <a:spcAft>
                <a:spcPts val="0"/>
              </a:spcAft>
              <a:buNone/>
            </a:pPr>
            <a:endParaRPr sz="1150">
              <a:solidFill>
                <a:srgbClr val="2EAEBB"/>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Creating new Go operator 'gameserver'.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go.mod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tools.go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cmd/manager/main.go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build/Dockerfile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build/bin/entrypoint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build/bin/user_setup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deploy/service_account.yaml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deploy/role.yaml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deploy/role_binding.yaml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deploy/operator.yaml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pkg/apis/apis.go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pkg/controller/controller.go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version/version.go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.gitignore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Validating project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[0022] Project validation successful.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[0022] Project creation complete.</a:t>
            </a:r>
            <a:endParaRPr sz="1150">
              <a:solidFill>
                <a:schemeClr val="dk1"/>
              </a:solidFill>
            </a:endParaRPr>
          </a:p>
          <a:p>
            <a:pPr marL="0" lvl="0" indent="0" algn="l" rtl="0">
              <a:lnSpc>
                <a:spcPct val="100000"/>
              </a:lnSpc>
              <a:spcBef>
                <a:spcPts val="0"/>
              </a:spcBef>
              <a:spcAft>
                <a:spcPts val="0"/>
              </a:spcAft>
              <a:buNone/>
            </a:pPr>
            <a:endParaRPr>
              <a:solidFill>
                <a:schemeClr val="dk1"/>
              </a:solidFill>
            </a:endParaRPr>
          </a:p>
          <a:p>
            <a:pPr marL="457200" lvl="0" indent="0" algn="l" rtl="0">
              <a:lnSpc>
                <a:spcPct val="100000"/>
              </a:lnSpc>
              <a:spcBef>
                <a:spcPts val="0"/>
              </a:spcBef>
              <a:spcAft>
                <a:spcPts val="0"/>
              </a:spcAft>
              <a:buNone/>
            </a:pPr>
            <a:endParaRPr>
              <a:solidFill>
                <a:schemeClr val="dk1"/>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57"/>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Adding new CRD’s to the operator</a:t>
            </a:r>
            <a:endParaRPr/>
          </a:p>
        </p:txBody>
      </p:sp>
      <p:sp>
        <p:nvSpPr>
          <p:cNvPr id="1049" name="Google Shape;1049;p157"/>
          <p:cNvSpPr txBox="1">
            <a:spLocks noGrp="1"/>
          </p:cNvSpPr>
          <p:nvPr>
            <p:ph type="body" idx="1"/>
          </p:nvPr>
        </p:nvSpPr>
        <p:spPr>
          <a:xfrm>
            <a:off x="311700" y="753975"/>
            <a:ext cx="5517600" cy="4297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We can use the add api command to add new CRD’s to the operator</a:t>
            </a:r>
            <a:endParaRPr>
              <a:solidFill>
                <a:schemeClr val="dk1"/>
              </a:solidFill>
            </a:endParaRPr>
          </a:p>
          <a:p>
            <a:pPr marL="0" lvl="0" indent="0" algn="l" rtl="0">
              <a:spcBef>
                <a:spcPts val="0"/>
              </a:spcBef>
              <a:spcAft>
                <a:spcPts val="0"/>
              </a:spcAft>
              <a:buNone/>
            </a:pPr>
            <a:r>
              <a:rPr lang="en" sz="1250">
                <a:solidFill>
                  <a:srgbClr val="FFFFFF"/>
                </a:solidFill>
                <a:highlight>
                  <a:srgbClr val="000000"/>
                </a:highlight>
              </a:rPr>
              <a:t>$ </a:t>
            </a:r>
            <a:r>
              <a:rPr lang="en" sz="1150">
                <a:solidFill>
                  <a:srgbClr val="FFFFFF"/>
                </a:solidFill>
                <a:highlight>
                  <a:srgbClr val="000000"/>
                </a:highlight>
              </a:rPr>
              <a:t>operator-sdk add api --api-version=gameserver.com/v1 --kind=Gameserver</a:t>
            </a:r>
            <a:endParaRPr sz="1150">
              <a:solidFill>
                <a:srgbClr val="FFFFFF"/>
              </a:solidFill>
              <a:highlight>
                <a:srgbClr val="000000"/>
              </a:highlight>
            </a:endParaRPr>
          </a:p>
          <a:p>
            <a:pPr marL="0" lvl="0" indent="0" algn="l" rtl="0">
              <a:spcBef>
                <a:spcPts val="0"/>
              </a:spcBef>
              <a:spcAft>
                <a:spcPts val="0"/>
              </a:spcAft>
              <a:buNone/>
            </a:pPr>
            <a:r>
              <a:rPr lang="en" sz="850">
                <a:solidFill>
                  <a:srgbClr val="2EAEBB"/>
                </a:solidFill>
              </a:rPr>
              <a:t>INFO</a:t>
            </a:r>
            <a:r>
              <a:rPr lang="en" sz="850">
                <a:solidFill>
                  <a:schemeClr val="dk1"/>
                </a:solidFill>
              </a:rPr>
              <a:t>[0000] Generating api version gameserver.com/v1 for kind Gameserver.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[0000] Created pkg/apis/gameserver/group.go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[0001] Created pkg/apis/gameserver/v1/gameserver_types.go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[0002] Created pkg/apis/addtoscheme_gameserver_v1.go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[0002] Created pkg/apis/gameserver/v1/register.go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[0002] Created pkg/apis/gameserver/v1/doc.go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[0002] Created deploy/crds/gameserver.com_v1_gameserver_cr.yaml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[0002] Running deepcopy code-generation for Custom Resource group versions: [gameserver:[v1], ]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[0010] Code-generation complete.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[0010] Running CRD generator.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[0011] CRD generation complete.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[0011] API generation complete.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[0011] API generation complete</a:t>
            </a:r>
            <a:endParaRPr sz="850">
              <a:solidFill>
                <a:schemeClr val="dk1"/>
              </a:solidFill>
            </a:endParaRPr>
          </a:p>
          <a:p>
            <a:pPr marL="0" lvl="0" indent="0" algn="l" rtl="0">
              <a:spcBef>
                <a:spcPts val="0"/>
              </a:spcBef>
              <a:spcAft>
                <a:spcPts val="0"/>
              </a:spcAft>
              <a:buNone/>
            </a:pPr>
            <a:endParaRPr sz="850">
              <a:solidFill>
                <a:schemeClr val="dk1"/>
              </a:solidFill>
            </a:endParaRPr>
          </a:p>
          <a:p>
            <a:pPr marL="0" lvl="0" indent="0" algn="l" rtl="0">
              <a:spcBef>
                <a:spcPts val="0"/>
              </a:spcBef>
              <a:spcAft>
                <a:spcPts val="0"/>
              </a:spcAft>
              <a:buNone/>
            </a:pPr>
            <a:r>
              <a:rPr lang="en" sz="850">
                <a:solidFill>
                  <a:schemeClr val="dk1"/>
                </a:solidFill>
              </a:rPr>
              <a:t>The above Command generates a lot of files that are based on the kind and api version that we gave it</a:t>
            </a:r>
            <a:endParaRPr sz="850">
              <a:solidFill>
                <a:schemeClr val="dk1"/>
              </a:solidFill>
            </a:endParaRPr>
          </a:p>
          <a:p>
            <a:pPr marL="0" lvl="0" indent="0" algn="l" rtl="0">
              <a:spcBef>
                <a:spcPts val="0"/>
              </a:spcBef>
              <a:spcAft>
                <a:spcPts val="0"/>
              </a:spcAft>
              <a:buClr>
                <a:schemeClr val="dk1"/>
              </a:buClr>
              <a:buSzPts val="1100"/>
              <a:buFont typeface="Arial"/>
              <a:buNone/>
            </a:pPr>
            <a:endParaRPr sz="1250">
              <a:solidFill>
                <a:srgbClr val="FFFFFF"/>
              </a:solidFill>
              <a:highlight>
                <a:srgbClr val="000000"/>
              </a:highlight>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457200" lvl="0" indent="0" algn="l" rtl="0">
              <a:lnSpc>
                <a:spcPct val="100000"/>
              </a:lnSpc>
              <a:spcBef>
                <a:spcPts val="0"/>
              </a:spcBef>
              <a:spcAft>
                <a:spcPts val="0"/>
              </a:spcAft>
              <a:buNone/>
            </a:pPr>
            <a:endParaRPr>
              <a:solidFill>
                <a:schemeClr val="dk1"/>
              </a:solidFill>
            </a:endParaRPr>
          </a:p>
        </p:txBody>
      </p:sp>
      <p:sp>
        <p:nvSpPr>
          <p:cNvPr id="1050" name="Google Shape;1050;p157"/>
          <p:cNvSpPr txBox="1"/>
          <p:nvPr/>
        </p:nvSpPr>
        <p:spPr>
          <a:xfrm>
            <a:off x="6144000" y="0"/>
            <a:ext cx="3000000" cy="514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a:solidFill>
                  <a:schemeClr val="dk1"/>
                </a:solidFill>
              </a:rPr>
              <a:t>├── build</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Dockerfile</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bin</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entrypoint</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user_setup</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cmd</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manager</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main.go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deploy</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crds</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a:t>
            </a:r>
            <a:r>
              <a:rPr lang="en" sz="800">
                <a:solidFill>
                  <a:srgbClr val="980000"/>
                </a:solidFill>
              </a:rPr>
              <a:t>gameserver.com_gameservers_crd.yaml</a:t>
            </a:r>
            <a:endParaRPr sz="800">
              <a:solidFill>
                <a:srgbClr val="980000"/>
              </a:solidFill>
            </a:endParaRPr>
          </a:p>
          <a:p>
            <a:pPr marL="0" lvl="0" indent="0" algn="l" rtl="0">
              <a:lnSpc>
                <a:spcPct val="115000"/>
              </a:lnSpc>
              <a:spcBef>
                <a:spcPts val="0"/>
              </a:spcBef>
              <a:spcAft>
                <a:spcPts val="0"/>
              </a:spcAft>
              <a:buNone/>
            </a:pPr>
            <a:r>
              <a:rPr lang="en" sz="800">
                <a:solidFill>
                  <a:schemeClr val="dk1"/>
                </a:solidFill>
              </a:rPr>
              <a:t>│   │   └── </a:t>
            </a:r>
            <a:r>
              <a:rPr lang="en" sz="800">
                <a:solidFill>
                  <a:srgbClr val="980000"/>
                </a:solidFill>
              </a:rPr>
              <a:t>gameserver.com_v1_gameserver_cr.yaml</a:t>
            </a:r>
            <a:endParaRPr sz="800">
              <a:solidFill>
                <a:srgbClr val="980000"/>
              </a:solidFill>
            </a:endParaRPr>
          </a:p>
          <a:p>
            <a:pPr marL="0" lvl="0" indent="0" algn="l" rtl="0">
              <a:lnSpc>
                <a:spcPct val="115000"/>
              </a:lnSpc>
              <a:spcBef>
                <a:spcPts val="0"/>
              </a:spcBef>
              <a:spcAft>
                <a:spcPts val="0"/>
              </a:spcAft>
              <a:buNone/>
            </a:pPr>
            <a:r>
              <a:rPr lang="en" sz="800">
                <a:solidFill>
                  <a:schemeClr val="dk1"/>
                </a:solidFill>
              </a:rPr>
              <a:t>│   ├── operator.yaml</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role.yaml</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role_binding.yaml</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service_account.yaml</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go.mod</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go.sum</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pkg</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apis</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addtoscheme_gameserver_v1.go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apis.go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gameserver</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group.go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v1</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doc.go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a:t>
            </a:r>
            <a:r>
              <a:rPr lang="en" sz="800">
                <a:solidFill>
                  <a:srgbClr val="980000"/>
                </a:solidFill>
              </a:rPr>
              <a:t>gameserver_types.go</a:t>
            </a:r>
            <a:endParaRPr sz="800">
              <a:solidFill>
                <a:srgbClr val="980000"/>
              </a:solidFill>
            </a:endParaRPr>
          </a:p>
          <a:p>
            <a:pPr marL="0" lvl="0" indent="0" algn="l" rtl="0">
              <a:lnSpc>
                <a:spcPct val="115000"/>
              </a:lnSpc>
              <a:spcBef>
                <a:spcPts val="0"/>
              </a:spcBef>
              <a:spcAft>
                <a:spcPts val="0"/>
              </a:spcAft>
              <a:buNone/>
            </a:pPr>
            <a:r>
              <a:rPr lang="en" sz="800">
                <a:solidFill>
                  <a:schemeClr val="dk1"/>
                </a:solidFill>
              </a:rPr>
              <a:t>│   │           ├── register.go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zz_generated.deepcopy.go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controller</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controller.go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tools.go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version</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version.go</a:t>
            </a:r>
            <a:endParaRPr sz="800">
              <a:solidFill>
                <a:schemeClr val="dk1"/>
              </a:solidFill>
            </a:endParaRPr>
          </a:p>
          <a:p>
            <a:pPr marL="0" lvl="0" indent="0" algn="l" rtl="0">
              <a:lnSpc>
                <a:spcPct val="115000"/>
              </a:lnSpc>
              <a:spcBef>
                <a:spcPts val="0"/>
              </a:spcBef>
              <a:spcAft>
                <a:spcPts val="0"/>
              </a:spcAft>
              <a:buNone/>
            </a:pPr>
            <a:endParaRPr sz="800">
              <a:solidFill>
                <a:schemeClr val="dk1"/>
              </a:solidFill>
            </a:endParaRPr>
          </a:p>
          <a:p>
            <a:pPr marL="0" lvl="0" indent="0" algn="l" rtl="0">
              <a:lnSpc>
                <a:spcPct val="115000"/>
              </a:lnSpc>
              <a:spcBef>
                <a:spcPts val="0"/>
              </a:spcBef>
              <a:spcAft>
                <a:spcPts val="0"/>
              </a:spcAft>
              <a:buNone/>
            </a:pPr>
            <a:endParaRPr sz="800">
              <a:solidFill>
                <a:schemeClr val="dk1"/>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58"/>
          <p:cNvSpPr txBox="1">
            <a:spLocks noGrp="1"/>
          </p:cNvSpPr>
          <p:nvPr>
            <p:ph type="title"/>
          </p:nvPr>
        </p:nvSpPr>
        <p:spPr>
          <a:xfrm>
            <a:off x="311700" y="28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Add the controller</a:t>
            </a:r>
            <a:endParaRPr/>
          </a:p>
        </p:txBody>
      </p:sp>
      <p:sp>
        <p:nvSpPr>
          <p:cNvPr id="1056" name="Google Shape;1056;p158"/>
          <p:cNvSpPr txBox="1">
            <a:spLocks noGrp="1"/>
          </p:cNvSpPr>
          <p:nvPr>
            <p:ph type="body" idx="1"/>
          </p:nvPr>
        </p:nvSpPr>
        <p:spPr>
          <a:xfrm>
            <a:off x="311700" y="601575"/>
            <a:ext cx="8649600" cy="4297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When creating the controller You need to use the same api-version and kind that you used before in order to scope the controller to a specific CRD</a:t>
            </a:r>
            <a:endParaRPr sz="1600" dirty="0">
              <a:solidFill>
                <a:schemeClr val="dk1"/>
              </a:solidFill>
            </a:endParaRPr>
          </a:p>
          <a:p>
            <a:pPr marL="457200" lvl="0" indent="-330200" algn="l" rtl="0">
              <a:spcBef>
                <a:spcPts val="0"/>
              </a:spcBef>
              <a:spcAft>
                <a:spcPts val="0"/>
              </a:spcAft>
              <a:buClr>
                <a:schemeClr val="dk1"/>
              </a:buClr>
              <a:buSzPts val="1600"/>
              <a:buChar char="●"/>
            </a:pPr>
            <a:endParaRPr sz="1600" dirty="0">
              <a:solidFill>
                <a:schemeClr val="dk1"/>
              </a:solidFill>
            </a:endParaRPr>
          </a:p>
          <a:p>
            <a:pPr marL="457200" lvl="0" indent="0" algn="l" rtl="0">
              <a:spcBef>
                <a:spcPts val="0"/>
              </a:spcBef>
              <a:spcAft>
                <a:spcPts val="0"/>
              </a:spcAft>
              <a:buNone/>
            </a:pPr>
            <a:r>
              <a:rPr lang="en" sz="1600" dirty="0">
                <a:solidFill>
                  <a:srgbClr val="FFFFFF"/>
                </a:solidFill>
                <a:highlight>
                  <a:srgbClr val="000000"/>
                </a:highlight>
              </a:rPr>
              <a:t>$ operator-sdk add controller --api-version=gameserver.com/v1 --kind=Gameserver</a:t>
            </a:r>
            <a:endParaRPr sz="1600" dirty="0">
              <a:solidFill>
                <a:schemeClr val="dk1"/>
              </a:solidFill>
            </a:endParaRPr>
          </a:p>
          <a:p>
            <a:pPr marL="457200" lvl="0" indent="0" algn="l" rtl="0">
              <a:spcBef>
                <a:spcPts val="0"/>
              </a:spcBef>
              <a:spcAft>
                <a:spcPts val="0"/>
              </a:spcAft>
              <a:buNone/>
            </a:pPr>
            <a:r>
              <a:rPr lang="en" sz="1600" dirty="0">
                <a:solidFill>
                  <a:srgbClr val="2EAEBB"/>
                </a:solidFill>
              </a:rPr>
              <a:t>INFO</a:t>
            </a:r>
            <a:r>
              <a:rPr lang="en" sz="1600" dirty="0">
                <a:solidFill>
                  <a:schemeClr val="dk1"/>
                </a:solidFill>
              </a:rPr>
              <a:t>[0000] Generating controller version gameserver.com/v1 for kind Gameserver. </a:t>
            </a:r>
            <a:endParaRPr sz="1600" dirty="0">
              <a:solidFill>
                <a:schemeClr val="dk1"/>
              </a:solidFill>
            </a:endParaRPr>
          </a:p>
          <a:p>
            <a:pPr marL="457200" lvl="0" indent="0" algn="l" rtl="0">
              <a:spcBef>
                <a:spcPts val="0"/>
              </a:spcBef>
              <a:spcAft>
                <a:spcPts val="0"/>
              </a:spcAft>
              <a:buNone/>
            </a:pPr>
            <a:r>
              <a:rPr lang="en" sz="1600" dirty="0">
                <a:solidFill>
                  <a:srgbClr val="2EAEBB"/>
                </a:solidFill>
              </a:rPr>
              <a:t>INFO</a:t>
            </a:r>
            <a:r>
              <a:rPr lang="en" sz="1600" dirty="0">
                <a:solidFill>
                  <a:schemeClr val="dk1"/>
                </a:solidFill>
              </a:rPr>
              <a:t>[0000] Created </a:t>
            </a:r>
            <a:r>
              <a:rPr lang="en" sz="1600" dirty="0">
                <a:solidFill>
                  <a:srgbClr val="980000"/>
                </a:solidFill>
              </a:rPr>
              <a:t>pkg/controller/gameserver/gameserver_controller.go </a:t>
            </a:r>
            <a:endParaRPr sz="1600" dirty="0">
              <a:solidFill>
                <a:srgbClr val="980000"/>
              </a:solidFill>
            </a:endParaRPr>
          </a:p>
          <a:p>
            <a:pPr marL="457200" lvl="0" indent="0" algn="l" rtl="0">
              <a:spcBef>
                <a:spcPts val="0"/>
              </a:spcBef>
              <a:spcAft>
                <a:spcPts val="0"/>
              </a:spcAft>
              <a:buNone/>
            </a:pPr>
            <a:r>
              <a:rPr lang="en" sz="1600" dirty="0">
                <a:solidFill>
                  <a:srgbClr val="2EAEBB"/>
                </a:solidFill>
              </a:rPr>
              <a:t>INFO</a:t>
            </a:r>
            <a:r>
              <a:rPr lang="en" sz="1600" dirty="0">
                <a:solidFill>
                  <a:schemeClr val="dk1"/>
                </a:solidFill>
              </a:rPr>
              <a:t>[0000] Created pkg/controller/add_gameserver.go     </a:t>
            </a:r>
            <a:endParaRPr sz="1600" dirty="0">
              <a:solidFill>
                <a:schemeClr val="dk1"/>
              </a:solidFill>
            </a:endParaRPr>
          </a:p>
          <a:p>
            <a:pPr marL="457200" lvl="0" indent="0" algn="l" rtl="0">
              <a:spcBef>
                <a:spcPts val="0"/>
              </a:spcBef>
              <a:spcAft>
                <a:spcPts val="0"/>
              </a:spcAft>
              <a:buNone/>
            </a:pPr>
            <a:r>
              <a:rPr lang="en" sz="1600" dirty="0">
                <a:solidFill>
                  <a:srgbClr val="2EAEBB"/>
                </a:solidFill>
              </a:rPr>
              <a:t>INFO</a:t>
            </a:r>
            <a:r>
              <a:rPr lang="en" sz="1600" dirty="0">
                <a:solidFill>
                  <a:schemeClr val="dk1"/>
                </a:solidFill>
              </a:rPr>
              <a:t>[0000] Controller generation complete.    </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The most interesting file in all the newly generated files is the one marked with red which is the controller file that is associated with the specific kind</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The controller is responsible for: </a:t>
            </a:r>
            <a:endParaRPr sz="1600" dirty="0">
              <a:solidFill>
                <a:schemeClr val="dk1"/>
              </a:solidFill>
            </a:endParaRPr>
          </a:p>
          <a:p>
            <a:pPr marL="914400" lvl="1" indent="-330200" algn="l" rtl="0">
              <a:spcBef>
                <a:spcPts val="0"/>
              </a:spcBef>
              <a:spcAft>
                <a:spcPts val="0"/>
              </a:spcAft>
              <a:buClr>
                <a:schemeClr val="dk1"/>
              </a:buClr>
              <a:buSzPts val="1600"/>
              <a:buChar char="○"/>
            </a:pPr>
            <a:r>
              <a:rPr lang="en" sz="1600" dirty="0">
                <a:solidFill>
                  <a:schemeClr val="dk1"/>
                </a:solidFill>
              </a:rPr>
              <a:t> “reconciling” a specific resource</a:t>
            </a:r>
            <a:endParaRPr sz="1600" dirty="0">
              <a:solidFill>
                <a:schemeClr val="dk1"/>
              </a:solidFill>
            </a:endParaRPr>
          </a:p>
          <a:p>
            <a:pPr marL="914400" lvl="1" indent="-361950" algn="l" rtl="0">
              <a:spcBef>
                <a:spcPts val="0"/>
              </a:spcBef>
              <a:spcAft>
                <a:spcPts val="0"/>
              </a:spcAft>
              <a:buClr>
                <a:schemeClr val="dk1"/>
              </a:buClr>
              <a:buSzPts val="2100"/>
              <a:buChar char="○"/>
            </a:pPr>
            <a:r>
              <a:rPr lang="en" sz="1600" dirty="0">
                <a:solidFill>
                  <a:schemeClr val="dk1"/>
                </a:solidFill>
              </a:rPr>
              <a:t> establishing one or more “watches”</a:t>
            </a:r>
            <a:endParaRPr sz="2100" dirty="0">
              <a:solidFill>
                <a:schemeClr val="dk1"/>
              </a:solidFill>
            </a:endParaRPr>
          </a:p>
          <a:p>
            <a:pPr marL="0" lvl="0" indent="0" algn="l" rtl="0">
              <a:spcBef>
                <a:spcPts val="1200"/>
              </a:spcBef>
              <a:spcAft>
                <a:spcPts val="0"/>
              </a:spcAft>
              <a:buClr>
                <a:schemeClr val="dk1"/>
              </a:buClr>
              <a:buSzPts val="1100"/>
              <a:buFont typeface="Arial"/>
              <a:buNone/>
            </a:pPr>
            <a:endParaRPr sz="1600" dirty="0">
              <a:solidFill>
                <a:schemeClr val="dk1"/>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59"/>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watch the Watch </a:t>
            </a:r>
            <a:endParaRPr/>
          </a:p>
          <a:p>
            <a:pPr marL="0" lvl="0" indent="0" algn="l" rtl="0">
              <a:spcBef>
                <a:spcPts val="0"/>
              </a:spcBef>
              <a:spcAft>
                <a:spcPts val="0"/>
              </a:spcAft>
              <a:buNone/>
            </a:pPr>
            <a:endParaRPr/>
          </a:p>
        </p:txBody>
      </p:sp>
      <p:sp>
        <p:nvSpPr>
          <p:cNvPr id="1062" name="Google Shape;1062;p159"/>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200">
                <a:solidFill>
                  <a:srgbClr val="008000"/>
                </a:solidFill>
                <a:highlight>
                  <a:srgbClr val="FFFFFF"/>
                </a:highlight>
              </a:rPr>
              <a:t>// Watch for changes to primary resource Gameserver</a:t>
            </a:r>
            <a:endParaRPr sz="1200">
              <a:solidFill>
                <a:srgbClr val="008000"/>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001080"/>
                </a:solidFill>
                <a:highlight>
                  <a:srgbClr val="FFFFFF"/>
                </a:highlight>
              </a:rPr>
              <a:t>err</a:t>
            </a:r>
            <a:r>
              <a:rPr lang="en" sz="1200">
                <a:solidFill>
                  <a:schemeClr val="dk1"/>
                </a:solidFill>
                <a:highlight>
                  <a:srgbClr val="FFFFFF"/>
                </a:highlight>
              </a:rPr>
              <a:t> = c.</a:t>
            </a:r>
            <a:r>
              <a:rPr lang="en" sz="1200">
                <a:solidFill>
                  <a:srgbClr val="795E26"/>
                </a:solidFill>
                <a:highlight>
                  <a:srgbClr val="FFFFFF"/>
                </a:highlight>
              </a:rPr>
              <a:t>Watch</a:t>
            </a:r>
            <a:r>
              <a:rPr lang="en" sz="1200">
                <a:solidFill>
                  <a:schemeClr val="dk1"/>
                </a:solidFill>
                <a:highlight>
                  <a:srgbClr val="FFFFFF"/>
                </a:highlight>
              </a:rPr>
              <a:t>(&amp;source.Kind{Type: &amp;gameserverv1.Gameserver{}}, &amp;handler.EnqueueRequestForObject{})</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AF00DB"/>
                </a:solidFill>
                <a:highlight>
                  <a:srgbClr val="FFFFFF"/>
                </a:highlight>
              </a:rPr>
              <a:t>if</a:t>
            </a:r>
            <a:r>
              <a:rPr lang="en" sz="1200">
                <a:solidFill>
                  <a:schemeClr val="dk1"/>
                </a:solidFill>
                <a:highlight>
                  <a:srgbClr val="FFFFFF"/>
                </a:highlight>
              </a:rPr>
              <a:t> err != </a:t>
            </a:r>
            <a:r>
              <a:rPr lang="en" sz="1200">
                <a:solidFill>
                  <a:srgbClr val="0000FF"/>
                </a:solidFill>
                <a:highlight>
                  <a:srgbClr val="FFFFFF"/>
                </a:highlight>
              </a:rPr>
              <a:t>nil</a:t>
            </a:r>
            <a:r>
              <a:rPr lang="en" sz="1200">
                <a:solidFill>
                  <a:schemeClr val="dk1"/>
                </a:solidFill>
                <a:highlight>
                  <a:srgbClr val="FFFFFF"/>
                </a:highlight>
              </a:rPr>
              <a:t> {</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AF00DB"/>
                </a:solidFill>
                <a:highlight>
                  <a:srgbClr val="FFFFFF"/>
                </a:highlight>
              </a:rPr>
              <a:t>return</a:t>
            </a:r>
            <a:r>
              <a:rPr lang="en" sz="1200">
                <a:solidFill>
                  <a:schemeClr val="dk1"/>
                </a:solidFill>
                <a:highlight>
                  <a:srgbClr val="FFFFFF"/>
                </a:highlight>
              </a:rPr>
              <a:t> err</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001080"/>
                </a:solidFill>
                <a:highlight>
                  <a:srgbClr val="FFFFFF"/>
                </a:highlight>
              </a:rPr>
              <a:t>err</a:t>
            </a:r>
            <a:r>
              <a:rPr lang="en" sz="1200">
                <a:solidFill>
                  <a:schemeClr val="dk1"/>
                </a:solidFill>
                <a:highlight>
                  <a:srgbClr val="FFFFFF"/>
                </a:highlight>
              </a:rPr>
              <a:t> = c.</a:t>
            </a:r>
            <a:r>
              <a:rPr lang="en" sz="1200">
                <a:solidFill>
                  <a:srgbClr val="795E26"/>
                </a:solidFill>
                <a:highlight>
                  <a:srgbClr val="FFFFFF"/>
                </a:highlight>
              </a:rPr>
              <a:t>Watch</a:t>
            </a:r>
            <a:r>
              <a:rPr lang="en" sz="1200">
                <a:solidFill>
                  <a:schemeClr val="dk1"/>
                </a:solidFill>
                <a:highlight>
                  <a:srgbClr val="FFFFFF"/>
                </a:highlight>
              </a:rPr>
              <a:t>(&amp;source.Kind{Type: &amp;corev1.Pod{}}, &amp;handler.EnqueueRequestForOwner{</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IsController: </a:t>
            </a:r>
            <a:r>
              <a:rPr lang="en" sz="1200">
                <a:solidFill>
                  <a:srgbClr val="0000FF"/>
                </a:solidFill>
                <a:highlight>
                  <a:srgbClr val="FFFFFF"/>
                </a:highlight>
              </a:rPr>
              <a:t>true</a:t>
            </a:r>
            <a:r>
              <a:rPr lang="en" sz="1200">
                <a:solidFill>
                  <a:schemeClr val="dk1"/>
                </a:solidFill>
                <a:highlight>
                  <a:srgbClr val="FFFFFF"/>
                </a:highlight>
              </a:rPr>
              <a:t>,</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OwnerType:    &amp;gameserverv1.Gameserver{},</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AF00DB"/>
                </a:solidFill>
                <a:highlight>
                  <a:srgbClr val="FFFFFF"/>
                </a:highlight>
              </a:rPr>
              <a:t>if</a:t>
            </a:r>
            <a:r>
              <a:rPr lang="en" sz="1200">
                <a:solidFill>
                  <a:schemeClr val="dk1"/>
                </a:solidFill>
                <a:highlight>
                  <a:srgbClr val="FFFFFF"/>
                </a:highlight>
              </a:rPr>
              <a:t> err != </a:t>
            </a:r>
            <a:r>
              <a:rPr lang="en" sz="1200">
                <a:solidFill>
                  <a:srgbClr val="0000FF"/>
                </a:solidFill>
                <a:highlight>
                  <a:srgbClr val="FFFFFF"/>
                </a:highlight>
              </a:rPr>
              <a:t>nil</a:t>
            </a:r>
            <a:r>
              <a:rPr lang="en" sz="1200">
                <a:solidFill>
                  <a:schemeClr val="dk1"/>
                </a:solidFill>
                <a:highlight>
                  <a:srgbClr val="FFFFFF"/>
                </a:highlight>
              </a:rPr>
              <a:t> {</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AF00DB"/>
                </a:solidFill>
                <a:highlight>
                  <a:srgbClr val="FFFFFF"/>
                </a:highlight>
              </a:rPr>
              <a:t>return</a:t>
            </a:r>
            <a:r>
              <a:rPr lang="en" sz="1200">
                <a:solidFill>
                  <a:schemeClr val="dk1"/>
                </a:solidFill>
                <a:highlight>
                  <a:srgbClr val="FFFFFF"/>
                </a:highlight>
              </a:rPr>
              <a:t> err</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endParaRPr sz="1200">
              <a:solidFill>
                <a:schemeClr val="dk1"/>
              </a:solidFill>
              <a:highlight>
                <a:srgbClr val="FFFFFF"/>
              </a:highlight>
            </a:endParaRPr>
          </a:p>
          <a:p>
            <a:pPr marL="457200" lvl="0" indent="0" algn="l" rtl="0">
              <a:lnSpc>
                <a:spcPct val="100000"/>
              </a:lnSpc>
              <a:spcBef>
                <a:spcPts val="0"/>
              </a:spcBef>
              <a:spcAft>
                <a:spcPts val="0"/>
              </a:spcAft>
              <a:buNone/>
            </a:pPr>
            <a:endParaRPr sz="1200">
              <a:solidFill>
                <a:schemeClr val="dk1"/>
              </a:solidFill>
            </a:endParaRPr>
          </a:p>
          <a:p>
            <a:pPr marL="457200" lvl="0" indent="0" algn="l" rtl="0">
              <a:lnSpc>
                <a:spcPct val="100000"/>
              </a:lnSpc>
              <a:spcBef>
                <a:spcPts val="0"/>
              </a:spcBef>
              <a:spcAft>
                <a:spcPts val="0"/>
              </a:spcAft>
              <a:buNone/>
            </a:pPr>
            <a:endParaRPr sz="12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311700" y="205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Cleaning unused Dependencies</a:t>
            </a:r>
            <a:endParaRPr/>
          </a:p>
        </p:txBody>
      </p:sp>
      <p:sp>
        <p:nvSpPr>
          <p:cNvPr id="144" name="Google Shape;144;p27"/>
          <p:cNvSpPr txBox="1">
            <a:spLocks noGrp="1"/>
          </p:cNvSpPr>
          <p:nvPr>
            <p:ph type="body" idx="1"/>
          </p:nvPr>
        </p:nvSpPr>
        <p:spPr>
          <a:xfrm>
            <a:off x="311700" y="869925"/>
            <a:ext cx="8520600" cy="3699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000000"/>
                </a:solidFill>
              </a:rPr>
              <a:t>Sometimes we no longer need a dependency, and wish to remove it so that our app will be as lean as possible</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go has no way of knowing if we stopped using a dependency unless it rebuilds the entire dependency graph, which is a heavy operation </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FFFFFF"/>
                </a:solidFill>
                <a:highlight>
                  <a:srgbClr val="000000"/>
                </a:highlight>
              </a:rPr>
              <a:t>$ go mod tidy</a:t>
            </a:r>
            <a:r>
              <a:rPr lang="en" sz="1600" dirty="0">
                <a:solidFill>
                  <a:srgbClr val="000000"/>
                </a:solidFill>
              </a:rPr>
              <a:t>  will do that for us</a:t>
            </a:r>
            <a:endParaRPr sz="1600" dirty="0">
              <a:solidFill>
                <a:srgbClr val="000000"/>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60"/>
          <p:cNvSpPr txBox="1">
            <a:spLocks noGrp="1"/>
          </p:cNvSpPr>
          <p:nvPr>
            <p:ph type="title"/>
          </p:nvPr>
        </p:nvSpPr>
        <p:spPr>
          <a:xfrm>
            <a:off x="311700" y="105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Reconcile</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sz="2400">
              <a:highlight>
                <a:srgbClr val="FFFFFF"/>
              </a:highlight>
              <a:latin typeface="Roboto"/>
              <a:ea typeface="Roboto"/>
              <a:cs typeface="Roboto"/>
              <a:sym typeface="Roboto"/>
            </a:endParaRPr>
          </a:p>
        </p:txBody>
      </p:sp>
      <p:sp>
        <p:nvSpPr>
          <p:cNvPr id="1068" name="Google Shape;1068;p160"/>
          <p:cNvSpPr txBox="1">
            <a:spLocks noGrp="1"/>
          </p:cNvSpPr>
          <p:nvPr>
            <p:ph type="body" idx="1"/>
          </p:nvPr>
        </p:nvSpPr>
        <p:spPr>
          <a:xfrm>
            <a:off x="311700" y="601575"/>
            <a:ext cx="8691600" cy="1260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dirty="0">
                <a:solidFill>
                  <a:schemeClr val="dk1"/>
                </a:solidFill>
              </a:rPr>
              <a:t>The reconcile function’s main and only purpose is to make sure that the desired state is kept, and to update the kubernetes system accordingly</a:t>
            </a:r>
            <a:endParaRPr sz="1400" dirty="0">
              <a:solidFill>
                <a:schemeClr val="dk1"/>
              </a:solidFill>
            </a:endParaRPr>
          </a:p>
          <a:p>
            <a:pPr marL="0" lvl="0" indent="0" algn="l" rtl="0">
              <a:lnSpc>
                <a:spcPct val="100000"/>
              </a:lnSpc>
              <a:spcBef>
                <a:spcPts val="0"/>
              </a:spcBef>
              <a:spcAft>
                <a:spcPts val="0"/>
              </a:spcAft>
              <a:buNone/>
            </a:pPr>
            <a:endParaRPr sz="1400" dirty="0">
              <a:solidFill>
                <a:schemeClr val="dk1"/>
              </a:solidFill>
            </a:endParaRPr>
          </a:p>
          <a:p>
            <a:pPr marL="0" lvl="0" indent="0" algn="l" rtl="0">
              <a:lnSpc>
                <a:spcPct val="100000"/>
              </a:lnSpc>
              <a:spcBef>
                <a:spcPts val="0"/>
              </a:spcBef>
              <a:spcAft>
                <a:spcPts val="0"/>
              </a:spcAft>
              <a:buNone/>
            </a:pPr>
            <a:r>
              <a:rPr lang="en" sz="1400" dirty="0">
                <a:solidFill>
                  <a:schemeClr val="dk1"/>
                </a:solidFill>
              </a:rPr>
              <a:t>Usually this function starts by retrieving the primary resource that triggered directly or indirectly (because one or more of its children changed) the reconcile request</a:t>
            </a:r>
            <a:endParaRPr sz="1400" dirty="0">
              <a:solidFill>
                <a:schemeClr val="dk1"/>
              </a:solidFill>
            </a:endParaRPr>
          </a:p>
          <a:p>
            <a:pPr marL="457200" lvl="0" indent="0" algn="l" rtl="0">
              <a:lnSpc>
                <a:spcPct val="100000"/>
              </a:lnSpc>
              <a:spcBef>
                <a:spcPts val="0"/>
              </a:spcBef>
              <a:spcAft>
                <a:spcPts val="0"/>
              </a:spcAft>
              <a:buNone/>
            </a:pPr>
            <a:endParaRPr sz="1400" dirty="0">
              <a:solidFill>
                <a:schemeClr val="dk1"/>
              </a:solidFill>
            </a:endParaRPr>
          </a:p>
        </p:txBody>
      </p:sp>
      <p:sp>
        <p:nvSpPr>
          <p:cNvPr id="1069" name="Google Shape;1069;p160"/>
          <p:cNvSpPr txBox="1"/>
          <p:nvPr/>
        </p:nvSpPr>
        <p:spPr>
          <a:xfrm>
            <a:off x="353850" y="2127375"/>
            <a:ext cx="7064700" cy="3000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(r *ReconcileGameserver) </a:t>
            </a:r>
            <a:r>
              <a:rPr lang="en" sz="700">
                <a:solidFill>
                  <a:srgbClr val="795E26"/>
                </a:solidFill>
                <a:highlight>
                  <a:srgbClr val="FFFFFF"/>
                </a:highlight>
                <a:latin typeface="Courier New"/>
                <a:ea typeface="Courier New"/>
                <a:cs typeface="Courier New"/>
                <a:sym typeface="Courier New"/>
              </a:rPr>
              <a:t>Reconcile</a:t>
            </a:r>
            <a:r>
              <a:rPr lang="en" sz="700">
                <a:solidFill>
                  <a:schemeClr val="dk1"/>
                </a:solidFill>
                <a:highlight>
                  <a:srgbClr val="FFFFFF"/>
                </a:highlight>
                <a:latin typeface="Courier New"/>
                <a:ea typeface="Courier New"/>
                <a:cs typeface="Courier New"/>
                <a:sym typeface="Courier New"/>
              </a:rPr>
              <a:t>(request reconcile.Request) (reconcile.Result, </a:t>
            </a:r>
            <a:r>
              <a:rPr lang="en" sz="700">
                <a:solidFill>
                  <a:srgbClr val="267F99"/>
                </a:solidFill>
                <a:highlight>
                  <a:srgbClr val="FFFFFF"/>
                </a:highlight>
                <a:latin typeface="Courier New"/>
                <a:ea typeface="Courier New"/>
                <a:cs typeface="Courier New"/>
                <a:sym typeface="Courier New"/>
              </a:rPr>
              <a:t>error</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reqLogger</a:t>
            </a:r>
            <a:r>
              <a:rPr lang="en" sz="700">
                <a:solidFill>
                  <a:schemeClr val="dk1"/>
                </a:solidFill>
                <a:highlight>
                  <a:srgbClr val="FFFFFF"/>
                </a:highlight>
                <a:latin typeface="Courier New"/>
                <a:ea typeface="Courier New"/>
                <a:cs typeface="Courier New"/>
                <a:sym typeface="Courier New"/>
              </a:rPr>
              <a:t> := log.</a:t>
            </a:r>
            <a:r>
              <a:rPr lang="en" sz="700">
                <a:solidFill>
                  <a:srgbClr val="795E26"/>
                </a:solidFill>
                <a:highlight>
                  <a:srgbClr val="FFFFFF"/>
                </a:highlight>
                <a:latin typeface="Courier New"/>
                <a:ea typeface="Courier New"/>
                <a:cs typeface="Courier New"/>
                <a:sym typeface="Courier New"/>
              </a:rPr>
              <a:t>WithValues</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"Request.Namespace"</a:t>
            </a:r>
            <a:r>
              <a:rPr lang="en" sz="700">
                <a:solidFill>
                  <a:schemeClr val="dk1"/>
                </a:solidFill>
                <a:highlight>
                  <a:srgbClr val="FFFFFF"/>
                </a:highlight>
                <a:latin typeface="Courier New"/>
                <a:ea typeface="Courier New"/>
                <a:cs typeface="Courier New"/>
                <a:sym typeface="Courier New"/>
              </a:rPr>
              <a:t>, request.Namespace, </a:t>
            </a:r>
            <a:r>
              <a:rPr lang="en" sz="700">
                <a:solidFill>
                  <a:srgbClr val="A31515"/>
                </a:solidFill>
                <a:highlight>
                  <a:srgbClr val="FFFFFF"/>
                </a:highlight>
                <a:latin typeface="Courier New"/>
                <a:ea typeface="Courier New"/>
                <a:cs typeface="Courier New"/>
                <a:sym typeface="Courier New"/>
              </a:rPr>
              <a:t>"Request.Name"</a:t>
            </a:r>
            <a:r>
              <a:rPr lang="en" sz="700">
                <a:solidFill>
                  <a:schemeClr val="dk1"/>
                </a:solidFill>
                <a:highlight>
                  <a:srgbClr val="FFFFFF"/>
                </a:highlight>
                <a:latin typeface="Courier New"/>
                <a:ea typeface="Courier New"/>
                <a:cs typeface="Courier New"/>
                <a:sym typeface="Courier New"/>
              </a:rPr>
              <a:t>, request.Name)</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reqLogger.</a:t>
            </a:r>
            <a:r>
              <a:rPr lang="en" sz="700">
                <a:solidFill>
                  <a:srgbClr val="795E26"/>
                </a:solidFill>
                <a:highlight>
                  <a:srgbClr val="FFFFFF"/>
                </a:highlight>
                <a:latin typeface="Courier New"/>
                <a:ea typeface="Courier New"/>
                <a:cs typeface="Courier New"/>
                <a:sym typeface="Courier New"/>
              </a:rPr>
              <a:t>Info</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"Reconciling Gameserver"</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8000"/>
                </a:solidFill>
                <a:highlight>
                  <a:srgbClr val="FFFFFF"/>
                </a:highlight>
                <a:latin typeface="Courier New"/>
                <a:ea typeface="Courier New"/>
                <a:cs typeface="Courier New"/>
                <a:sym typeface="Courier New"/>
              </a:rPr>
              <a:t>// Fetch the Gameserver instance</a:t>
            </a:r>
            <a:endParaRPr sz="7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instance</a:t>
            </a:r>
            <a:r>
              <a:rPr lang="en" sz="700">
                <a:solidFill>
                  <a:schemeClr val="dk1"/>
                </a:solidFill>
                <a:highlight>
                  <a:srgbClr val="FFFFFF"/>
                </a:highlight>
                <a:latin typeface="Courier New"/>
                <a:ea typeface="Courier New"/>
                <a:cs typeface="Courier New"/>
                <a:sym typeface="Courier New"/>
              </a:rPr>
              <a:t> := &amp;gameserverv1.Gameserver{}</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err</a:t>
            </a:r>
            <a:r>
              <a:rPr lang="en" sz="700">
                <a:solidFill>
                  <a:schemeClr val="dk1"/>
                </a:solidFill>
                <a:highlight>
                  <a:srgbClr val="FFFFFF"/>
                </a:highlight>
                <a:latin typeface="Courier New"/>
                <a:ea typeface="Courier New"/>
                <a:cs typeface="Courier New"/>
                <a:sym typeface="Courier New"/>
              </a:rPr>
              <a:t> := r.client.</a:t>
            </a:r>
            <a:r>
              <a:rPr lang="en" sz="700">
                <a:solidFill>
                  <a:srgbClr val="795E26"/>
                </a:solidFill>
                <a:highlight>
                  <a:srgbClr val="FFFFFF"/>
                </a:highlight>
                <a:latin typeface="Courier New"/>
                <a:ea typeface="Courier New"/>
                <a:cs typeface="Courier New"/>
                <a:sym typeface="Courier New"/>
              </a:rPr>
              <a:t>Get</a:t>
            </a:r>
            <a:r>
              <a:rPr lang="en" sz="700">
                <a:solidFill>
                  <a:schemeClr val="dk1"/>
                </a:solidFill>
                <a:highlight>
                  <a:srgbClr val="FFFFFF"/>
                </a:highlight>
                <a:latin typeface="Courier New"/>
                <a:ea typeface="Courier New"/>
                <a:cs typeface="Courier New"/>
                <a:sym typeface="Courier New"/>
              </a:rPr>
              <a:t>(context.</a:t>
            </a:r>
            <a:r>
              <a:rPr lang="en" sz="700">
                <a:solidFill>
                  <a:srgbClr val="795E26"/>
                </a:solidFill>
                <a:highlight>
                  <a:srgbClr val="FFFFFF"/>
                </a:highlight>
                <a:latin typeface="Courier New"/>
                <a:ea typeface="Courier New"/>
                <a:cs typeface="Courier New"/>
                <a:sym typeface="Courier New"/>
              </a:rPr>
              <a:t>TODO</a:t>
            </a:r>
            <a:r>
              <a:rPr lang="en" sz="700">
                <a:solidFill>
                  <a:schemeClr val="dk1"/>
                </a:solidFill>
                <a:highlight>
                  <a:srgbClr val="FFFFFF"/>
                </a:highlight>
                <a:latin typeface="Courier New"/>
                <a:ea typeface="Courier New"/>
                <a:cs typeface="Courier New"/>
                <a:sym typeface="Courier New"/>
              </a:rPr>
              <a:t>(), request.NamespacedName, instance)</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if</a:t>
            </a:r>
            <a:r>
              <a:rPr lang="en" sz="700">
                <a:solidFill>
                  <a:schemeClr val="dk1"/>
                </a:solidFill>
                <a:highlight>
                  <a:srgbClr val="FFFFFF"/>
                </a:highlight>
                <a:latin typeface="Courier New"/>
                <a:ea typeface="Courier New"/>
                <a:cs typeface="Courier New"/>
                <a:sym typeface="Courier New"/>
              </a:rPr>
              <a:t> err != </a:t>
            </a:r>
            <a:r>
              <a:rPr lang="en" sz="700">
                <a:solidFill>
                  <a:srgbClr val="0000FF"/>
                </a:solidFill>
                <a:highlight>
                  <a:srgbClr val="FFFFFF"/>
                </a:highlight>
                <a:latin typeface="Courier New"/>
                <a:ea typeface="Courier New"/>
                <a:cs typeface="Courier New"/>
                <a:sym typeface="Courier New"/>
              </a:rPr>
              <a:t>nil</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if</a:t>
            </a:r>
            <a:r>
              <a:rPr lang="en" sz="700">
                <a:solidFill>
                  <a:schemeClr val="dk1"/>
                </a:solidFill>
                <a:highlight>
                  <a:srgbClr val="FFFFFF"/>
                </a:highlight>
                <a:latin typeface="Courier New"/>
                <a:ea typeface="Courier New"/>
                <a:cs typeface="Courier New"/>
                <a:sym typeface="Courier New"/>
              </a:rPr>
              <a:t> errors.</a:t>
            </a:r>
            <a:r>
              <a:rPr lang="en" sz="700">
                <a:solidFill>
                  <a:srgbClr val="795E26"/>
                </a:solidFill>
                <a:highlight>
                  <a:srgbClr val="FFFFFF"/>
                </a:highlight>
                <a:latin typeface="Courier New"/>
                <a:ea typeface="Courier New"/>
                <a:cs typeface="Courier New"/>
                <a:sym typeface="Courier New"/>
              </a:rPr>
              <a:t>IsNotFound</a:t>
            </a:r>
            <a:r>
              <a:rPr lang="en" sz="700">
                <a:solidFill>
                  <a:schemeClr val="dk1"/>
                </a:solidFill>
                <a:highlight>
                  <a:srgbClr val="FFFFFF"/>
                </a:highlight>
                <a:latin typeface="Courier New"/>
                <a:ea typeface="Courier New"/>
                <a:cs typeface="Courier New"/>
                <a:sym typeface="Courier New"/>
              </a:rPr>
              <a:t>(err)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8000"/>
                </a:solidFill>
                <a:highlight>
                  <a:srgbClr val="FFFFFF"/>
                </a:highlight>
                <a:latin typeface="Courier New"/>
                <a:ea typeface="Courier New"/>
                <a:cs typeface="Courier New"/>
                <a:sym typeface="Courier New"/>
              </a:rPr>
              <a:t>// Request object not found, could have been deleted after reconcile request.</a:t>
            </a:r>
            <a:endParaRPr sz="7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8000"/>
                </a:solidFill>
                <a:highlight>
                  <a:srgbClr val="FFFFFF"/>
                </a:highlight>
                <a:latin typeface="Courier New"/>
                <a:ea typeface="Courier New"/>
                <a:cs typeface="Courier New"/>
                <a:sym typeface="Courier New"/>
              </a:rPr>
              <a:t>// Owned objects are automatically garbage collected. For additional cleanup logic use finalizers.</a:t>
            </a:r>
            <a:endParaRPr sz="7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8000"/>
                </a:solidFill>
                <a:highlight>
                  <a:srgbClr val="FFFFFF"/>
                </a:highlight>
                <a:latin typeface="Courier New"/>
                <a:ea typeface="Courier New"/>
                <a:cs typeface="Courier New"/>
                <a:sym typeface="Courier New"/>
              </a:rPr>
              <a:t>// Return and don't requeue</a:t>
            </a:r>
            <a:endParaRPr sz="7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return</a:t>
            </a:r>
            <a:r>
              <a:rPr lang="en" sz="700">
                <a:solidFill>
                  <a:schemeClr val="dk1"/>
                </a:solidFill>
                <a:highlight>
                  <a:srgbClr val="FFFFFF"/>
                </a:highlight>
                <a:latin typeface="Courier New"/>
                <a:ea typeface="Courier New"/>
                <a:cs typeface="Courier New"/>
                <a:sym typeface="Courier New"/>
              </a:rPr>
              <a:t> reconcile.Result{}, </a:t>
            </a:r>
            <a:r>
              <a:rPr lang="en" sz="700">
                <a:solidFill>
                  <a:srgbClr val="0000FF"/>
                </a:solidFill>
                <a:highlight>
                  <a:srgbClr val="FFFFFF"/>
                </a:highlight>
                <a:latin typeface="Courier New"/>
                <a:ea typeface="Courier New"/>
                <a:cs typeface="Courier New"/>
                <a:sym typeface="Courier New"/>
              </a:rPr>
              <a:t>nil</a:t>
            </a:r>
            <a:endParaRPr sz="700">
              <a:solidFill>
                <a:srgbClr val="0000FF"/>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8000"/>
                </a:solidFill>
                <a:highlight>
                  <a:srgbClr val="FFFFFF"/>
                </a:highlight>
                <a:latin typeface="Courier New"/>
                <a:ea typeface="Courier New"/>
                <a:cs typeface="Courier New"/>
                <a:sym typeface="Courier New"/>
              </a:rPr>
              <a:t>// Error reading the object - requeue the request.</a:t>
            </a:r>
            <a:endParaRPr sz="7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return</a:t>
            </a:r>
            <a:r>
              <a:rPr lang="en" sz="700">
                <a:solidFill>
                  <a:schemeClr val="dk1"/>
                </a:solidFill>
                <a:highlight>
                  <a:srgbClr val="FFFFFF"/>
                </a:highlight>
                <a:latin typeface="Courier New"/>
                <a:ea typeface="Courier New"/>
                <a:cs typeface="Courier New"/>
                <a:sym typeface="Courier New"/>
              </a:rPr>
              <a:t> reconcile.Result{}, err</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rgbClr val="008000"/>
              </a:solidFill>
              <a:highlight>
                <a:srgbClr val="FFFFFF"/>
              </a:highlight>
              <a:latin typeface="Courier New"/>
              <a:ea typeface="Courier New"/>
              <a:cs typeface="Courier New"/>
              <a:sym typeface="Courier New"/>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61"/>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Possible return values from the Reconcile function</a:t>
            </a:r>
            <a:endParaRPr/>
          </a:p>
        </p:txBody>
      </p:sp>
      <p:sp>
        <p:nvSpPr>
          <p:cNvPr id="1075" name="Google Shape;1075;p161"/>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dirty="0">
                <a:solidFill>
                  <a:schemeClr val="dk1"/>
                </a:solidFill>
              </a:rPr>
              <a:t>return reconcile.Result{}, nil				</a:t>
            </a:r>
            <a:endParaRPr sz="1600" dirty="0">
              <a:solidFill>
                <a:schemeClr val="dk1"/>
              </a:solidFill>
            </a:endParaRPr>
          </a:p>
          <a:p>
            <a:pPr marL="0" lvl="0" indent="0" algn="l" rtl="0">
              <a:spcBef>
                <a:spcPts val="0"/>
              </a:spcBef>
              <a:spcAft>
                <a:spcPts val="0"/>
              </a:spcAft>
              <a:buClr>
                <a:schemeClr val="dk1"/>
              </a:buClr>
              <a:buSzPts val="1100"/>
              <a:buFont typeface="Arial"/>
              <a:buNone/>
            </a:pPr>
            <a:r>
              <a:rPr lang="en" sz="1600" b="1" dirty="0">
                <a:solidFill>
                  <a:schemeClr val="dk1"/>
                </a:solidFill>
              </a:rPr>
              <a:t>The reconcile process finished with no errors and does not require another pass through the reconcile loop</a:t>
            </a:r>
            <a:endParaRPr sz="1600" b="1" dirty="0">
              <a:solidFill>
                <a:schemeClr val="dk1"/>
              </a:solidFill>
            </a:endParaRPr>
          </a:p>
          <a:p>
            <a:pPr marL="0" lvl="0" indent="0" algn="l" rtl="0">
              <a:spcBef>
                <a:spcPts val="200"/>
              </a:spcBef>
              <a:spcAft>
                <a:spcPts val="0"/>
              </a:spcAft>
              <a:buClr>
                <a:schemeClr val="dk1"/>
              </a:buClr>
              <a:buSzPts val="1100"/>
              <a:buFont typeface="Arial"/>
              <a:buNone/>
            </a:pPr>
            <a:r>
              <a:rPr lang="en" sz="1600" b="1" dirty="0">
                <a:solidFill>
                  <a:schemeClr val="dk1"/>
                </a:solidFill>
              </a:rPr>
              <a:t>					</a:t>
            </a:r>
            <a:endParaRPr sz="1600" b="1" dirty="0">
              <a:solidFill>
                <a:schemeClr val="dk1"/>
              </a:solidFill>
            </a:endParaRPr>
          </a:p>
          <a:p>
            <a:pPr marL="0" lvl="0" indent="0" algn="l" rtl="0">
              <a:spcBef>
                <a:spcPts val="200"/>
              </a:spcBef>
              <a:spcAft>
                <a:spcPts val="0"/>
              </a:spcAft>
              <a:buClr>
                <a:schemeClr val="dk1"/>
              </a:buClr>
              <a:buSzPts val="1100"/>
              <a:buFont typeface="Arial"/>
              <a:buNone/>
            </a:pPr>
            <a:r>
              <a:rPr lang="en" sz="1600" dirty="0">
                <a:solidFill>
                  <a:schemeClr val="dk1"/>
                </a:solidFill>
              </a:rPr>
              <a:t>return reconcile.Result{}, err</a:t>
            </a:r>
            <a:endParaRPr sz="1600" dirty="0">
              <a:solidFill>
                <a:schemeClr val="dk1"/>
              </a:solidFill>
            </a:endParaRPr>
          </a:p>
          <a:p>
            <a:pPr marL="0" lvl="0" indent="0" algn="l" rtl="0">
              <a:spcBef>
                <a:spcPts val="0"/>
              </a:spcBef>
              <a:spcAft>
                <a:spcPts val="0"/>
              </a:spcAft>
              <a:buClr>
                <a:schemeClr val="dk1"/>
              </a:buClr>
              <a:buSzPts val="1100"/>
              <a:buFont typeface="Arial"/>
              <a:buNone/>
            </a:pPr>
            <a:r>
              <a:rPr lang="en" sz="1600" b="1" dirty="0">
                <a:solidFill>
                  <a:schemeClr val="dk1"/>
                </a:solidFill>
              </a:rPr>
              <a:t>The reconcile failed due to an error and Kubernetes should requeue it to try again</a:t>
            </a:r>
            <a:endParaRPr sz="1600" b="1" dirty="0">
              <a:solidFill>
                <a:schemeClr val="dk1"/>
              </a:solidFill>
            </a:endParaRPr>
          </a:p>
          <a:p>
            <a:pPr marL="0" lvl="0" indent="0" algn="l" rtl="0">
              <a:spcBef>
                <a:spcPts val="200"/>
              </a:spcBef>
              <a:spcAft>
                <a:spcPts val="0"/>
              </a:spcAft>
              <a:buClr>
                <a:schemeClr val="dk1"/>
              </a:buClr>
              <a:buSzPts val="1100"/>
              <a:buFont typeface="Arial"/>
              <a:buNone/>
            </a:pPr>
            <a:r>
              <a:rPr lang="en" sz="1600" b="1" dirty="0">
                <a:solidFill>
                  <a:schemeClr val="dk1"/>
                </a:solidFill>
              </a:rPr>
              <a:t>					</a:t>
            </a:r>
            <a:endParaRPr sz="1600" b="1" dirty="0">
              <a:solidFill>
                <a:schemeClr val="dk1"/>
              </a:solidFill>
            </a:endParaRPr>
          </a:p>
          <a:p>
            <a:pPr marL="0" lvl="0" indent="0" algn="l" rtl="0">
              <a:spcBef>
                <a:spcPts val="200"/>
              </a:spcBef>
              <a:spcAft>
                <a:spcPts val="0"/>
              </a:spcAft>
              <a:buClr>
                <a:schemeClr val="dk1"/>
              </a:buClr>
              <a:buSzPts val="1100"/>
              <a:buFont typeface="Arial"/>
              <a:buNone/>
            </a:pPr>
            <a:r>
              <a:rPr lang="en" sz="1600" dirty="0">
                <a:solidFill>
                  <a:schemeClr val="dk1"/>
                </a:solidFill>
              </a:rPr>
              <a:t>return reconcile.Result{Requeue: true}, nil			</a:t>
            </a:r>
            <a:endParaRPr sz="1600" dirty="0">
              <a:solidFill>
                <a:schemeClr val="dk1"/>
              </a:solidFill>
            </a:endParaRPr>
          </a:p>
          <a:p>
            <a:pPr marL="0" lvl="0" indent="0" algn="l" rtl="0">
              <a:spcBef>
                <a:spcPts val="0"/>
              </a:spcBef>
              <a:spcAft>
                <a:spcPts val="0"/>
              </a:spcAft>
              <a:buClr>
                <a:schemeClr val="dk1"/>
              </a:buClr>
              <a:buSzPts val="1100"/>
              <a:buFont typeface="Arial"/>
              <a:buNone/>
            </a:pPr>
            <a:r>
              <a:rPr lang="en" sz="1600" b="1" dirty="0">
                <a:solidFill>
                  <a:schemeClr val="dk1"/>
                </a:solidFill>
              </a:rPr>
              <a:t>The reconcile did not encounter an error, but Kubernetes should requeue it to run for another iteration</a:t>
            </a:r>
            <a:endParaRPr sz="1600" b="1" dirty="0">
              <a:solidFill>
                <a:schemeClr val="dk1"/>
              </a:solidFill>
            </a:endParaRPr>
          </a:p>
          <a:p>
            <a:pPr marL="0" lvl="0" indent="0" algn="l" rtl="0">
              <a:spcBef>
                <a:spcPts val="200"/>
              </a:spcBef>
              <a:spcAft>
                <a:spcPts val="0"/>
              </a:spcAft>
              <a:buClr>
                <a:schemeClr val="dk1"/>
              </a:buClr>
              <a:buSzPts val="1100"/>
              <a:buFont typeface="Arial"/>
              <a:buNone/>
            </a:pPr>
            <a:r>
              <a:rPr lang="en" sz="1600" b="1" dirty="0">
                <a:solidFill>
                  <a:schemeClr val="dk1"/>
                </a:solidFill>
              </a:rPr>
              <a:t>					</a:t>
            </a:r>
            <a:endParaRPr sz="1600" b="1" dirty="0">
              <a:solidFill>
                <a:schemeClr val="dk1"/>
              </a:solidFill>
            </a:endParaRPr>
          </a:p>
          <a:p>
            <a:pPr marL="0" lvl="0" indent="0" algn="l" rtl="0">
              <a:spcBef>
                <a:spcPts val="200"/>
              </a:spcBef>
              <a:spcAft>
                <a:spcPts val="0"/>
              </a:spcAft>
              <a:buClr>
                <a:schemeClr val="dk1"/>
              </a:buClr>
              <a:buSzPts val="1100"/>
              <a:buFont typeface="Arial"/>
              <a:buNone/>
            </a:pPr>
            <a:r>
              <a:rPr lang="en" sz="1600" dirty="0">
                <a:solidFill>
                  <a:schemeClr val="dk1"/>
                </a:solidFill>
              </a:rPr>
              <a:t>return reconcile.Result{RequeueAfter: time.Second*5}, nil				</a:t>
            </a:r>
            <a:endParaRPr sz="1600" dirty="0">
              <a:solidFill>
                <a:schemeClr val="dk1"/>
              </a:solidFill>
            </a:endParaRPr>
          </a:p>
          <a:p>
            <a:pPr marL="0" lvl="0" indent="0" algn="l" rtl="0">
              <a:spcBef>
                <a:spcPts val="0"/>
              </a:spcBef>
              <a:spcAft>
                <a:spcPts val="0"/>
              </a:spcAft>
              <a:buClr>
                <a:schemeClr val="dk1"/>
              </a:buClr>
              <a:buSzPts val="1100"/>
              <a:buFont typeface="Arial"/>
              <a:buNone/>
            </a:pPr>
            <a:r>
              <a:rPr lang="en" sz="1600" b="1" dirty="0">
                <a:solidFill>
                  <a:schemeClr val="dk1"/>
                </a:solidFill>
              </a:rPr>
              <a:t>Similar to the previous result, but this will wait for the specified amount of time before requeuing the request </a:t>
            </a:r>
            <a:endParaRPr sz="1600" b="1" dirty="0">
              <a:solidFill>
                <a:schemeClr val="dk1"/>
              </a:solidFill>
            </a:endParaRPr>
          </a:p>
          <a:p>
            <a:pPr marL="0" lvl="0" indent="0" algn="l" rtl="0">
              <a:lnSpc>
                <a:spcPct val="100000"/>
              </a:lnSpc>
              <a:spcBef>
                <a:spcPts val="200"/>
              </a:spcBef>
              <a:spcAft>
                <a:spcPts val="0"/>
              </a:spcAft>
              <a:buClr>
                <a:schemeClr val="dk1"/>
              </a:buClr>
              <a:buSzPts val="1100"/>
              <a:buFont typeface="Arial"/>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600" dirty="0">
              <a:solidFill>
                <a:schemeClr val="dk1"/>
              </a:solidFill>
            </a:endParaRPr>
          </a:p>
          <a:p>
            <a:pPr marL="0" lvl="0" indent="0" algn="l" rtl="0">
              <a:lnSpc>
                <a:spcPct val="100000"/>
              </a:lnSpc>
              <a:spcBef>
                <a:spcPts val="0"/>
              </a:spcBef>
              <a:spcAft>
                <a:spcPts val="0"/>
              </a:spcAft>
              <a:buNone/>
            </a:pPr>
            <a:endParaRPr sz="1600" dirty="0">
              <a:solidFill>
                <a:schemeClr val="dk1"/>
              </a:solidFill>
            </a:endParaRPr>
          </a:p>
          <a:p>
            <a:pPr marL="457200" lvl="0" indent="0" algn="l" rtl="0">
              <a:lnSpc>
                <a:spcPct val="100000"/>
              </a:lnSpc>
              <a:spcBef>
                <a:spcPts val="0"/>
              </a:spcBef>
              <a:spcAft>
                <a:spcPts val="0"/>
              </a:spcAft>
              <a:buNone/>
            </a:pPr>
            <a:endParaRPr sz="1600" dirty="0">
              <a:solidFill>
                <a:schemeClr val="dk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62"/>
          <p:cNvSpPr txBox="1">
            <a:spLocks noGrp="1"/>
          </p:cNvSpPr>
          <p:nvPr>
            <p:ph type="title"/>
          </p:nvPr>
        </p:nvSpPr>
        <p:spPr>
          <a:xfrm>
            <a:off x="311700" y="28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Updating state by the controller</a:t>
            </a:r>
            <a:endParaRPr/>
          </a:p>
        </p:txBody>
      </p:sp>
      <p:sp>
        <p:nvSpPr>
          <p:cNvPr id="1081" name="Google Shape;1081;p162"/>
          <p:cNvSpPr txBox="1">
            <a:spLocks noGrp="1"/>
          </p:cNvSpPr>
          <p:nvPr>
            <p:ph type="body" idx="1"/>
          </p:nvPr>
        </p:nvSpPr>
        <p:spPr>
          <a:xfrm>
            <a:off x="311700" y="601575"/>
            <a:ext cx="8649600" cy="4297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dirty="0">
                <a:solidFill>
                  <a:schemeClr val="dk1"/>
                </a:solidFill>
              </a:rPr>
              <a:t>When we wish to update kubernetes with the updated state we use the client.Client interface to call back to k8s with the updated state</a:t>
            </a:r>
            <a:endParaRPr sz="1400" dirty="0">
              <a:solidFill>
                <a:schemeClr val="dk1"/>
              </a:solidFill>
            </a:endParaRPr>
          </a:p>
          <a:p>
            <a:pPr marL="45720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 sz="1400" dirty="0">
                <a:solidFill>
                  <a:schemeClr val="dk1"/>
                </a:solidFill>
              </a:rPr>
              <a:t>To do that we need to create the resource; for example, POD, SECRET, etc.. and then we need to instantiate that type and call back to k8s</a:t>
            </a:r>
            <a:endParaRPr sz="1400" dirty="0">
              <a:solidFill>
                <a:schemeClr val="dk1"/>
              </a:solidFill>
            </a:endParaRPr>
          </a:p>
          <a:p>
            <a:pPr marL="45720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 sz="1400" dirty="0">
                <a:solidFill>
                  <a:schemeClr val="dk1"/>
                </a:solidFill>
              </a:rPr>
              <a:t>Kubernetes GO client API defines the specifications for how to instantiate the different k8s resources  </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lnSpc>
                <a:spcPct val="100000"/>
              </a:lnSpc>
              <a:spcBef>
                <a:spcPts val="0"/>
              </a:spcBef>
              <a:spcAft>
                <a:spcPts val="0"/>
              </a:spcAft>
              <a:buNone/>
            </a:pPr>
            <a:endParaRPr sz="1400" dirty="0">
              <a:solidFill>
                <a:schemeClr val="dk1"/>
              </a:solidFill>
            </a:endParaRPr>
          </a:p>
          <a:p>
            <a:pPr marL="0" lvl="0" indent="0" algn="l" rtl="0">
              <a:lnSpc>
                <a:spcPct val="100000"/>
              </a:lnSpc>
              <a:spcBef>
                <a:spcPts val="0"/>
              </a:spcBef>
              <a:spcAft>
                <a:spcPts val="0"/>
              </a:spcAft>
              <a:buNone/>
            </a:pPr>
            <a:endParaRPr sz="1400" dirty="0">
              <a:solidFill>
                <a:schemeClr val="dk1"/>
              </a:solidFill>
            </a:endParaRPr>
          </a:p>
          <a:p>
            <a:pPr marL="457200" lvl="0" indent="0" algn="l" rtl="0">
              <a:lnSpc>
                <a:spcPct val="100000"/>
              </a:lnSpc>
              <a:spcBef>
                <a:spcPts val="0"/>
              </a:spcBef>
              <a:spcAft>
                <a:spcPts val="0"/>
              </a:spcAft>
              <a:buNone/>
            </a:pPr>
            <a:endParaRPr sz="1400" dirty="0">
              <a:solidFill>
                <a:schemeClr val="dk1"/>
              </a:solidFill>
            </a:endParaRPr>
          </a:p>
        </p:txBody>
      </p:sp>
      <p:sp>
        <p:nvSpPr>
          <p:cNvPr id="1082" name="Google Shape;1082;p162"/>
          <p:cNvSpPr txBox="1"/>
          <p:nvPr/>
        </p:nvSpPr>
        <p:spPr>
          <a:xfrm>
            <a:off x="747000" y="2558275"/>
            <a:ext cx="8085300" cy="2489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700" dirty="0">
                <a:solidFill>
                  <a:srgbClr val="008000"/>
                </a:solidFill>
                <a:highlight>
                  <a:srgbClr val="FFFFFF"/>
                </a:highlight>
                <a:latin typeface="Courier New"/>
                <a:ea typeface="Courier New"/>
                <a:cs typeface="Courier New"/>
                <a:sym typeface="Courier New"/>
              </a:rPr>
              <a:t>// Define a new Pod object</a:t>
            </a:r>
            <a:endParaRPr sz="700" dirty="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001080"/>
                </a:solidFill>
                <a:highlight>
                  <a:srgbClr val="FFFFFF"/>
                </a:highlight>
                <a:latin typeface="Courier New"/>
                <a:ea typeface="Courier New"/>
                <a:cs typeface="Courier New"/>
                <a:sym typeface="Courier New"/>
              </a:rPr>
              <a:t>pod</a:t>
            </a:r>
            <a:r>
              <a:rPr lang="en" sz="700" dirty="0">
                <a:solidFill>
                  <a:schemeClr val="dk1"/>
                </a:solidFill>
                <a:highlight>
                  <a:srgbClr val="FFFFFF"/>
                </a:highlight>
                <a:latin typeface="Courier New"/>
                <a:ea typeface="Courier New"/>
                <a:cs typeface="Courier New"/>
                <a:sym typeface="Courier New"/>
              </a:rPr>
              <a:t> := </a:t>
            </a:r>
            <a:r>
              <a:rPr lang="en" sz="700" dirty="0">
                <a:solidFill>
                  <a:srgbClr val="795E26"/>
                </a:solidFill>
                <a:highlight>
                  <a:srgbClr val="FFFFFF"/>
                </a:highlight>
                <a:latin typeface="Courier New"/>
                <a:ea typeface="Courier New"/>
                <a:cs typeface="Courier New"/>
                <a:sym typeface="Courier New"/>
              </a:rPr>
              <a:t>newPodForCR</a:t>
            </a:r>
            <a:r>
              <a:rPr lang="en" sz="700" dirty="0">
                <a:solidFill>
                  <a:schemeClr val="dk1"/>
                </a:solidFill>
                <a:highlight>
                  <a:srgbClr val="FFFFFF"/>
                </a:highlight>
                <a:latin typeface="Courier New"/>
                <a:ea typeface="Courier New"/>
                <a:cs typeface="Courier New"/>
                <a:sym typeface="Courier New"/>
              </a:rPr>
              <a:t>(instance)</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008000"/>
                </a:solidFill>
                <a:highlight>
                  <a:srgbClr val="FFFFFF"/>
                </a:highlight>
                <a:latin typeface="Courier New"/>
                <a:ea typeface="Courier New"/>
                <a:cs typeface="Courier New"/>
                <a:sym typeface="Courier New"/>
              </a:rPr>
              <a:t>// Set Gameserver instance as the owner and controller</a:t>
            </a:r>
            <a:endParaRPr sz="700" dirty="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AF00DB"/>
                </a:solidFill>
                <a:highlight>
                  <a:srgbClr val="FFFFFF"/>
                </a:highlight>
                <a:latin typeface="Courier New"/>
                <a:ea typeface="Courier New"/>
                <a:cs typeface="Courier New"/>
                <a:sym typeface="Courier New"/>
              </a:rPr>
              <a:t>if</a:t>
            </a:r>
            <a:r>
              <a:rPr lang="en" sz="700" dirty="0">
                <a:solidFill>
                  <a:schemeClr val="dk1"/>
                </a:solidFill>
                <a:highlight>
                  <a:srgbClr val="FFFFFF"/>
                </a:highlight>
                <a:latin typeface="Courier New"/>
                <a:ea typeface="Courier New"/>
                <a:cs typeface="Courier New"/>
                <a:sym typeface="Courier New"/>
              </a:rPr>
              <a:t> </a:t>
            </a:r>
            <a:r>
              <a:rPr lang="en" sz="700" dirty="0">
                <a:solidFill>
                  <a:srgbClr val="001080"/>
                </a:solidFill>
                <a:highlight>
                  <a:srgbClr val="FFFFFF"/>
                </a:highlight>
                <a:latin typeface="Courier New"/>
                <a:ea typeface="Courier New"/>
                <a:cs typeface="Courier New"/>
                <a:sym typeface="Courier New"/>
              </a:rPr>
              <a:t>err</a:t>
            </a:r>
            <a:r>
              <a:rPr lang="en" sz="700" dirty="0">
                <a:solidFill>
                  <a:schemeClr val="dk1"/>
                </a:solidFill>
                <a:highlight>
                  <a:srgbClr val="FFFFFF"/>
                </a:highlight>
                <a:latin typeface="Courier New"/>
                <a:ea typeface="Courier New"/>
                <a:cs typeface="Courier New"/>
                <a:sym typeface="Courier New"/>
              </a:rPr>
              <a:t> := controllerutil.</a:t>
            </a:r>
            <a:r>
              <a:rPr lang="en" sz="700" dirty="0">
                <a:solidFill>
                  <a:srgbClr val="795E26"/>
                </a:solidFill>
                <a:highlight>
                  <a:srgbClr val="FFFFFF"/>
                </a:highlight>
                <a:latin typeface="Courier New"/>
                <a:ea typeface="Courier New"/>
                <a:cs typeface="Courier New"/>
                <a:sym typeface="Courier New"/>
              </a:rPr>
              <a:t>SetControllerReference</a:t>
            </a:r>
            <a:r>
              <a:rPr lang="en" sz="700" dirty="0">
                <a:solidFill>
                  <a:schemeClr val="dk1"/>
                </a:solidFill>
                <a:highlight>
                  <a:srgbClr val="FFFFFF"/>
                </a:highlight>
                <a:latin typeface="Courier New"/>
                <a:ea typeface="Courier New"/>
                <a:cs typeface="Courier New"/>
                <a:sym typeface="Courier New"/>
              </a:rPr>
              <a:t>(instance, pod, r.scheme); err != </a:t>
            </a:r>
            <a:r>
              <a:rPr lang="en" sz="700" dirty="0">
                <a:solidFill>
                  <a:srgbClr val="0000FF"/>
                </a:solidFill>
                <a:highlight>
                  <a:srgbClr val="FFFFFF"/>
                </a:highlight>
                <a:latin typeface="Courier New"/>
                <a:ea typeface="Courier New"/>
                <a:cs typeface="Courier New"/>
                <a:sym typeface="Courier New"/>
              </a:rPr>
              <a:t>nil</a:t>
            </a:r>
            <a:r>
              <a:rPr lang="en" sz="700" dirty="0">
                <a:solidFill>
                  <a:schemeClr val="dk1"/>
                </a:solidFill>
                <a:highlight>
                  <a:srgbClr val="FFFFFF"/>
                </a:highlight>
                <a:latin typeface="Courier New"/>
                <a:ea typeface="Courier New"/>
                <a:cs typeface="Courier New"/>
                <a:sym typeface="Courier New"/>
              </a:rPr>
              <a:t> {</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AF00DB"/>
                </a:solidFill>
                <a:highlight>
                  <a:srgbClr val="FFFFFF"/>
                </a:highlight>
                <a:latin typeface="Courier New"/>
                <a:ea typeface="Courier New"/>
                <a:cs typeface="Courier New"/>
                <a:sym typeface="Courier New"/>
              </a:rPr>
              <a:t>return</a:t>
            </a:r>
            <a:r>
              <a:rPr lang="en" sz="700" dirty="0">
                <a:solidFill>
                  <a:schemeClr val="dk1"/>
                </a:solidFill>
                <a:highlight>
                  <a:srgbClr val="FFFFFF"/>
                </a:highlight>
                <a:latin typeface="Courier New"/>
                <a:ea typeface="Courier New"/>
                <a:cs typeface="Courier New"/>
                <a:sym typeface="Courier New"/>
              </a:rPr>
              <a:t> reconcile.Result{}, err</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008000"/>
                </a:solidFill>
                <a:highlight>
                  <a:srgbClr val="FFFFFF"/>
                </a:highlight>
                <a:latin typeface="Courier New"/>
                <a:ea typeface="Courier New"/>
                <a:cs typeface="Courier New"/>
                <a:sym typeface="Courier New"/>
              </a:rPr>
              <a:t>// Check if this Pod already exists</a:t>
            </a:r>
            <a:endParaRPr sz="700" dirty="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001080"/>
                </a:solidFill>
                <a:highlight>
                  <a:srgbClr val="FFFFFF"/>
                </a:highlight>
                <a:latin typeface="Courier New"/>
                <a:ea typeface="Courier New"/>
                <a:cs typeface="Courier New"/>
                <a:sym typeface="Courier New"/>
              </a:rPr>
              <a:t>found</a:t>
            </a:r>
            <a:r>
              <a:rPr lang="en" sz="700" dirty="0">
                <a:solidFill>
                  <a:schemeClr val="dk1"/>
                </a:solidFill>
                <a:highlight>
                  <a:srgbClr val="FFFFFF"/>
                </a:highlight>
                <a:latin typeface="Courier New"/>
                <a:ea typeface="Courier New"/>
                <a:cs typeface="Courier New"/>
                <a:sym typeface="Courier New"/>
              </a:rPr>
              <a:t> := &amp;corev1.Pod{}</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001080"/>
                </a:solidFill>
                <a:highlight>
                  <a:srgbClr val="FFFFFF"/>
                </a:highlight>
                <a:latin typeface="Courier New"/>
                <a:ea typeface="Courier New"/>
                <a:cs typeface="Courier New"/>
                <a:sym typeface="Courier New"/>
              </a:rPr>
              <a:t>err</a:t>
            </a:r>
            <a:r>
              <a:rPr lang="en" sz="700" dirty="0">
                <a:solidFill>
                  <a:schemeClr val="dk1"/>
                </a:solidFill>
                <a:highlight>
                  <a:srgbClr val="FFFFFF"/>
                </a:highlight>
                <a:latin typeface="Courier New"/>
                <a:ea typeface="Courier New"/>
                <a:cs typeface="Courier New"/>
                <a:sym typeface="Courier New"/>
              </a:rPr>
              <a:t> = r.client.</a:t>
            </a:r>
            <a:r>
              <a:rPr lang="en" sz="700" dirty="0">
                <a:solidFill>
                  <a:srgbClr val="795E26"/>
                </a:solidFill>
                <a:highlight>
                  <a:srgbClr val="FFFFFF"/>
                </a:highlight>
                <a:latin typeface="Courier New"/>
                <a:ea typeface="Courier New"/>
                <a:cs typeface="Courier New"/>
                <a:sym typeface="Courier New"/>
              </a:rPr>
              <a:t>Get</a:t>
            </a:r>
            <a:r>
              <a:rPr lang="en" sz="700" dirty="0">
                <a:solidFill>
                  <a:schemeClr val="dk1"/>
                </a:solidFill>
                <a:highlight>
                  <a:srgbClr val="FFFFFF"/>
                </a:highlight>
                <a:latin typeface="Courier New"/>
                <a:ea typeface="Courier New"/>
                <a:cs typeface="Courier New"/>
                <a:sym typeface="Courier New"/>
              </a:rPr>
              <a:t>(context.</a:t>
            </a:r>
            <a:r>
              <a:rPr lang="en" sz="700" dirty="0">
                <a:solidFill>
                  <a:srgbClr val="795E26"/>
                </a:solidFill>
                <a:highlight>
                  <a:srgbClr val="FFFFFF"/>
                </a:highlight>
                <a:latin typeface="Courier New"/>
                <a:ea typeface="Courier New"/>
                <a:cs typeface="Courier New"/>
                <a:sym typeface="Courier New"/>
              </a:rPr>
              <a:t>TODO</a:t>
            </a:r>
            <a:r>
              <a:rPr lang="en" sz="700" dirty="0">
                <a:solidFill>
                  <a:schemeClr val="dk1"/>
                </a:solidFill>
                <a:highlight>
                  <a:srgbClr val="FFFFFF"/>
                </a:highlight>
                <a:latin typeface="Courier New"/>
                <a:ea typeface="Courier New"/>
                <a:cs typeface="Courier New"/>
                <a:sym typeface="Courier New"/>
              </a:rPr>
              <a:t>(), types.NamespacedName{Name: pod.Name, Namespace: pod.Namespace}, found)</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AF00DB"/>
                </a:solidFill>
                <a:highlight>
                  <a:srgbClr val="FFFFFF"/>
                </a:highlight>
                <a:latin typeface="Courier New"/>
                <a:ea typeface="Courier New"/>
                <a:cs typeface="Courier New"/>
                <a:sym typeface="Courier New"/>
              </a:rPr>
              <a:t>if</a:t>
            </a:r>
            <a:r>
              <a:rPr lang="en" sz="700" dirty="0">
                <a:solidFill>
                  <a:schemeClr val="dk1"/>
                </a:solidFill>
                <a:highlight>
                  <a:srgbClr val="FFFFFF"/>
                </a:highlight>
                <a:latin typeface="Courier New"/>
                <a:ea typeface="Courier New"/>
                <a:cs typeface="Courier New"/>
                <a:sym typeface="Courier New"/>
              </a:rPr>
              <a:t> err != </a:t>
            </a:r>
            <a:r>
              <a:rPr lang="en" sz="700" dirty="0">
                <a:solidFill>
                  <a:srgbClr val="0000FF"/>
                </a:solidFill>
                <a:highlight>
                  <a:srgbClr val="FFFFFF"/>
                </a:highlight>
                <a:latin typeface="Courier New"/>
                <a:ea typeface="Courier New"/>
                <a:cs typeface="Courier New"/>
                <a:sym typeface="Courier New"/>
              </a:rPr>
              <a:t>nil</a:t>
            </a:r>
            <a:r>
              <a:rPr lang="en" sz="700" dirty="0">
                <a:solidFill>
                  <a:schemeClr val="dk1"/>
                </a:solidFill>
                <a:highlight>
                  <a:srgbClr val="FFFFFF"/>
                </a:highlight>
                <a:latin typeface="Courier New"/>
                <a:ea typeface="Courier New"/>
                <a:cs typeface="Courier New"/>
                <a:sym typeface="Courier New"/>
              </a:rPr>
              <a:t> &amp;&amp; errors.</a:t>
            </a:r>
            <a:r>
              <a:rPr lang="en" sz="700" dirty="0">
                <a:solidFill>
                  <a:srgbClr val="795E26"/>
                </a:solidFill>
                <a:highlight>
                  <a:srgbClr val="FFFFFF"/>
                </a:highlight>
                <a:latin typeface="Courier New"/>
                <a:ea typeface="Courier New"/>
                <a:cs typeface="Courier New"/>
                <a:sym typeface="Courier New"/>
              </a:rPr>
              <a:t>IsNotFound</a:t>
            </a:r>
            <a:r>
              <a:rPr lang="en" sz="700" dirty="0">
                <a:solidFill>
                  <a:schemeClr val="dk1"/>
                </a:solidFill>
                <a:highlight>
                  <a:srgbClr val="FFFFFF"/>
                </a:highlight>
                <a:latin typeface="Courier New"/>
                <a:ea typeface="Courier New"/>
                <a:cs typeface="Courier New"/>
                <a:sym typeface="Courier New"/>
              </a:rPr>
              <a:t>(err) {</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reqLogger.</a:t>
            </a:r>
            <a:r>
              <a:rPr lang="en" sz="700" dirty="0">
                <a:solidFill>
                  <a:srgbClr val="795E26"/>
                </a:solidFill>
                <a:highlight>
                  <a:srgbClr val="FFFFFF"/>
                </a:highlight>
                <a:latin typeface="Courier New"/>
                <a:ea typeface="Courier New"/>
                <a:cs typeface="Courier New"/>
                <a:sym typeface="Courier New"/>
              </a:rPr>
              <a:t>Info</a:t>
            </a:r>
            <a:r>
              <a:rPr lang="en" sz="700" dirty="0">
                <a:solidFill>
                  <a:schemeClr val="dk1"/>
                </a:solidFill>
                <a:highlight>
                  <a:srgbClr val="FFFFFF"/>
                </a:highlight>
                <a:latin typeface="Courier New"/>
                <a:ea typeface="Courier New"/>
                <a:cs typeface="Courier New"/>
                <a:sym typeface="Courier New"/>
              </a:rPr>
              <a:t>(</a:t>
            </a:r>
            <a:r>
              <a:rPr lang="en" sz="700" dirty="0">
                <a:solidFill>
                  <a:srgbClr val="A31515"/>
                </a:solidFill>
                <a:highlight>
                  <a:srgbClr val="FFFFFF"/>
                </a:highlight>
                <a:latin typeface="Courier New"/>
                <a:ea typeface="Courier New"/>
                <a:cs typeface="Courier New"/>
                <a:sym typeface="Courier New"/>
              </a:rPr>
              <a:t>"Creating a new Pod"</a:t>
            </a:r>
            <a:r>
              <a:rPr lang="en" sz="700" dirty="0">
                <a:solidFill>
                  <a:schemeClr val="dk1"/>
                </a:solidFill>
                <a:highlight>
                  <a:srgbClr val="FFFFFF"/>
                </a:highlight>
                <a:latin typeface="Courier New"/>
                <a:ea typeface="Courier New"/>
                <a:cs typeface="Courier New"/>
                <a:sym typeface="Courier New"/>
              </a:rPr>
              <a:t>, </a:t>
            </a:r>
            <a:r>
              <a:rPr lang="en" sz="700" dirty="0">
                <a:solidFill>
                  <a:srgbClr val="A31515"/>
                </a:solidFill>
                <a:highlight>
                  <a:srgbClr val="FFFFFF"/>
                </a:highlight>
                <a:latin typeface="Courier New"/>
                <a:ea typeface="Courier New"/>
                <a:cs typeface="Courier New"/>
                <a:sym typeface="Courier New"/>
              </a:rPr>
              <a:t>"Pod.Namespace"</a:t>
            </a:r>
            <a:r>
              <a:rPr lang="en" sz="700" dirty="0">
                <a:solidFill>
                  <a:schemeClr val="dk1"/>
                </a:solidFill>
                <a:highlight>
                  <a:srgbClr val="FFFFFF"/>
                </a:highlight>
                <a:latin typeface="Courier New"/>
                <a:ea typeface="Courier New"/>
                <a:cs typeface="Courier New"/>
                <a:sym typeface="Courier New"/>
              </a:rPr>
              <a:t>, pod.Namespace, </a:t>
            </a:r>
            <a:r>
              <a:rPr lang="en" sz="700" dirty="0">
                <a:solidFill>
                  <a:srgbClr val="A31515"/>
                </a:solidFill>
                <a:highlight>
                  <a:srgbClr val="FFFFFF"/>
                </a:highlight>
                <a:latin typeface="Courier New"/>
                <a:ea typeface="Courier New"/>
                <a:cs typeface="Courier New"/>
                <a:sym typeface="Courier New"/>
              </a:rPr>
              <a:t>"Pod.Name"</a:t>
            </a:r>
            <a:r>
              <a:rPr lang="en" sz="700" dirty="0">
                <a:solidFill>
                  <a:schemeClr val="dk1"/>
                </a:solidFill>
                <a:highlight>
                  <a:srgbClr val="FFFFFF"/>
                </a:highlight>
                <a:latin typeface="Courier New"/>
                <a:ea typeface="Courier New"/>
                <a:cs typeface="Courier New"/>
                <a:sym typeface="Courier New"/>
              </a:rPr>
              <a:t>, pod.Name)</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001080"/>
                </a:solidFill>
                <a:highlight>
                  <a:srgbClr val="FFFFFF"/>
                </a:highlight>
                <a:latin typeface="Courier New"/>
                <a:ea typeface="Courier New"/>
                <a:cs typeface="Courier New"/>
                <a:sym typeface="Courier New"/>
              </a:rPr>
              <a:t>err</a:t>
            </a:r>
            <a:r>
              <a:rPr lang="en" sz="700" dirty="0">
                <a:solidFill>
                  <a:schemeClr val="dk1"/>
                </a:solidFill>
                <a:highlight>
                  <a:srgbClr val="FFFFFF"/>
                </a:highlight>
                <a:latin typeface="Courier New"/>
                <a:ea typeface="Courier New"/>
                <a:cs typeface="Courier New"/>
                <a:sym typeface="Courier New"/>
              </a:rPr>
              <a:t> = r.client.</a:t>
            </a:r>
            <a:r>
              <a:rPr lang="en" sz="700" dirty="0">
                <a:solidFill>
                  <a:srgbClr val="795E26"/>
                </a:solidFill>
                <a:highlight>
                  <a:srgbClr val="FFFFFF"/>
                </a:highlight>
                <a:latin typeface="Courier New"/>
                <a:ea typeface="Courier New"/>
                <a:cs typeface="Courier New"/>
                <a:sym typeface="Courier New"/>
              </a:rPr>
              <a:t>Create</a:t>
            </a:r>
            <a:r>
              <a:rPr lang="en" sz="700" dirty="0">
                <a:solidFill>
                  <a:schemeClr val="dk1"/>
                </a:solidFill>
                <a:highlight>
                  <a:srgbClr val="FFFFFF"/>
                </a:highlight>
                <a:latin typeface="Courier New"/>
                <a:ea typeface="Courier New"/>
                <a:cs typeface="Courier New"/>
                <a:sym typeface="Courier New"/>
              </a:rPr>
              <a:t>(context.</a:t>
            </a:r>
            <a:r>
              <a:rPr lang="en" sz="700" dirty="0">
                <a:solidFill>
                  <a:srgbClr val="795E26"/>
                </a:solidFill>
                <a:highlight>
                  <a:srgbClr val="FFFFFF"/>
                </a:highlight>
                <a:latin typeface="Courier New"/>
                <a:ea typeface="Courier New"/>
                <a:cs typeface="Courier New"/>
                <a:sym typeface="Courier New"/>
              </a:rPr>
              <a:t>TODO</a:t>
            </a:r>
            <a:r>
              <a:rPr lang="en" sz="700" dirty="0">
                <a:solidFill>
                  <a:schemeClr val="dk1"/>
                </a:solidFill>
                <a:highlight>
                  <a:srgbClr val="FFFFFF"/>
                </a:highlight>
                <a:latin typeface="Courier New"/>
                <a:ea typeface="Courier New"/>
                <a:cs typeface="Courier New"/>
                <a:sym typeface="Courier New"/>
              </a:rPr>
              <a:t>(), pod)</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AF00DB"/>
                </a:solidFill>
                <a:highlight>
                  <a:srgbClr val="FFFFFF"/>
                </a:highlight>
                <a:latin typeface="Courier New"/>
                <a:ea typeface="Courier New"/>
                <a:cs typeface="Courier New"/>
                <a:sym typeface="Courier New"/>
              </a:rPr>
              <a:t>if</a:t>
            </a:r>
            <a:r>
              <a:rPr lang="en" sz="700" dirty="0">
                <a:solidFill>
                  <a:schemeClr val="dk1"/>
                </a:solidFill>
                <a:highlight>
                  <a:srgbClr val="FFFFFF"/>
                </a:highlight>
                <a:latin typeface="Courier New"/>
                <a:ea typeface="Courier New"/>
                <a:cs typeface="Courier New"/>
                <a:sym typeface="Courier New"/>
              </a:rPr>
              <a:t> err != </a:t>
            </a:r>
            <a:r>
              <a:rPr lang="en" sz="700" dirty="0">
                <a:solidFill>
                  <a:srgbClr val="0000FF"/>
                </a:solidFill>
                <a:highlight>
                  <a:srgbClr val="FFFFFF"/>
                </a:highlight>
                <a:latin typeface="Courier New"/>
                <a:ea typeface="Courier New"/>
                <a:cs typeface="Courier New"/>
                <a:sym typeface="Courier New"/>
              </a:rPr>
              <a:t>nil</a:t>
            </a:r>
            <a:r>
              <a:rPr lang="en" sz="700" dirty="0">
                <a:solidFill>
                  <a:schemeClr val="dk1"/>
                </a:solidFill>
                <a:highlight>
                  <a:srgbClr val="FFFFFF"/>
                </a:highlight>
                <a:latin typeface="Courier New"/>
                <a:ea typeface="Courier New"/>
                <a:cs typeface="Courier New"/>
                <a:sym typeface="Courier New"/>
              </a:rPr>
              <a:t> {</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AF00DB"/>
                </a:solidFill>
                <a:highlight>
                  <a:srgbClr val="FFFFFF"/>
                </a:highlight>
                <a:latin typeface="Courier New"/>
                <a:ea typeface="Courier New"/>
                <a:cs typeface="Courier New"/>
                <a:sym typeface="Courier New"/>
              </a:rPr>
              <a:t>return</a:t>
            </a:r>
            <a:r>
              <a:rPr lang="en" sz="700" dirty="0">
                <a:solidFill>
                  <a:schemeClr val="dk1"/>
                </a:solidFill>
                <a:highlight>
                  <a:srgbClr val="FFFFFF"/>
                </a:highlight>
                <a:latin typeface="Courier New"/>
                <a:ea typeface="Courier New"/>
                <a:cs typeface="Courier New"/>
                <a:sym typeface="Courier New"/>
              </a:rPr>
              <a:t> reconcile.Result{}, err</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dirty="0">
              <a:solidFill>
                <a:srgbClr val="001080"/>
              </a:solidFill>
              <a:highlight>
                <a:srgbClr val="FFFFFF"/>
              </a:highlight>
              <a:latin typeface="Courier New"/>
              <a:ea typeface="Courier New"/>
              <a:cs typeface="Courier New"/>
              <a:sym typeface="Courier New"/>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163"/>
          <p:cNvSpPr txBox="1">
            <a:spLocks noGrp="1"/>
          </p:cNvSpPr>
          <p:nvPr>
            <p:ph type="title"/>
          </p:nvPr>
        </p:nvSpPr>
        <p:spPr>
          <a:xfrm>
            <a:off x="311700" y="28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Running operator locally</a:t>
            </a:r>
            <a:endParaRPr/>
          </a:p>
        </p:txBody>
      </p:sp>
      <p:sp>
        <p:nvSpPr>
          <p:cNvPr id="1088" name="Google Shape;1088;p163"/>
          <p:cNvSpPr txBox="1">
            <a:spLocks noGrp="1"/>
          </p:cNvSpPr>
          <p:nvPr>
            <p:ph type="body" idx="1"/>
          </p:nvPr>
        </p:nvSpPr>
        <p:spPr>
          <a:xfrm>
            <a:off x="311700" y="601575"/>
            <a:ext cx="8649600" cy="4297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a:solidFill>
                  <a:schemeClr val="dk1"/>
                </a:solidFill>
              </a:rPr>
              <a:t>Deploy the Crd’s </a:t>
            </a:r>
            <a:r>
              <a:rPr lang="en" sz="1600" b="1">
                <a:solidFill>
                  <a:schemeClr val="dk1"/>
                </a:solidFill>
              </a:rPr>
              <a:t>kubectl apply -f deploy/crds/*_crd.yaml </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Start the operator in local mode - </a:t>
            </a:r>
            <a:r>
              <a:rPr lang="en" sz="1600" b="1">
                <a:solidFill>
                  <a:schemeClr val="dk1"/>
                </a:solidFill>
              </a:rPr>
              <a:t> </a:t>
            </a:r>
            <a:r>
              <a:rPr lang="en" sz="1600">
                <a:solidFill>
                  <a:schemeClr val="dk1"/>
                </a:solidFill>
              </a:rPr>
              <a:t> </a:t>
            </a:r>
            <a:r>
              <a:rPr lang="en" sz="1600" b="1">
                <a:solidFill>
                  <a:schemeClr val="dk1"/>
                </a:solidFill>
              </a:rPr>
              <a:t>operator-sdk run local --namespace default</a:t>
            </a:r>
            <a:endParaRPr sz="1600" b="1">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Deploy an example resource (the sdk generates an example cr) </a:t>
            </a:r>
            <a:r>
              <a:rPr lang="en" sz="1600" b="1">
                <a:solidFill>
                  <a:schemeClr val="dk1"/>
                </a:solidFill>
              </a:rPr>
              <a:t>kubectl apply -f deploy/crds/*_cr.yaml </a:t>
            </a:r>
            <a:endParaRPr sz="1600" b="1">
              <a:solidFill>
                <a:schemeClr val="dk1"/>
              </a:solidFill>
            </a:endParaRPr>
          </a:p>
          <a:p>
            <a:pPr marL="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Stop a running operator using </a:t>
            </a:r>
            <a:r>
              <a:rPr lang="en" sz="1600" b="1">
                <a:solidFill>
                  <a:schemeClr val="dk1"/>
                </a:solidFill>
              </a:rPr>
              <a:t>control-c</a:t>
            </a:r>
            <a:endParaRPr sz="1600" b="1">
              <a:solidFill>
                <a:schemeClr val="dk1"/>
              </a:solidFill>
            </a:endParaRPr>
          </a:p>
          <a:p>
            <a:pPr marL="0" lvl="0" indent="0" algn="l" rtl="0">
              <a:spcBef>
                <a:spcPts val="0"/>
              </a:spcBef>
              <a:spcAft>
                <a:spcPts val="0"/>
              </a:spcAft>
              <a:buNone/>
            </a:pPr>
            <a:endParaRPr sz="1600">
              <a:solidFill>
                <a:schemeClr val="dk1"/>
              </a:solidFill>
            </a:endParaRPr>
          </a:p>
          <a:p>
            <a:pPr marL="0" lvl="0" indent="0" algn="l" rtl="0">
              <a:lnSpc>
                <a:spcPct val="100000"/>
              </a:lnSpc>
              <a:spcBef>
                <a:spcPts val="0"/>
              </a:spcBef>
              <a:spcAft>
                <a:spcPts val="0"/>
              </a:spcAft>
              <a:buNone/>
            </a:pPr>
            <a:endParaRPr sz="1600">
              <a:solidFill>
                <a:schemeClr val="dk1"/>
              </a:solidFill>
            </a:endParaRPr>
          </a:p>
          <a:p>
            <a:pPr marL="0" lvl="0" indent="0" algn="l" rtl="0">
              <a:lnSpc>
                <a:spcPct val="100000"/>
              </a:lnSpc>
              <a:spcBef>
                <a:spcPts val="0"/>
              </a:spcBef>
              <a:spcAft>
                <a:spcPts val="0"/>
              </a:spcAft>
              <a:buNone/>
            </a:pPr>
            <a:endParaRPr sz="1600">
              <a:solidFill>
                <a:schemeClr val="dk1"/>
              </a:solidFill>
            </a:endParaRPr>
          </a:p>
          <a:p>
            <a:pPr marL="457200" lvl="0" indent="0" algn="l" rtl="0">
              <a:lnSpc>
                <a:spcPct val="100000"/>
              </a:lnSpc>
              <a:spcBef>
                <a:spcPts val="0"/>
              </a:spcBef>
              <a:spcAft>
                <a:spcPts val="0"/>
              </a:spcAft>
              <a:buNone/>
            </a:pPr>
            <a:endParaRPr sz="1600">
              <a:solidFill>
                <a:schemeClr val="dk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164"/>
          <p:cNvSpPr txBox="1"/>
          <p:nvPr/>
        </p:nvSpPr>
        <p:spPr>
          <a:xfrm>
            <a:off x="1316400" y="2113925"/>
            <a:ext cx="68679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800"/>
              <a:t>Demo - Kubernetes Operators</a:t>
            </a:r>
            <a:endParaRPr sz="380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65"/>
          <p:cNvSpPr txBox="1"/>
          <p:nvPr/>
        </p:nvSpPr>
        <p:spPr>
          <a:xfrm>
            <a:off x="1316400" y="2113925"/>
            <a:ext cx="68679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800"/>
              <a:t>Thank you !</a:t>
            </a:r>
            <a:endParaRPr sz="3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Semantic Versioning With Modules</a:t>
            </a:r>
            <a:endParaRPr/>
          </a:p>
        </p:txBody>
      </p:sp>
      <p:sp>
        <p:nvSpPr>
          <p:cNvPr id="150" name="Google Shape;150;p28"/>
          <p:cNvSpPr txBox="1">
            <a:spLocks noGrp="1"/>
          </p:cNvSpPr>
          <p:nvPr>
            <p:ph type="body" idx="1"/>
          </p:nvPr>
        </p:nvSpPr>
        <p:spPr>
          <a:xfrm>
            <a:off x="311700" y="865325"/>
            <a:ext cx="8520600" cy="3855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000000"/>
                </a:solidFill>
              </a:rPr>
              <a:t>Semantic versioning is applied to a go system in a very strict way</a:t>
            </a:r>
            <a:endParaRPr sz="1600" dirty="0">
              <a:solidFill>
                <a:srgbClr val="000000"/>
              </a:solidFill>
            </a:endParaRPr>
          </a:p>
          <a:p>
            <a:pPr marL="457200" lvl="0" indent="-330200" algn="l" rtl="0">
              <a:spcBef>
                <a:spcPts val="1000"/>
              </a:spcBef>
              <a:spcAft>
                <a:spcPts val="0"/>
              </a:spcAft>
              <a:buClr>
                <a:srgbClr val="000000"/>
              </a:buClr>
              <a:buSzPts val="1600"/>
              <a:buChar char="●"/>
            </a:pPr>
            <a:r>
              <a:rPr lang="en" sz="1600" dirty="0">
                <a:solidFill>
                  <a:srgbClr val="000000"/>
                </a:solidFill>
              </a:rPr>
              <a:t>An example for a version number -&gt; </a:t>
            </a:r>
            <a:r>
              <a:rPr lang="en" sz="1600" dirty="0">
                <a:solidFill>
                  <a:srgbClr val="000000"/>
                </a:solidFill>
                <a:highlight>
                  <a:srgbClr val="FFFF00"/>
                </a:highlight>
              </a:rPr>
              <a:t>v1.6.8</a:t>
            </a:r>
            <a:endParaRPr sz="1600" dirty="0">
              <a:solidFill>
                <a:srgbClr val="000000"/>
              </a:solidFill>
              <a:highlight>
                <a:srgbClr val="FFFF00"/>
              </a:highlight>
            </a:endParaRPr>
          </a:p>
          <a:p>
            <a:pPr marL="457200" lvl="0" indent="-330200" algn="l" rtl="0">
              <a:spcBef>
                <a:spcPts val="1000"/>
              </a:spcBef>
              <a:spcAft>
                <a:spcPts val="0"/>
              </a:spcAft>
              <a:buClr>
                <a:srgbClr val="000000"/>
              </a:buClr>
              <a:buSzPts val="1600"/>
              <a:buChar char="●"/>
            </a:pPr>
            <a:r>
              <a:rPr lang="en" sz="1600" dirty="0">
                <a:solidFill>
                  <a:srgbClr val="000000"/>
                </a:solidFill>
              </a:rPr>
              <a:t>The v letter is a must and it indicates that we are talking about a version</a:t>
            </a:r>
            <a:endParaRPr sz="1600" dirty="0">
              <a:solidFill>
                <a:srgbClr val="000000"/>
              </a:solidFill>
            </a:endParaRPr>
          </a:p>
          <a:p>
            <a:pPr marL="457200" lvl="0" indent="-330200" algn="l" rtl="0">
              <a:spcBef>
                <a:spcPts val="1000"/>
              </a:spcBef>
              <a:spcAft>
                <a:spcPts val="0"/>
              </a:spcAft>
              <a:buClr>
                <a:srgbClr val="000000"/>
              </a:buClr>
              <a:buSzPts val="1600"/>
              <a:buChar char="●"/>
            </a:pPr>
            <a:r>
              <a:rPr lang="en" sz="1600" dirty="0">
                <a:solidFill>
                  <a:srgbClr val="000000"/>
                </a:solidFill>
              </a:rPr>
              <a:t>The first digit </a:t>
            </a:r>
            <a:r>
              <a:rPr lang="en" sz="1600" dirty="0">
                <a:solidFill>
                  <a:srgbClr val="000000"/>
                </a:solidFill>
                <a:highlight>
                  <a:srgbClr val="FFFF00"/>
                </a:highlight>
              </a:rPr>
              <a:t>“1”</a:t>
            </a:r>
            <a:r>
              <a:rPr lang="en" sz="1600" dirty="0">
                <a:solidFill>
                  <a:srgbClr val="000000"/>
                </a:solidFill>
              </a:rPr>
              <a:t> after the v indicates a major revision – when moving to a higher number it does not guarantee backward compatibility, but any version starting with that same value should be backwards compatible</a:t>
            </a:r>
            <a:endParaRPr sz="1600" dirty="0">
              <a:solidFill>
                <a:srgbClr val="000000"/>
              </a:solidFill>
            </a:endParaRPr>
          </a:p>
          <a:p>
            <a:pPr marL="457200" lvl="0" indent="-330200" algn="l" rtl="0">
              <a:spcBef>
                <a:spcPts val="1000"/>
              </a:spcBef>
              <a:spcAft>
                <a:spcPts val="0"/>
              </a:spcAft>
              <a:buClr>
                <a:srgbClr val="000000"/>
              </a:buClr>
              <a:buSzPts val="1600"/>
              <a:buChar char="●"/>
            </a:pPr>
            <a:r>
              <a:rPr lang="en" sz="1600" dirty="0">
                <a:solidFill>
                  <a:srgbClr val="000000"/>
                </a:solidFill>
              </a:rPr>
              <a:t>The second digit after the dot </a:t>
            </a:r>
            <a:r>
              <a:rPr lang="en" sz="1600" dirty="0">
                <a:solidFill>
                  <a:srgbClr val="000000"/>
                </a:solidFill>
                <a:highlight>
                  <a:srgbClr val="FFFF00"/>
                </a:highlight>
              </a:rPr>
              <a:t>“6”</a:t>
            </a:r>
            <a:r>
              <a:rPr lang="en" sz="1600" dirty="0">
                <a:solidFill>
                  <a:srgbClr val="000000"/>
                </a:solidFill>
              </a:rPr>
              <a:t> indicates minor revision, telling us is that the module has new features but backward compatibility remains intact (or should)</a:t>
            </a:r>
            <a:endParaRPr sz="1600" dirty="0">
              <a:solidFill>
                <a:srgbClr val="000000"/>
              </a:solidFill>
            </a:endParaRPr>
          </a:p>
          <a:p>
            <a:pPr marL="457200" lvl="0" indent="-330200" algn="l" rtl="0">
              <a:spcBef>
                <a:spcPts val="1000"/>
              </a:spcBef>
              <a:spcAft>
                <a:spcPts val="1000"/>
              </a:spcAft>
              <a:buClr>
                <a:srgbClr val="000000"/>
              </a:buClr>
              <a:buSzPts val="1600"/>
              <a:buChar char="●"/>
            </a:pPr>
            <a:r>
              <a:rPr lang="en" sz="1600" dirty="0">
                <a:solidFill>
                  <a:srgbClr val="000000"/>
                </a:solidFill>
              </a:rPr>
              <a:t>The last digit after the last dot </a:t>
            </a:r>
            <a:r>
              <a:rPr lang="en" sz="1600" dirty="0">
                <a:solidFill>
                  <a:srgbClr val="000000"/>
                </a:solidFill>
                <a:highlight>
                  <a:srgbClr val="FFFF00"/>
                </a:highlight>
              </a:rPr>
              <a:t>“8”</a:t>
            </a:r>
            <a:r>
              <a:rPr lang="en" sz="1600" dirty="0">
                <a:solidFill>
                  <a:srgbClr val="000000"/>
                </a:solidFill>
              </a:rPr>
              <a:t> is the patch, it promises not to introduce new features but only to fix bugs</a:t>
            </a:r>
            <a:endParaRPr sz="1600" dirty="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Versioning rules for go modules	</a:t>
            </a:r>
            <a:endParaRPr/>
          </a:p>
        </p:txBody>
      </p:sp>
      <p:sp>
        <p:nvSpPr>
          <p:cNvPr id="156" name="Google Shape;156;p29"/>
          <p:cNvSpPr txBox="1">
            <a:spLocks noGrp="1"/>
          </p:cNvSpPr>
          <p:nvPr>
            <p:ph type="body" idx="1"/>
          </p:nvPr>
        </p:nvSpPr>
        <p:spPr>
          <a:xfrm>
            <a:off x="311700" y="923875"/>
            <a:ext cx="8520600" cy="3416400"/>
          </a:xfrm>
          <a:prstGeom prst="rect">
            <a:avLst/>
          </a:prstGeom>
        </p:spPr>
        <p:txBody>
          <a:bodyPr spcFirstLastPara="1" wrap="square" lIns="91425" tIns="91425" rIns="91425" bIns="91425" anchor="t" anchorCtr="0">
            <a:noAutofit/>
          </a:bodyPr>
          <a:lstStyle/>
          <a:p>
            <a:pPr marL="457200" lvl="0" indent="-330200" algn="l" rtl="0">
              <a:spcBef>
                <a:spcPts val="1000"/>
              </a:spcBef>
              <a:spcAft>
                <a:spcPts val="0"/>
              </a:spcAft>
              <a:buClr>
                <a:srgbClr val="000000"/>
              </a:buClr>
              <a:buSzPts val="1600"/>
              <a:buChar char="●"/>
            </a:pPr>
            <a:r>
              <a:rPr lang="en" sz="1600" dirty="0">
                <a:solidFill>
                  <a:srgbClr val="000000"/>
                </a:solidFill>
              </a:rPr>
              <a:t>All versions prior to v1 do not have to preserve backward compatibility</a:t>
            </a:r>
            <a:endParaRPr sz="1600" dirty="0">
              <a:solidFill>
                <a:srgbClr val="000000"/>
              </a:solidFill>
            </a:endParaRPr>
          </a:p>
          <a:p>
            <a:pPr marL="457200" lvl="0" indent="-330200" algn="l" rtl="0">
              <a:spcBef>
                <a:spcPts val="1600"/>
              </a:spcBef>
              <a:spcAft>
                <a:spcPts val="0"/>
              </a:spcAft>
              <a:buClr>
                <a:srgbClr val="000000"/>
              </a:buClr>
              <a:buSzPts val="1600"/>
              <a:buChar char="●"/>
            </a:pPr>
            <a:r>
              <a:rPr lang="en" sz="1600" dirty="0">
                <a:solidFill>
                  <a:srgbClr val="000000"/>
                </a:solidFill>
              </a:rPr>
              <a:t>Backward compatibility should be preserved within major versions</a:t>
            </a:r>
            <a:endParaRPr sz="1600" dirty="0">
              <a:solidFill>
                <a:srgbClr val="000000"/>
              </a:solidFill>
            </a:endParaRPr>
          </a:p>
          <a:p>
            <a:pPr marL="457200" lvl="0" indent="-330200" algn="l" rtl="0">
              <a:spcBef>
                <a:spcPts val="1000"/>
              </a:spcBef>
              <a:spcAft>
                <a:spcPts val="0"/>
              </a:spcAft>
              <a:buClr>
                <a:srgbClr val="000000"/>
              </a:buClr>
              <a:buSzPts val="1600"/>
              <a:buChar char="●"/>
            </a:pPr>
            <a:r>
              <a:rPr lang="en" sz="1600" dirty="0">
                <a:solidFill>
                  <a:srgbClr val="000000"/>
                </a:solidFill>
              </a:rPr>
              <a:t>Each Major version should pass a version identifier with a unique path with a suffix that entails the version for example:</a:t>
            </a:r>
            <a:endParaRPr sz="1600" dirty="0">
              <a:solidFill>
                <a:srgbClr val="000000"/>
              </a:solidFill>
            </a:endParaRPr>
          </a:p>
          <a:p>
            <a:pPr marL="457200" lvl="0" indent="0" algn="l" rtl="0">
              <a:spcBef>
                <a:spcPts val="1600"/>
              </a:spcBef>
              <a:spcAft>
                <a:spcPts val="0"/>
              </a:spcAft>
              <a:buNone/>
            </a:pPr>
            <a:r>
              <a:rPr lang="en" sz="1600" dirty="0">
                <a:solidFill>
                  <a:srgbClr val="FFFFFF"/>
                </a:solidFill>
                <a:highlight>
                  <a:schemeClr val="dk1"/>
                </a:highlight>
              </a:rPr>
              <a:t>import github.com/gorilla/mux/v2</a:t>
            </a:r>
            <a:endParaRPr sz="1600" dirty="0">
              <a:solidFill>
                <a:srgbClr val="FFFFFF"/>
              </a:solidFill>
              <a:highlight>
                <a:schemeClr val="dk1"/>
              </a:highlight>
            </a:endParaRPr>
          </a:p>
          <a:p>
            <a:pPr marL="457200" lvl="0" indent="-330200" algn="l" rtl="0">
              <a:spcBef>
                <a:spcPts val="1600"/>
              </a:spcBef>
              <a:spcAft>
                <a:spcPts val="0"/>
              </a:spcAft>
              <a:buClr>
                <a:srgbClr val="000000"/>
              </a:buClr>
              <a:buSzPts val="1600"/>
              <a:buChar char="●"/>
            </a:pPr>
            <a:r>
              <a:rPr lang="en" sz="1600" dirty="0">
                <a:solidFill>
                  <a:srgbClr val="000000"/>
                </a:solidFill>
              </a:rPr>
              <a:t>The reason for this is to allow us to upgrade the version in a gradually measured way</a:t>
            </a:r>
            <a:endParaRPr sz="1600" dirty="0">
              <a:solidFill>
                <a:srgbClr val="000000"/>
              </a:solidFill>
            </a:endParaRPr>
          </a:p>
          <a:p>
            <a:pPr marL="457200" lvl="0" indent="0" algn="l" rtl="0">
              <a:spcBef>
                <a:spcPts val="1600"/>
              </a:spcBef>
              <a:spcAft>
                <a:spcPts val="1600"/>
              </a:spcAft>
              <a:buNone/>
            </a:pPr>
            <a:endParaRPr sz="1600" dirty="0">
              <a:solidFill>
                <a:srgbClr val="000000"/>
              </a:solidFill>
              <a:highlight>
                <a:schemeClr val="dk1"/>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p:nvPr>
        </p:nvSpPr>
        <p:spPr>
          <a:xfrm>
            <a:off x="311700" y="64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Organizing major module versions</a:t>
            </a:r>
            <a:endParaRPr/>
          </a:p>
        </p:txBody>
      </p:sp>
      <p:sp>
        <p:nvSpPr>
          <p:cNvPr id="162" name="Google Shape;162;p30"/>
          <p:cNvSpPr txBox="1">
            <a:spLocks noGrp="1"/>
          </p:cNvSpPr>
          <p:nvPr>
            <p:ph type="body" idx="1"/>
          </p:nvPr>
        </p:nvSpPr>
        <p:spPr>
          <a:xfrm>
            <a:off x="311700" y="712925"/>
            <a:ext cx="8520600" cy="42501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Usually we will use the “main” or “master” branch for the main v1 of our module</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Every additional major revision can be added to a different branch</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Need to remember to add a tag to this newly created branch to mark the new version</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Also we should update the module name with the suffix for it’s new version for example github.com/example/v3</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We can use more than one major revision of a module in our project provided that we’ve added an alias in the import section </a:t>
            </a:r>
            <a:endParaRPr sz="1600" dirty="0">
              <a:solidFill>
                <a:srgbClr val="000000"/>
              </a:solidFill>
            </a:endParaRPr>
          </a:p>
        </p:txBody>
      </p:sp>
      <p:sp>
        <p:nvSpPr>
          <p:cNvPr id="163" name="Google Shape;163;p30"/>
          <p:cNvSpPr/>
          <p:nvPr/>
        </p:nvSpPr>
        <p:spPr>
          <a:xfrm>
            <a:off x="5700200" y="3978900"/>
            <a:ext cx="3139800" cy="9840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11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"rsc.io/quote"</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quotev3 </a:t>
            </a:r>
            <a:r>
              <a:rPr lang="en" sz="900">
                <a:solidFill>
                  <a:srgbClr val="CE9178"/>
                </a:solidFill>
                <a:highlight>
                  <a:srgbClr val="1E1E1E"/>
                </a:highlight>
                <a:latin typeface="Courier New"/>
                <a:ea typeface="Courier New"/>
                <a:cs typeface="Courier New"/>
                <a:sym typeface="Courier New"/>
              </a:rPr>
              <a:t>"rsc.io/quote/v3"</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CE9178"/>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p>
        </p:txBody>
      </p:sp>
      <p:sp>
        <p:nvSpPr>
          <p:cNvPr id="164" name="Google Shape;164;p30"/>
          <p:cNvSpPr/>
          <p:nvPr/>
        </p:nvSpPr>
        <p:spPr>
          <a:xfrm>
            <a:off x="5700200" y="2674475"/>
            <a:ext cx="3139800" cy="7164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11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1100">
                <a:solidFill>
                  <a:srgbClr val="569CD6"/>
                </a:solidFill>
                <a:highlight>
                  <a:srgbClr val="1E1E1E"/>
                </a:highlight>
                <a:latin typeface="Courier New"/>
                <a:ea typeface="Courier New"/>
                <a:cs typeface="Courier New"/>
                <a:sym typeface="Courier New"/>
              </a:rPr>
              <a:t>module</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github.com/gameserver/v3</a:t>
            </a:r>
            <a:endParaRPr sz="11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1100">
                <a:solidFill>
                  <a:srgbClr val="569CD6"/>
                </a:solidFill>
                <a:highlight>
                  <a:srgbClr val="1E1E1E"/>
                </a:highlight>
                <a:latin typeface="Courier New"/>
                <a:ea typeface="Courier New"/>
                <a:cs typeface="Courier New"/>
                <a:sym typeface="Courier New"/>
              </a:rPr>
              <a:t>go</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1.14</a:t>
            </a:r>
            <a:endParaRPr sz="11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CE9178"/>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311700" y="129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Importing unversioned modules	</a:t>
            </a:r>
            <a:endParaRPr/>
          </a:p>
        </p:txBody>
      </p:sp>
      <p:sp>
        <p:nvSpPr>
          <p:cNvPr id="170" name="Google Shape;170;p31"/>
          <p:cNvSpPr txBox="1">
            <a:spLocks noGrp="1"/>
          </p:cNvSpPr>
          <p:nvPr>
            <p:ph type="body" idx="1"/>
          </p:nvPr>
        </p:nvSpPr>
        <p:spPr>
          <a:xfrm>
            <a:off x="311700" y="815575"/>
            <a:ext cx="8520600" cy="3524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What happens when we need to use a module that does not have any major.minor.patch semver?</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short answer is that the go tooling will fix it in a way to allow us to import much as we did before with semver</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long answer is that the go tooling will create a prerelease semver based on the latest commit hash and timestamp – for example, if we import golang.org/x/tools we will have in our go.mod file:</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0" algn="l" rtl="0">
              <a:lnSpc>
                <a:spcPct val="100000"/>
              </a:lnSpc>
              <a:spcBef>
                <a:spcPts val="0"/>
              </a:spcBef>
              <a:spcAft>
                <a:spcPts val="0"/>
              </a:spcAft>
              <a:buNone/>
            </a:pPr>
            <a:r>
              <a:rPr lang="en" sz="1300" dirty="0">
                <a:solidFill>
                  <a:srgbClr val="CE9178"/>
                </a:solidFill>
                <a:highlight>
                  <a:srgbClr val="1E1E1E"/>
                </a:highlight>
                <a:latin typeface="Courier New"/>
                <a:ea typeface="Courier New"/>
                <a:cs typeface="Courier New"/>
                <a:sym typeface="Courier New"/>
              </a:rPr>
              <a:t>golang.org/x/tools</a:t>
            </a:r>
            <a:r>
              <a:rPr lang="en" sz="1300" dirty="0">
                <a:solidFill>
                  <a:srgbClr val="D4D4D4"/>
                </a:solidFill>
                <a:highlight>
                  <a:srgbClr val="1E1E1E"/>
                </a:highlight>
                <a:latin typeface="Courier New"/>
                <a:ea typeface="Courier New"/>
                <a:cs typeface="Courier New"/>
                <a:sym typeface="Courier New"/>
              </a:rPr>
              <a:t> </a:t>
            </a:r>
            <a:r>
              <a:rPr lang="en" sz="1300" dirty="0">
                <a:solidFill>
                  <a:srgbClr val="569CD6"/>
                </a:solidFill>
                <a:highlight>
                  <a:srgbClr val="1E1E1E"/>
                </a:highlight>
                <a:latin typeface="Courier New"/>
                <a:ea typeface="Courier New"/>
                <a:cs typeface="Courier New"/>
                <a:sym typeface="Courier New"/>
              </a:rPr>
              <a:t>v0.0.0-20200622192924-4fd1c64487bf</a:t>
            </a:r>
            <a:endParaRPr sz="1300" dirty="0">
              <a:solidFill>
                <a:srgbClr val="569CD6"/>
              </a:solidFill>
              <a:highlight>
                <a:srgbClr val="1E1E1E"/>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120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Installing GO on Visual studio code - Step 1</a:t>
            </a:r>
            <a:endParaRPr/>
          </a:p>
        </p:txBody>
      </p:sp>
      <p:sp>
        <p:nvSpPr>
          <p:cNvPr id="61" name="Google Shape;61;p14"/>
          <p:cNvSpPr txBox="1">
            <a:spLocks noGrp="1"/>
          </p:cNvSpPr>
          <p:nvPr>
            <p:ph type="body" idx="1"/>
          </p:nvPr>
        </p:nvSpPr>
        <p:spPr>
          <a:xfrm>
            <a:off x="311700" y="1063025"/>
            <a:ext cx="1924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92929"/>
                </a:solidFill>
                <a:highlight>
                  <a:srgbClr val="FFFFFF"/>
                </a:highlight>
                <a:latin typeface="Georgia"/>
                <a:ea typeface="Georgia"/>
                <a:cs typeface="Georgia"/>
                <a:sym typeface="Georgia"/>
              </a:rPr>
              <a:t>From the left pane choose the extension icon and install the go plugin</a:t>
            </a:r>
            <a:endParaRPr>
              <a:solidFill>
                <a:srgbClr val="292929"/>
              </a:solidFill>
              <a:highlight>
                <a:srgbClr val="FFFFFF"/>
              </a:highlight>
              <a:latin typeface="Georgia"/>
              <a:ea typeface="Georgia"/>
              <a:cs typeface="Georgia"/>
              <a:sym typeface="Georgia"/>
            </a:endParaRPr>
          </a:p>
        </p:txBody>
      </p:sp>
      <p:pic>
        <p:nvPicPr>
          <p:cNvPr id="62" name="Google Shape;62;p14"/>
          <p:cNvPicPr preferRelativeResize="0"/>
          <p:nvPr/>
        </p:nvPicPr>
        <p:blipFill>
          <a:blip r:embed="rId3">
            <a:alphaModFix/>
          </a:blip>
          <a:stretch>
            <a:fillRect/>
          </a:stretch>
        </p:blipFill>
        <p:spPr>
          <a:xfrm>
            <a:off x="2374250" y="1152475"/>
            <a:ext cx="6458052" cy="36654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Requesting a Specific Module </a:t>
            </a:r>
            <a:endParaRPr/>
          </a:p>
        </p:txBody>
      </p:sp>
      <p:sp>
        <p:nvSpPr>
          <p:cNvPr id="176" name="Google Shape;176;p32"/>
          <p:cNvSpPr txBox="1">
            <a:spLocks noGrp="1"/>
          </p:cNvSpPr>
          <p:nvPr>
            <p:ph type="body" idx="1"/>
          </p:nvPr>
        </p:nvSpPr>
        <p:spPr>
          <a:xfrm>
            <a:off x="311700" y="826450"/>
            <a:ext cx="8520600" cy="37425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module system allows us to request a specific module by using the @ sign for example  </a:t>
            </a:r>
            <a:r>
              <a:rPr lang="en" sz="1600" dirty="0">
                <a:solidFill>
                  <a:srgbClr val="FFFFFF"/>
                </a:solidFill>
                <a:highlight>
                  <a:srgbClr val="000000"/>
                </a:highlight>
              </a:rPr>
              <a:t>$ go get github.com/gorilla/mux@v1.6.1</a:t>
            </a:r>
            <a:endParaRPr sz="1600" dirty="0">
              <a:solidFill>
                <a:srgbClr val="FFFFFF"/>
              </a:solidFill>
              <a:highlight>
                <a:srgbClr val="000000"/>
              </a:highlight>
            </a:endParaRPr>
          </a:p>
          <a:p>
            <a:pPr marL="457200" lvl="0" indent="0" algn="l" rtl="0">
              <a:lnSpc>
                <a:spcPct val="100000"/>
              </a:lnSpc>
              <a:spcBef>
                <a:spcPts val="1000"/>
              </a:spcBef>
              <a:spcAft>
                <a:spcPts val="0"/>
              </a:spcAft>
              <a:buNone/>
            </a:pPr>
            <a:endParaRPr sz="1600" dirty="0">
              <a:solidFill>
                <a:srgbClr val="FFFFFF"/>
              </a:solidFill>
              <a:highlight>
                <a:srgbClr val="000000"/>
              </a:highlight>
            </a:endParaRPr>
          </a:p>
          <a:p>
            <a:pPr marL="457200" lvl="0" indent="-330200" algn="l" rtl="0">
              <a:lnSpc>
                <a:spcPct val="100000"/>
              </a:lnSpc>
              <a:spcBef>
                <a:spcPts val="1000"/>
              </a:spcBef>
              <a:spcAft>
                <a:spcPts val="0"/>
              </a:spcAft>
              <a:buClr>
                <a:srgbClr val="000000"/>
              </a:buClr>
              <a:buSzPts val="1600"/>
              <a:buChar char="●"/>
            </a:pPr>
            <a:r>
              <a:rPr lang="en" sz="1600" dirty="0">
                <a:solidFill>
                  <a:srgbClr val="000000"/>
                </a:solidFill>
              </a:rPr>
              <a:t>We could also ask for a version with the following :</a:t>
            </a:r>
            <a:endParaRPr sz="1600" dirty="0">
              <a:solidFill>
                <a:srgbClr val="000000"/>
              </a:solidFill>
            </a:endParaRPr>
          </a:p>
          <a:p>
            <a:pPr marL="914400" lvl="1" indent="-330200" algn="l" rtl="0">
              <a:lnSpc>
                <a:spcPct val="100000"/>
              </a:lnSpc>
              <a:spcBef>
                <a:spcPts val="1000"/>
              </a:spcBef>
              <a:spcAft>
                <a:spcPts val="0"/>
              </a:spcAft>
              <a:buClr>
                <a:srgbClr val="000000"/>
              </a:buClr>
              <a:buSzPts val="1600"/>
              <a:buChar char="○"/>
            </a:pPr>
            <a:r>
              <a:rPr lang="en" sz="1600" dirty="0">
                <a:solidFill>
                  <a:srgbClr val="000000"/>
                </a:solidFill>
              </a:rPr>
              <a:t>Version prefix: just use for example @v1 and it will fetch the latest version with this major revision</a:t>
            </a:r>
            <a:endParaRPr sz="1600" dirty="0">
              <a:solidFill>
                <a:srgbClr val="000000"/>
              </a:solidFill>
            </a:endParaRPr>
          </a:p>
          <a:p>
            <a:pPr marL="914400" lvl="1" indent="-330200" algn="l" rtl="0">
              <a:lnSpc>
                <a:spcPct val="100000"/>
              </a:lnSpc>
              <a:spcBef>
                <a:spcPts val="1000"/>
              </a:spcBef>
              <a:spcAft>
                <a:spcPts val="0"/>
              </a:spcAft>
              <a:buClr>
                <a:srgbClr val="000000"/>
              </a:buClr>
              <a:buSzPts val="1600"/>
              <a:buChar char="○"/>
            </a:pPr>
            <a:r>
              <a:rPr lang="en" sz="1600" dirty="0">
                <a:solidFill>
                  <a:srgbClr val="000000"/>
                </a:solidFill>
              </a:rPr>
              <a:t>@latest : will fetch the latest version from the repo</a:t>
            </a:r>
            <a:endParaRPr sz="1600" dirty="0">
              <a:solidFill>
                <a:srgbClr val="000000"/>
              </a:solidFill>
            </a:endParaRPr>
          </a:p>
          <a:p>
            <a:pPr marL="914400" lvl="1" indent="-330200" algn="l" rtl="0">
              <a:lnSpc>
                <a:spcPct val="100000"/>
              </a:lnSpc>
              <a:spcBef>
                <a:spcPts val="1000"/>
              </a:spcBef>
              <a:spcAft>
                <a:spcPts val="0"/>
              </a:spcAft>
              <a:buClr>
                <a:srgbClr val="000000"/>
              </a:buClr>
              <a:buSzPts val="1600"/>
              <a:buChar char="○"/>
            </a:pPr>
            <a:r>
              <a:rPr lang="en" sz="1600" dirty="0">
                <a:solidFill>
                  <a:srgbClr val="000000"/>
                </a:solidFill>
              </a:rPr>
              <a:t>Specific commit : for example @c55772 </a:t>
            </a:r>
            <a:endParaRPr sz="1600" dirty="0">
              <a:solidFill>
                <a:srgbClr val="000000"/>
              </a:solidFill>
            </a:endParaRPr>
          </a:p>
          <a:p>
            <a:pPr marL="914400" lvl="1" indent="-330200" algn="l" rtl="0">
              <a:lnSpc>
                <a:spcPct val="100000"/>
              </a:lnSpc>
              <a:spcBef>
                <a:spcPts val="1000"/>
              </a:spcBef>
              <a:spcAft>
                <a:spcPts val="0"/>
              </a:spcAft>
              <a:buClr>
                <a:srgbClr val="000000"/>
              </a:buClr>
              <a:buSzPts val="1600"/>
              <a:buChar char="○"/>
            </a:pPr>
            <a:r>
              <a:rPr lang="en" sz="1600" dirty="0">
                <a:solidFill>
                  <a:srgbClr val="000000"/>
                </a:solidFill>
              </a:rPr>
              <a:t>@master: will fetch the head of master, the latest commit</a:t>
            </a:r>
            <a:endParaRPr sz="1600" dirty="0">
              <a:solidFill>
                <a:srgbClr val="000000"/>
              </a:solidFill>
            </a:endParaRPr>
          </a:p>
          <a:p>
            <a:pPr marL="914400" lvl="1" indent="-330200" algn="l" rtl="0">
              <a:lnSpc>
                <a:spcPct val="100000"/>
              </a:lnSpc>
              <a:spcBef>
                <a:spcPts val="1000"/>
              </a:spcBef>
              <a:spcAft>
                <a:spcPts val="1000"/>
              </a:spcAft>
              <a:buClr>
                <a:srgbClr val="000000"/>
              </a:buClr>
              <a:buSzPts val="1600"/>
              <a:buChar char="○"/>
            </a:pPr>
            <a:r>
              <a:rPr lang="en" sz="1600" dirty="0">
                <a:solidFill>
                  <a:srgbClr val="000000"/>
                </a:solidFill>
              </a:rPr>
              <a:t>Comparison operator: @&gt;=1.5.0 , we are asking for a version greater or equal to 1.5.0,always remember that the closest match wins</a:t>
            </a:r>
            <a:endParaRPr sz="1600" dirty="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mod additional commands</a:t>
            </a:r>
            <a:endParaRPr/>
          </a:p>
        </p:txBody>
      </p:sp>
      <p:sp>
        <p:nvSpPr>
          <p:cNvPr id="182" name="Google Shape;182;p33"/>
          <p:cNvSpPr txBox="1">
            <a:spLocks noGrp="1"/>
          </p:cNvSpPr>
          <p:nvPr>
            <p:ph type="body" idx="1"/>
          </p:nvPr>
        </p:nvSpPr>
        <p:spPr>
          <a:xfrm>
            <a:off x="311700" y="771325"/>
            <a:ext cx="87663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FFFFFF"/>
                </a:solidFill>
                <a:highlight>
                  <a:srgbClr val="000000"/>
                </a:highlight>
              </a:rPr>
              <a:t>$ go mod why github.com/rsc.io/quote</a:t>
            </a:r>
            <a:r>
              <a:rPr lang="en" sz="1600" dirty="0">
                <a:solidFill>
                  <a:srgbClr val="000000"/>
                </a:solidFill>
              </a:rPr>
              <a:t> builds a dependency tree in order to show us the modules that use it and all the modules required by it</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FFFFFF"/>
                </a:solidFill>
                <a:highlight>
                  <a:srgbClr val="000000"/>
                </a:highlight>
              </a:rPr>
              <a:t>$ go mod graph</a:t>
            </a:r>
            <a:r>
              <a:rPr lang="en" sz="1600" dirty="0">
                <a:solidFill>
                  <a:srgbClr val="FFFFFF"/>
                </a:solidFill>
              </a:rPr>
              <a:t> </a:t>
            </a:r>
            <a:r>
              <a:rPr lang="en" sz="1600" dirty="0">
                <a:solidFill>
                  <a:srgbClr val="000000"/>
                </a:solidFill>
              </a:rPr>
              <a:t>will show you a tree of all the modules in your app and their dependent modules</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marR="101600" lvl="0" indent="-330200" algn="l" rtl="0">
              <a:spcBef>
                <a:spcPts val="0"/>
              </a:spcBef>
              <a:spcAft>
                <a:spcPts val="0"/>
              </a:spcAft>
              <a:buClr>
                <a:srgbClr val="000000"/>
              </a:buClr>
              <a:buSzPts val="1600"/>
              <a:buChar char="●"/>
            </a:pPr>
            <a:r>
              <a:rPr lang="en" sz="1600" dirty="0">
                <a:solidFill>
                  <a:srgbClr val="000000"/>
                </a:solidFill>
                <a:highlight>
                  <a:srgbClr val="FFFFFF"/>
                </a:highlight>
              </a:rPr>
              <a:t>If you need to point to the local version of a dependency in Go rather than the one over the web, use the edit option with the </a:t>
            </a:r>
            <a:r>
              <a:rPr lang="en" sz="1600" b="1" dirty="0">
                <a:solidFill>
                  <a:srgbClr val="000000"/>
                </a:solidFill>
                <a:highlight>
                  <a:srgbClr val="FFFFFF"/>
                </a:highlight>
              </a:rPr>
              <a:t>replace</a:t>
            </a:r>
            <a:r>
              <a:rPr lang="en" sz="1600" dirty="0">
                <a:solidFill>
                  <a:srgbClr val="000000"/>
                </a:solidFill>
                <a:highlight>
                  <a:srgbClr val="FFFFFF"/>
                </a:highlight>
              </a:rPr>
              <a:t> argument</a:t>
            </a:r>
            <a:endParaRPr sz="1600" dirty="0">
              <a:solidFill>
                <a:srgbClr val="000000"/>
              </a:solidFill>
              <a:highlight>
                <a:srgbClr val="F2F2F2"/>
              </a:highlight>
            </a:endParaRPr>
          </a:p>
          <a:p>
            <a:pPr marL="457200" marR="101600" lvl="0" indent="0" algn="l" rtl="0">
              <a:spcBef>
                <a:spcPts val="0"/>
              </a:spcBef>
              <a:spcAft>
                <a:spcPts val="0"/>
              </a:spcAft>
              <a:buNone/>
            </a:pPr>
            <a:r>
              <a:rPr lang="en" sz="1600" dirty="0">
                <a:solidFill>
                  <a:srgbClr val="FFFFFF"/>
                </a:solidFill>
                <a:highlight>
                  <a:srgbClr val="000000"/>
                </a:highlight>
              </a:rPr>
              <a:t>$ go mod edit -replace github.com/rsc.io/quote=/Users/motiso/Projects/quote</a:t>
            </a:r>
            <a:endParaRPr sz="1600" dirty="0">
              <a:solidFill>
                <a:srgbClr val="FFFFFF"/>
              </a:solidFill>
              <a:highlight>
                <a:srgbClr val="000000"/>
              </a:highlight>
            </a:endParaRPr>
          </a:p>
          <a:p>
            <a:pPr marL="457200" lvl="0" indent="0" algn="l" rtl="0">
              <a:spcBef>
                <a:spcPts val="0"/>
              </a:spcBef>
              <a:spcAft>
                <a:spcPts val="1600"/>
              </a:spcAft>
              <a:buNone/>
            </a:pPr>
            <a:endParaRPr sz="1600" dirty="0">
              <a:solidFill>
                <a:srgbClr val="000000"/>
              </a:solidFill>
              <a:highlight>
                <a:srgbClr val="000000"/>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mod additional commands</a:t>
            </a:r>
            <a:endParaRPr/>
          </a:p>
        </p:txBody>
      </p:sp>
      <p:sp>
        <p:nvSpPr>
          <p:cNvPr id="188" name="Google Shape;188;p34"/>
          <p:cNvSpPr txBox="1">
            <a:spLocks noGrp="1"/>
          </p:cNvSpPr>
          <p:nvPr>
            <p:ph type="body" idx="1"/>
          </p:nvPr>
        </p:nvSpPr>
        <p:spPr>
          <a:xfrm>
            <a:off x="311700" y="771325"/>
            <a:ext cx="87663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FFFFFF"/>
                </a:solidFill>
                <a:highlight>
                  <a:schemeClr val="dk1"/>
                </a:highlight>
              </a:rPr>
              <a:t>$ go mod download github.com/rsc.io/quote</a:t>
            </a:r>
            <a:r>
              <a:rPr lang="en" sz="1600" dirty="0">
                <a:solidFill>
                  <a:srgbClr val="000000"/>
                </a:solidFill>
              </a:rPr>
              <a:t> is used to download the module into the build cache so it will be available for later builds</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The `go mod vendor` command will create a vendor folder and will hold all the dependencies in that location; it might be useful for organizations that do not want a production build server to retrieve the dependency from the internet</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To use the vendor directory you need to use </a:t>
            </a:r>
            <a:r>
              <a:rPr lang="en" sz="1600" dirty="0">
                <a:solidFill>
                  <a:srgbClr val="FFFFFF"/>
                </a:solidFill>
                <a:highlight>
                  <a:srgbClr val="000000"/>
                </a:highlight>
              </a:rPr>
              <a:t>$ go run -mod vendor .</a:t>
            </a:r>
            <a:r>
              <a:rPr lang="en" sz="1600" dirty="0">
                <a:solidFill>
                  <a:srgbClr val="000000"/>
                </a:solidFill>
              </a:rPr>
              <a:t> Please note that all dependencies must be in the vendor directory as go will not mix it with what is in the cache</a:t>
            </a:r>
            <a:endParaRPr sz="1600" dirty="0">
              <a:solidFill>
                <a:srgbClr val="000000"/>
              </a:solidFill>
              <a:highlight>
                <a:srgbClr val="000000"/>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Project Structure </a:t>
            </a:r>
            <a:endParaRPr/>
          </a:p>
        </p:txBody>
      </p:sp>
      <p:sp>
        <p:nvSpPr>
          <p:cNvPr id="194" name="Google Shape;194;p35"/>
          <p:cNvSpPr txBox="1">
            <a:spLocks noGrp="1"/>
          </p:cNvSpPr>
          <p:nvPr>
            <p:ph type="body" idx="1"/>
          </p:nvPr>
        </p:nvSpPr>
        <p:spPr>
          <a:xfrm>
            <a:off x="311700" y="727600"/>
            <a:ext cx="8520600" cy="4240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E"/>
              </a:buClr>
              <a:buSzPts val="1200"/>
              <a:buChar char="●"/>
            </a:pPr>
            <a:r>
              <a:rPr lang="en" sz="1200" dirty="0">
                <a:solidFill>
                  <a:srgbClr val="24292E"/>
                </a:solidFill>
                <a:highlight>
                  <a:srgbClr val="FFFFFF"/>
                </a:highlight>
              </a:rPr>
              <a:t>As your project grows, keep in mind that it'll be important to make sure your code is well structured; otherwise you'll end up with messy code with lots of hidden dependencies and global state</a:t>
            </a:r>
            <a:endParaRPr sz="1200" dirty="0">
              <a:solidFill>
                <a:srgbClr val="24292E"/>
              </a:solidFill>
              <a:highlight>
                <a:srgbClr val="FFFFFF"/>
              </a:highlight>
            </a:endParaRPr>
          </a:p>
          <a:p>
            <a:pPr marL="457200" lvl="0" indent="-304800" algn="l" rtl="0">
              <a:spcBef>
                <a:spcPts val="1000"/>
              </a:spcBef>
              <a:spcAft>
                <a:spcPts val="0"/>
              </a:spcAft>
              <a:buClr>
                <a:srgbClr val="24292E"/>
              </a:buClr>
              <a:buSzPts val="1200"/>
              <a:buChar char="●"/>
            </a:pPr>
            <a:r>
              <a:rPr lang="en" sz="1200" dirty="0">
                <a:solidFill>
                  <a:srgbClr val="24292E"/>
                </a:solidFill>
                <a:highlight>
                  <a:srgbClr val="FFFFFF"/>
                </a:highlight>
              </a:rPr>
              <a:t>The following is just a recommendation for a basic layout for Go application projects based on a set of common historical and emerging project layout patterns in the Go ecosystem</a:t>
            </a:r>
            <a:endParaRPr sz="1200" dirty="0">
              <a:solidFill>
                <a:srgbClr val="24292E"/>
              </a:solidFill>
              <a:highlight>
                <a:srgbClr val="FFFFFF"/>
              </a:highlight>
            </a:endParaRPr>
          </a:p>
          <a:p>
            <a:pPr marL="457200" lvl="0" indent="-304800" algn="l" rtl="0">
              <a:spcBef>
                <a:spcPts val="1000"/>
              </a:spcBef>
              <a:spcAft>
                <a:spcPts val="0"/>
              </a:spcAft>
              <a:buClr>
                <a:srgbClr val="24292E"/>
              </a:buClr>
              <a:buSzPts val="1200"/>
              <a:buChar char="●"/>
            </a:pPr>
            <a:r>
              <a:rPr lang="en" sz="1200" dirty="0">
                <a:solidFill>
                  <a:srgbClr val="24292E"/>
                </a:solidFill>
                <a:highlight>
                  <a:srgbClr val="FFFFFF"/>
                </a:highlight>
              </a:rPr>
              <a:t>GO Directories</a:t>
            </a:r>
            <a:endParaRPr sz="1200" dirty="0">
              <a:solidFill>
                <a:srgbClr val="24292E"/>
              </a:solidFill>
              <a:highlight>
                <a:srgbClr val="FFFFFF"/>
              </a:highlight>
            </a:endParaRPr>
          </a:p>
          <a:p>
            <a:pPr marL="914400" lvl="1" indent="-304800" algn="l" rtl="0">
              <a:spcBef>
                <a:spcPts val="1000"/>
              </a:spcBef>
              <a:spcAft>
                <a:spcPts val="0"/>
              </a:spcAft>
              <a:buClr>
                <a:srgbClr val="24292E"/>
              </a:buClr>
              <a:buSzPts val="1200"/>
              <a:buChar char="○"/>
            </a:pPr>
            <a:r>
              <a:rPr lang="en" sz="1200" b="1" dirty="0">
                <a:solidFill>
                  <a:srgbClr val="24292E"/>
                </a:solidFill>
                <a:highlight>
                  <a:srgbClr val="FFFFFF"/>
                </a:highlight>
              </a:rPr>
              <a:t>/cmd</a:t>
            </a:r>
            <a:r>
              <a:rPr lang="en" sz="1200" dirty="0">
                <a:solidFill>
                  <a:srgbClr val="24292E"/>
                </a:solidFill>
                <a:highlight>
                  <a:srgbClr val="FFFFFF"/>
                </a:highlight>
              </a:rPr>
              <a:t> - the main application go file should be placed in this directory, if you have other executables each should be placed in a sub directory (for example /cmd/myutil)</a:t>
            </a:r>
            <a:endParaRPr sz="1200" dirty="0">
              <a:solidFill>
                <a:srgbClr val="24292E"/>
              </a:solidFill>
              <a:highlight>
                <a:srgbClr val="FFFFFF"/>
              </a:highlight>
            </a:endParaRPr>
          </a:p>
          <a:p>
            <a:pPr marL="914400" lvl="1" indent="-304800" algn="l" rtl="0">
              <a:spcBef>
                <a:spcPts val="1000"/>
              </a:spcBef>
              <a:spcAft>
                <a:spcPts val="0"/>
              </a:spcAft>
              <a:buClr>
                <a:srgbClr val="24292E"/>
              </a:buClr>
              <a:buSzPts val="1200"/>
              <a:buChar char="○"/>
            </a:pPr>
            <a:r>
              <a:rPr lang="en" sz="1200" b="1" dirty="0">
                <a:solidFill>
                  <a:srgbClr val="24292E"/>
                </a:solidFill>
                <a:highlight>
                  <a:srgbClr val="FFFFFF"/>
                </a:highlight>
              </a:rPr>
              <a:t>/internal </a:t>
            </a:r>
            <a:r>
              <a:rPr lang="en" sz="1200" dirty="0">
                <a:solidFill>
                  <a:srgbClr val="24292E"/>
                </a:solidFill>
                <a:highlight>
                  <a:srgbClr val="FFFFFF"/>
                </a:highlight>
              </a:rPr>
              <a:t>- Private application and library code; this is the code you don't want others importing in their applications or libraries</a:t>
            </a:r>
            <a:endParaRPr sz="1200" dirty="0">
              <a:solidFill>
                <a:srgbClr val="24292E"/>
              </a:solidFill>
              <a:highlight>
                <a:srgbClr val="FFFFFF"/>
              </a:highlight>
            </a:endParaRPr>
          </a:p>
          <a:p>
            <a:pPr marL="914400" lvl="1" indent="-304800" algn="l" rtl="0">
              <a:spcBef>
                <a:spcPts val="1000"/>
              </a:spcBef>
              <a:spcAft>
                <a:spcPts val="0"/>
              </a:spcAft>
              <a:buClr>
                <a:srgbClr val="24292E"/>
              </a:buClr>
              <a:buSzPts val="1200"/>
              <a:buChar char="○"/>
            </a:pPr>
            <a:r>
              <a:rPr lang="en" sz="1200" dirty="0">
                <a:solidFill>
                  <a:srgbClr val="24292E"/>
                </a:solidFill>
                <a:highlight>
                  <a:srgbClr val="FFFFFF"/>
                </a:highlight>
              </a:rPr>
              <a:t>/</a:t>
            </a:r>
            <a:r>
              <a:rPr lang="en" sz="1200" b="1" dirty="0">
                <a:solidFill>
                  <a:srgbClr val="24292E"/>
                </a:solidFill>
                <a:highlight>
                  <a:srgbClr val="FFFFFF"/>
                </a:highlight>
              </a:rPr>
              <a:t>pkg</a:t>
            </a:r>
            <a:r>
              <a:rPr lang="en" sz="1200" dirty="0">
                <a:solidFill>
                  <a:srgbClr val="24292E"/>
                </a:solidFill>
                <a:highlight>
                  <a:srgbClr val="FFFFFF"/>
                </a:highlight>
              </a:rPr>
              <a:t> - Library code that's ok to use by external applications (e.g., </a:t>
            </a:r>
            <a:r>
              <a:rPr lang="en" sz="1000" b="1" dirty="0">
                <a:solidFill>
                  <a:srgbClr val="24292E"/>
                </a:solidFill>
                <a:latin typeface="Courier New"/>
                <a:ea typeface="Courier New"/>
                <a:cs typeface="Courier New"/>
                <a:sym typeface="Courier New"/>
              </a:rPr>
              <a:t>/pkg/mypubliclib</a:t>
            </a:r>
            <a:r>
              <a:rPr lang="en" sz="1200" dirty="0">
                <a:solidFill>
                  <a:srgbClr val="24292E"/>
                </a:solidFill>
                <a:highlight>
                  <a:srgbClr val="FFFFFF"/>
                </a:highlight>
              </a:rPr>
              <a:t>). Other projects will import these libraries expecting them to work, so think twice before you put something here :-)</a:t>
            </a:r>
            <a:endParaRPr sz="1200" dirty="0">
              <a:solidFill>
                <a:srgbClr val="24292E"/>
              </a:solidFill>
              <a:highlight>
                <a:srgbClr val="FFFFFF"/>
              </a:highlight>
            </a:endParaRPr>
          </a:p>
          <a:p>
            <a:pPr marL="914400" lvl="1" indent="-304800" algn="l" rtl="0">
              <a:spcBef>
                <a:spcPts val="1000"/>
              </a:spcBef>
              <a:spcAft>
                <a:spcPts val="0"/>
              </a:spcAft>
              <a:buClr>
                <a:srgbClr val="24292E"/>
              </a:buClr>
              <a:buSzPts val="1200"/>
              <a:buChar char="○"/>
            </a:pPr>
            <a:r>
              <a:rPr lang="en" sz="1200" dirty="0">
                <a:solidFill>
                  <a:srgbClr val="24292E"/>
                </a:solidFill>
                <a:highlight>
                  <a:srgbClr val="FFFFFF"/>
                </a:highlight>
              </a:rPr>
              <a:t>/</a:t>
            </a:r>
            <a:r>
              <a:rPr lang="en" sz="1200" b="1" dirty="0">
                <a:solidFill>
                  <a:srgbClr val="24292E"/>
                </a:solidFill>
                <a:highlight>
                  <a:srgbClr val="FFFFFF"/>
                </a:highlight>
              </a:rPr>
              <a:t>vendor</a:t>
            </a:r>
            <a:r>
              <a:rPr lang="en" sz="1200" dirty="0">
                <a:solidFill>
                  <a:srgbClr val="24292E"/>
                </a:solidFill>
                <a:highlight>
                  <a:srgbClr val="FFFFFF"/>
                </a:highlight>
              </a:rPr>
              <a:t> - Application dependencies (managed manually or by your favorite dependency management tool like the new built-in </a:t>
            </a:r>
            <a:r>
              <a:rPr lang="en" sz="1000" dirty="0">
                <a:solidFill>
                  <a:srgbClr val="0366D6"/>
                </a:solidFill>
                <a:highlight>
                  <a:srgbClr val="FFFFFF"/>
                </a:highlight>
                <a:uFill>
                  <a:noFill/>
                </a:uFill>
                <a:latin typeface="Courier New"/>
                <a:ea typeface="Courier New"/>
                <a:cs typeface="Courier New"/>
                <a:sym typeface="Courier New"/>
                <a:hlinkClick r:id="rId3"/>
              </a:rPr>
              <a:t>Go Modules</a:t>
            </a:r>
            <a:r>
              <a:rPr lang="en" sz="1200" dirty="0">
                <a:solidFill>
                  <a:srgbClr val="24292E"/>
                </a:solidFill>
                <a:highlight>
                  <a:srgbClr val="FFFFFF"/>
                </a:highlight>
              </a:rPr>
              <a:t> feature)</a:t>
            </a:r>
            <a:endParaRPr sz="1200" dirty="0">
              <a:solidFill>
                <a:srgbClr val="24292E"/>
              </a:solidFill>
              <a:highlight>
                <a:srgbClr val="FFFFFF"/>
              </a:highlight>
            </a:endParaRPr>
          </a:p>
          <a:p>
            <a:pPr marL="914400" lvl="1" indent="-304800" algn="l" rtl="0">
              <a:spcBef>
                <a:spcPts val="1000"/>
              </a:spcBef>
              <a:spcAft>
                <a:spcPts val="0"/>
              </a:spcAft>
              <a:buClr>
                <a:srgbClr val="24292E"/>
              </a:buClr>
              <a:buSzPts val="1200"/>
              <a:buChar char="○"/>
            </a:pPr>
            <a:r>
              <a:rPr lang="en" sz="1200" dirty="0">
                <a:solidFill>
                  <a:srgbClr val="24292E"/>
                </a:solidFill>
                <a:highlight>
                  <a:srgbClr val="FFFFFF"/>
                </a:highlight>
              </a:rPr>
              <a:t>/</a:t>
            </a:r>
            <a:r>
              <a:rPr lang="en" sz="1200" b="1" dirty="0">
                <a:solidFill>
                  <a:srgbClr val="24292E"/>
                </a:solidFill>
                <a:highlight>
                  <a:srgbClr val="FFFFFF"/>
                </a:highlight>
              </a:rPr>
              <a:t>web</a:t>
            </a:r>
            <a:r>
              <a:rPr lang="en" sz="1200" dirty="0">
                <a:solidFill>
                  <a:srgbClr val="24292E"/>
                </a:solidFill>
                <a:highlight>
                  <a:srgbClr val="FFFFFF"/>
                </a:highlight>
              </a:rPr>
              <a:t> - Web application specific components: static web assets, server side templates and SPAs</a:t>
            </a:r>
            <a:endParaRPr sz="1200" dirty="0">
              <a:solidFill>
                <a:srgbClr val="24292E"/>
              </a:solidFill>
              <a:highlight>
                <a:srgbClr val="FFFFFF"/>
              </a:highlight>
            </a:endParaRPr>
          </a:p>
          <a:p>
            <a:pPr marL="457200" lvl="0" indent="-298450" algn="l" rtl="0">
              <a:spcBef>
                <a:spcPts val="1000"/>
              </a:spcBef>
              <a:spcAft>
                <a:spcPts val="1000"/>
              </a:spcAft>
              <a:buSzPts val="1100"/>
              <a:buChar char="●"/>
            </a:pPr>
            <a:r>
              <a:rPr lang="en" sz="1200" dirty="0">
                <a:solidFill>
                  <a:srgbClr val="24292E"/>
                </a:solidFill>
                <a:highlight>
                  <a:srgbClr val="FFFFFF"/>
                </a:highlight>
              </a:rPr>
              <a:t>And more … </a:t>
            </a:r>
            <a:r>
              <a:rPr lang="en" sz="1100" u="sng" dirty="0">
                <a:solidFill>
                  <a:schemeClr val="hlink"/>
                </a:solidFill>
                <a:hlinkClick r:id="rId4"/>
              </a:rPr>
              <a:t>https://github.com/golang-standards/project-layout</a:t>
            </a:r>
            <a:endParaRPr sz="1200" dirty="0">
              <a:solidFill>
                <a:srgbClr val="24292E"/>
              </a:solidFill>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Concurrency Patterns in Go</a:t>
            </a:r>
            <a:endParaRPr dirty="0"/>
          </a:p>
        </p:txBody>
      </p:sp>
    </p:spTree>
    <p:extLst>
      <p:ext uri="{BB962C8B-B14F-4D97-AF65-F5344CB8AC3E}">
        <p14:creationId xmlns:p14="http://schemas.microsoft.com/office/powerpoint/2010/main" val="2286084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Concurrency Patterns in Go</a:t>
            </a:r>
            <a:endParaRPr dirty="0"/>
          </a:p>
        </p:txBody>
      </p:sp>
      <p:sp>
        <p:nvSpPr>
          <p:cNvPr id="194" name="Google Shape;194;p35"/>
          <p:cNvSpPr txBox="1">
            <a:spLocks noGrp="1"/>
          </p:cNvSpPr>
          <p:nvPr>
            <p:ph type="body" idx="1"/>
          </p:nvPr>
        </p:nvSpPr>
        <p:spPr>
          <a:xfrm>
            <a:off x="311700" y="727600"/>
            <a:ext cx="8520600" cy="4240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E"/>
              </a:buClr>
              <a:buSzPts val="1200"/>
              <a:buChar char="●"/>
            </a:pPr>
            <a:r>
              <a:rPr lang="en-US" sz="1200" dirty="0">
                <a:solidFill>
                  <a:srgbClr val="24292E"/>
                </a:solidFill>
                <a:highlight>
                  <a:srgbClr val="FFFFFF"/>
                </a:highlight>
              </a:rPr>
              <a:t>Lexical confinement</a:t>
            </a:r>
          </a:p>
          <a:p>
            <a:pPr lvl="1" indent="-304800">
              <a:spcBef>
                <a:spcPts val="0"/>
              </a:spcBef>
              <a:buClr>
                <a:srgbClr val="24292E"/>
              </a:buClr>
              <a:buSzPts val="1200"/>
              <a:buChar char="●"/>
            </a:pPr>
            <a:endParaRPr lang="en-US" sz="8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Use lexical scope to manage access to data and concurrency primitives</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Limit how multiple concurrent processes can interact with the data</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Helps ensure correct approach to concurrency (but likely limited to simplest use cases)</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For example, using directionality on channels to only expose read or write access in a controlled manner</a:t>
            </a:r>
            <a:endParaRPr sz="1200" dirty="0">
              <a:solidFill>
                <a:srgbClr val="24292E"/>
              </a:solidFill>
              <a:highlight>
                <a:srgbClr val="FFFFFF"/>
              </a:highlight>
            </a:endParaRPr>
          </a:p>
        </p:txBody>
      </p:sp>
    </p:spTree>
    <p:extLst>
      <p:ext uri="{BB962C8B-B14F-4D97-AF65-F5344CB8AC3E}">
        <p14:creationId xmlns:p14="http://schemas.microsoft.com/office/powerpoint/2010/main" val="2207374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Concurrency Patterns in Go</a:t>
            </a:r>
            <a:endParaRPr dirty="0"/>
          </a:p>
        </p:txBody>
      </p:sp>
      <p:sp>
        <p:nvSpPr>
          <p:cNvPr id="194" name="Google Shape;194;p35"/>
          <p:cNvSpPr txBox="1">
            <a:spLocks noGrp="1"/>
          </p:cNvSpPr>
          <p:nvPr>
            <p:ph type="body" idx="1"/>
          </p:nvPr>
        </p:nvSpPr>
        <p:spPr>
          <a:xfrm>
            <a:off x="311700" y="727600"/>
            <a:ext cx="8520600" cy="4240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E"/>
              </a:buClr>
              <a:buSzPts val="1200"/>
              <a:buChar char="●"/>
            </a:pPr>
            <a:r>
              <a:rPr lang="en-US" sz="1200" dirty="0">
                <a:solidFill>
                  <a:srgbClr val="24292E"/>
                </a:solidFill>
                <a:highlight>
                  <a:srgbClr val="FFFFFF"/>
                </a:highlight>
              </a:rPr>
              <a:t>Preventing goroutine leaks</a:t>
            </a:r>
          </a:p>
          <a:p>
            <a:pPr lvl="1" indent="-304800">
              <a:spcBef>
                <a:spcPts val="0"/>
              </a:spcBef>
              <a:buClr>
                <a:srgbClr val="24292E"/>
              </a:buClr>
              <a:buSzPts val="1200"/>
              <a:buChar char="●"/>
            </a:pPr>
            <a:endParaRPr lang="en-US" sz="8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Go is very efficient at multiplexing goroutines onto available threads</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As a result, goroutines are cheap and easy to create</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However, do cost resources and they are not garbage collected by runtime</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Common to use a “done” channel to signify termination and defer close for channels created in goroutines</a:t>
            </a:r>
          </a:p>
        </p:txBody>
      </p:sp>
    </p:spTree>
    <p:extLst>
      <p:ext uri="{BB962C8B-B14F-4D97-AF65-F5344CB8AC3E}">
        <p14:creationId xmlns:p14="http://schemas.microsoft.com/office/powerpoint/2010/main" val="622742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Concurrency Patterns in Go</a:t>
            </a:r>
            <a:endParaRPr dirty="0"/>
          </a:p>
        </p:txBody>
      </p:sp>
      <p:sp>
        <p:nvSpPr>
          <p:cNvPr id="194" name="Google Shape;194;p35"/>
          <p:cNvSpPr txBox="1">
            <a:spLocks noGrp="1"/>
          </p:cNvSpPr>
          <p:nvPr>
            <p:ph type="body" idx="1"/>
          </p:nvPr>
        </p:nvSpPr>
        <p:spPr>
          <a:xfrm>
            <a:off x="311700" y="727600"/>
            <a:ext cx="8520600" cy="4240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E"/>
              </a:buClr>
              <a:buSzPts val="1200"/>
              <a:buChar char="●"/>
            </a:pPr>
            <a:r>
              <a:rPr lang="en-US" sz="1200" dirty="0">
                <a:solidFill>
                  <a:srgbClr val="24292E"/>
                </a:solidFill>
                <a:highlight>
                  <a:srgbClr val="FFFFFF"/>
                </a:highlight>
              </a:rPr>
              <a:t>Error handling</a:t>
            </a:r>
          </a:p>
          <a:p>
            <a:pPr lvl="1" indent="-304800">
              <a:spcBef>
                <a:spcPts val="0"/>
              </a:spcBef>
              <a:buClr>
                <a:srgbClr val="24292E"/>
              </a:buClr>
              <a:buSzPts val="1200"/>
              <a:buChar char="●"/>
            </a:pPr>
            <a:endParaRPr lang="en-US" sz="8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If errors encountered in concurrent process, can send info as part of a struct</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Rather than goroutine trying to print or handle error with limited context…</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Can pass error to parts of the code that are in better position to interrogate and manage/handle</a:t>
            </a:r>
          </a:p>
        </p:txBody>
      </p:sp>
    </p:spTree>
    <p:extLst>
      <p:ext uri="{BB962C8B-B14F-4D97-AF65-F5344CB8AC3E}">
        <p14:creationId xmlns:p14="http://schemas.microsoft.com/office/powerpoint/2010/main" val="3396163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Concurrency Patterns in Go</a:t>
            </a:r>
            <a:endParaRPr dirty="0"/>
          </a:p>
        </p:txBody>
      </p:sp>
      <p:sp>
        <p:nvSpPr>
          <p:cNvPr id="194" name="Google Shape;194;p35"/>
          <p:cNvSpPr txBox="1">
            <a:spLocks noGrp="1"/>
          </p:cNvSpPr>
          <p:nvPr>
            <p:ph type="body" idx="1"/>
          </p:nvPr>
        </p:nvSpPr>
        <p:spPr>
          <a:xfrm>
            <a:off x="311700" y="727600"/>
            <a:ext cx="8520600" cy="4240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E"/>
              </a:buClr>
              <a:buSzPts val="1200"/>
              <a:buChar char="●"/>
            </a:pPr>
            <a:r>
              <a:rPr lang="en-US" sz="1200" dirty="0">
                <a:solidFill>
                  <a:srgbClr val="24292E"/>
                </a:solidFill>
                <a:highlight>
                  <a:srgbClr val="FFFFFF"/>
                </a:highlight>
              </a:rPr>
              <a:t>Pipelines</a:t>
            </a:r>
          </a:p>
          <a:p>
            <a:pPr lvl="1" indent="-304800">
              <a:spcBef>
                <a:spcPts val="0"/>
              </a:spcBef>
              <a:buClr>
                <a:srgbClr val="24292E"/>
              </a:buClr>
              <a:buSzPts val="1200"/>
              <a:buChar char="●"/>
            </a:pPr>
            <a:endParaRPr lang="en-US" sz="8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Using concurrency primitives, data can be passed (using channels) through a series of “phases”</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At each “phase”, transformation logic or processing can be applied</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Output from the current “phase” gets piped into the next phase for additional processing</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Enables engineers to build a series of processing that combines sets of utility steps in different ways based </a:t>
            </a:r>
            <a:r>
              <a:rPr lang="en-US" sz="1200">
                <a:solidFill>
                  <a:srgbClr val="24292E"/>
                </a:solidFill>
                <a:highlight>
                  <a:srgbClr val="FFFFFF"/>
                </a:highlight>
              </a:rPr>
              <a:t>on requirements</a:t>
            </a:r>
            <a:endParaRPr lang="en-US" sz="1200" dirty="0">
              <a:solidFill>
                <a:srgbClr val="24292E"/>
              </a:solidFill>
              <a:highlight>
                <a:srgbClr val="FFFFFF"/>
              </a:highlight>
            </a:endParaRPr>
          </a:p>
        </p:txBody>
      </p:sp>
    </p:spTree>
    <p:extLst>
      <p:ext uri="{BB962C8B-B14F-4D97-AF65-F5344CB8AC3E}">
        <p14:creationId xmlns:p14="http://schemas.microsoft.com/office/powerpoint/2010/main" val="2696407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p:nvPr/>
        </p:nvSpPr>
        <p:spPr>
          <a:xfrm>
            <a:off x="1633500" y="242925"/>
            <a:ext cx="4825200" cy="5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The Game Server App</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05" name="Google Shape;205;p37"/>
          <p:cNvSpPr/>
          <p:nvPr/>
        </p:nvSpPr>
        <p:spPr>
          <a:xfrm>
            <a:off x="3450550" y="1141700"/>
            <a:ext cx="2220600" cy="86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
        <p:nvSpPr>
          <p:cNvPr id="206" name="Google Shape;206;p37"/>
          <p:cNvSpPr/>
          <p:nvPr/>
        </p:nvSpPr>
        <p:spPr>
          <a:xfrm>
            <a:off x="3370650" y="2346475"/>
            <a:ext cx="2401200" cy="2168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207" name="Google Shape;207;p37"/>
          <p:cNvPicPr preferRelativeResize="0"/>
          <p:nvPr/>
        </p:nvPicPr>
        <p:blipFill>
          <a:blip r:embed="rId3">
            <a:alphaModFix/>
          </a:blip>
          <a:stretch>
            <a:fillRect/>
          </a:stretch>
        </p:blipFill>
        <p:spPr>
          <a:xfrm>
            <a:off x="7055075" y="2457900"/>
            <a:ext cx="1671950" cy="2023800"/>
          </a:xfrm>
          <a:prstGeom prst="rect">
            <a:avLst/>
          </a:prstGeom>
          <a:noFill/>
          <a:ln>
            <a:noFill/>
          </a:ln>
        </p:spPr>
      </p:pic>
      <p:pic>
        <p:nvPicPr>
          <p:cNvPr id="208" name="Google Shape;208;p37"/>
          <p:cNvPicPr preferRelativeResize="0"/>
          <p:nvPr/>
        </p:nvPicPr>
        <p:blipFill>
          <a:blip r:embed="rId4">
            <a:alphaModFix/>
          </a:blip>
          <a:stretch>
            <a:fillRect/>
          </a:stretch>
        </p:blipFill>
        <p:spPr>
          <a:xfrm>
            <a:off x="479100" y="1029050"/>
            <a:ext cx="1524902" cy="1094099"/>
          </a:xfrm>
          <a:prstGeom prst="rect">
            <a:avLst/>
          </a:prstGeom>
          <a:noFill/>
          <a:ln>
            <a:noFill/>
          </a:ln>
        </p:spPr>
      </p:pic>
      <p:sp>
        <p:nvSpPr>
          <p:cNvPr id="209" name="Google Shape;209;p37"/>
          <p:cNvSpPr/>
          <p:nvPr/>
        </p:nvSpPr>
        <p:spPr>
          <a:xfrm>
            <a:off x="3643950" y="2891700"/>
            <a:ext cx="1809600" cy="6114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Users Service</a:t>
            </a:r>
            <a:endParaRPr/>
          </a:p>
        </p:txBody>
      </p:sp>
      <p:sp>
        <p:nvSpPr>
          <p:cNvPr id="210" name="Google Shape;210;p37"/>
          <p:cNvSpPr/>
          <p:nvPr/>
        </p:nvSpPr>
        <p:spPr>
          <a:xfrm>
            <a:off x="3643950" y="3737775"/>
            <a:ext cx="1809600" cy="6114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Game Service</a:t>
            </a:r>
            <a:endParaRPr/>
          </a:p>
        </p:txBody>
      </p:sp>
      <p:sp>
        <p:nvSpPr>
          <p:cNvPr id="211" name="Google Shape;211;p37"/>
          <p:cNvSpPr txBox="1"/>
          <p:nvPr/>
        </p:nvSpPr>
        <p:spPr>
          <a:xfrm>
            <a:off x="3492425" y="2422675"/>
            <a:ext cx="1809600" cy="40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Game backend</a:t>
            </a:r>
            <a:endParaRPr sz="1200"/>
          </a:p>
        </p:txBody>
      </p:sp>
      <p:sp>
        <p:nvSpPr>
          <p:cNvPr id="212" name="Google Shape;212;p37"/>
          <p:cNvSpPr txBox="1"/>
          <p:nvPr/>
        </p:nvSpPr>
        <p:spPr>
          <a:xfrm>
            <a:off x="3526675" y="1165175"/>
            <a:ext cx="1382100" cy="3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Game frontend</a:t>
            </a:r>
            <a:endParaRPr sz="1200"/>
          </a:p>
        </p:txBody>
      </p:sp>
      <p:cxnSp>
        <p:nvCxnSpPr>
          <p:cNvPr id="213" name="Google Shape;213;p37"/>
          <p:cNvCxnSpPr>
            <a:stCxn id="208" idx="3"/>
            <a:endCxn id="205" idx="1"/>
          </p:cNvCxnSpPr>
          <p:nvPr/>
        </p:nvCxnSpPr>
        <p:spPr>
          <a:xfrm>
            <a:off x="2004002" y="1576100"/>
            <a:ext cx="1446600" cy="0"/>
          </a:xfrm>
          <a:prstGeom prst="straightConnector1">
            <a:avLst/>
          </a:prstGeom>
          <a:noFill/>
          <a:ln w="9525" cap="flat" cmpd="sng">
            <a:solidFill>
              <a:schemeClr val="dk2"/>
            </a:solidFill>
            <a:prstDash val="solid"/>
            <a:round/>
            <a:headEnd type="none" w="med" len="med"/>
            <a:tailEnd type="triangle" w="med" len="med"/>
          </a:ln>
        </p:spPr>
      </p:cxnSp>
      <p:cxnSp>
        <p:nvCxnSpPr>
          <p:cNvPr id="214" name="Google Shape;214;p37"/>
          <p:cNvCxnSpPr>
            <a:stCxn id="205" idx="2"/>
            <a:endCxn id="206" idx="0"/>
          </p:cNvCxnSpPr>
          <p:nvPr/>
        </p:nvCxnSpPr>
        <p:spPr>
          <a:xfrm>
            <a:off x="4560850" y="2010500"/>
            <a:ext cx="10500" cy="336000"/>
          </a:xfrm>
          <a:prstGeom prst="straightConnector1">
            <a:avLst/>
          </a:prstGeom>
          <a:noFill/>
          <a:ln w="9525" cap="flat" cmpd="sng">
            <a:solidFill>
              <a:schemeClr val="dk2"/>
            </a:solidFill>
            <a:prstDash val="solid"/>
            <a:round/>
            <a:headEnd type="none" w="med" len="med"/>
            <a:tailEnd type="triangle" w="med" len="med"/>
          </a:ln>
        </p:spPr>
      </p:cxnSp>
      <p:cxnSp>
        <p:nvCxnSpPr>
          <p:cNvPr id="215" name="Google Shape;215;p37"/>
          <p:cNvCxnSpPr>
            <a:stCxn id="206" idx="3"/>
            <a:endCxn id="207" idx="1"/>
          </p:cNvCxnSpPr>
          <p:nvPr/>
        </p:nvCxnSpPr>
        <p:spPr>
          <a:xfrm>
            <a:off x="5771850" y="3430825"/>
            <a:ext cx="1283100" cy="39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120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Installing GO on Visual studio code - Step 2 </a:t>
            </a:r>
            <a:endParaRPr/>
          </a:p>
        </p:txBody>
      </p:sp>
      <p:sp>
        <p:nvSpPr>
          <p:cNvPr id="68" name="Google Shape;68;p15"/>
          <p:cNvSpPr txBox="1">
            <a:spLocks noGrp="1"/>
          </p:cNvSpPr>
          <p:nvPr>
            <p:ph type="body" idx="1"/>
          </p:nvPr>
        </p:nvSpPr>
        <p:spPr>
          <a:xfrm>
            <a:off x="459900" y="825325"/>
            <a:ext cx="7616100" cy="51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92929"/>
                </a:solidFill>
                <a:highlight>
                  <a:srgbClr val="FFFFFF"/>
                </a:highlight>
                <a:latin typeface="Georgia"/>
                <a:ea typeface="Georgia"/>
                <a:cs typeface="Georgia"/>
                <a:sym typeface="Georgia"/>
              </a:rPr>
              <a:t>Press ctr+shift+p and enter go in the text box</a:t>
            </a:r>
            <a:endParaRPr>
              <a:solidFill>
                <a:srgbClr val="292929"/>
              </a:solidFill>
              <a:highlight>
                <a:srgbClr val="FFFFFF"/>
              </a:highlight>
              <a:latin typeface="Georgia"/>
              <a:ea typeface="Georgia"/>
              <a:cs typeface="Georgia"/>
              <a:sym typeface="Georgia"/>
            </a:endParaRPr>
          </a:p>
        </p:txBody>
      </p:sp>
      <p:pic>
        <p:nvPicPr>
          <p:cNvPr id="69" name="Google Shape;69;p15"/>
          <p:cNvPicPr preferRelativeResize="0"/>
          <p:nvPr/>
        </p:nvPicPr>
        <p:blipFill>
          <a:blip r:embed="rId3">
            <a:alphaModFix/>
          </a:blip>
          <a:stretch>
            <a:fillRect/>
          </a:stretch>
        </p:blipFill>
        <p:spPr>
          <a:xfrm>
            <a:off x="459900" y="1420050"/>
            <a:ext cx="8224226" cy="3374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8"/>
          <p:cNvSpPr/>
          <p:nvPr/>
        </p:nvSpPr>
        <p:spPr>
          <a:xfrm>
            <a:off x="3508300" y="2147250"/>
            <a:ext cx="1670100" cy="611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Game Server Api</a:t>
            </a:r>
            <a:endParaRPr/>
          </a:p>
        </p:txBody>
      </p:sp>
      <p:sp>
        <p:nvSpPr>
          <p:cNvPr id="221" name="Google Shape;221;p38"/>
          <p:cNvSpPr/>
          <p:nvPr/>
        </p:nvSpPr>
        <p:spPr>
          <a:xfrm>
            <a:off x="707350" y="1729050"/>
            <a:ext cx="838200" cy="83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859750" y="1881450"/>
            <a:ext cx="838200" cy="83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8"/>
          <p:cNvSpPr/>
          <p:nvPr/>
        </p:nvSpPr>
        <p:spPr>
          <a:xfrm>
            <a:off x="1012150" y="2033850"/>
            <a:ext cx="838200" cy="83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Clients</a:t>
            </a:r>
            <a:endParaRPr/>
          </a:p>
        </p:txBody>
      </p:sp>
      <p:cxnSp>
        <p:nvCxnSpPr>
          <p:cNvPr id="224" name="Google Shape;224;p38"/>
          <p:cNvCxnSpPr/>
          <p:nvPr/>
        </p:nvCxnSpPr>
        <p:spPr>
          <a:xfrm>
            <a:off x="1850350" y="2300550"/>
            <a:ext cx="1657800" cy="0"/>
          </a:xfrm>
          <a:prstGeom prst="straightConnector1">
            <a:avLst/>
          </a:prstGeom>
          <a:noFill/>
          <a:ln w="9525" cap="flat" cmpd="sng">
            <a:solidFill>
              <a:schemeClr val="dk2"/>
            </a:solidFill>
            <a:prstDash val="solid"/>
            <a:round/>
            <a:headEnd type="none" w="med" len="med"/>
            <a:tailEnd type="triangle" w="med" len="med"/>
          </a:ln>
        </p:spPr>
      </p:cxnSp>
      <p:sp>
        <p:nvSpPr>
          <p:cNvPr id="225" name="Google Shape;225;p38"/>
          <p:cNvSpPr txBox="1"/>
          <p:nvPr/>
        </p:nvSpPr>
        <p:spPr>
          <a:xfrm>
            <a:off x="2031538" y="1849750"/>
            <a:ext cx="12750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Web Socket</a:t>
            </a:r>
            <a:endParaRPr/>
          </a:p>
        </p:txBody>
      </p:sp>
      <p:sp>
        <p:nvSpPr>
          <p:cNvPr id="226" name="Google Shape;226;p38"/>
          <p:cNvSpPr/>
          <p:nvPr/>
        </p:nvSpPr>
        <p:spPr>
          <a:xfrm>
            <a:off x="6355650" y="1823425"/>
            <a:ext cx="1755300" cy="33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GetUsersList</a:t>
            </a:r>
            <a:endParaRPr/>
          </a:p>
        </p:txBody>
      </p:sp>
      <p:sp>
        <p:nvSpPr>
          <p:cNvPr id="227" name="Google Shape;227;p38"/>
          <p:cNvSpPr/>
          <p:nvPr/>
        </p:nvSpPr>
        <p:spPr>
          <a:xfrm>
            <a:off x="6355650" y="2417250"/>
            <a:ext cx="1755300" cy="33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StartNewGame</a:t>
            </a:r>
            <a:endParaRPr/>
          </a:p>
        </p:txBody>
      </p:sp>
      <p:sp>
        <p:nvSpPr>
          <p:cNvPr id="228" name="Google Shape;228;p38"/>
          <p:cNvSpPr/>
          <p:nvPr/>
        </p:nvSpPr>
        <p:spPr>
          <a:xfrm>
            <a:off x="6355650" y="3011075"/>
            <a:ext cx="1755300" cy="33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JoinExistingGame</a:t>
            </a:r>
            <a:endParaRPr/>
          </a:p>
        </p:txBody>
      </p:sp>
      <p:sp>
        <p:nvSpPr>
          <p:cNvPr id="229" name="Google Shape;229;p38"/>
          <p:cNvSpPr/>
          <p:nvPr/>
        </p:nvSpPr>
        <p:spPr>
          <a:xfrm>
            <a:off x="6355650" y="3604900"/>
            <a:ext cx="1862100" cy="33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SendGameMessage</a:t>
            </a:r>
            <a:endParaRPr/>
          </a:p>
        </p:txBody>
      </p:sp>
      <p:sp>
        <p:nvSpPr>
          <p:cNvPr id="230" name="Google Shape;230;p38"/>
          <p:cNvSpPr/>
          <p:nvPr/>
        </p:nvSpPr>
        <p:spPr>
          <a:xfrm>
            <a:off x="6355650" y="1179475"/>
            <a:ext cx="1755300" cy="33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Login/Register</a:t>
            </a:r>
            <a:endParaRPr/>
          </a:p>
        </p:txBody>
      </p:sp>
      <p:cxnSp>
        <p:nvCxnSpPr>
          <p:cNvPr id="231" name="Google Shape;231;p38"/>
          <p:cNvCxnSpPr>
            <a:stCxn id="220" idx="3"/>
            <a:endCxn id="230" idx="1"/>
          </p:cNvCxnSpPr>
          <p:nvPr/>
        </p:nvCxnSpPr>
        <p:spPr>
          <a:xfrm rot="10800000" flipH="1">
            <a:off x="5178400" y="1349250"/>
            <a:ext cx="1177200" cy="1103700"/>
          </a:xfrm>
          <a:prstGeom prst="straightConnector1">
            <a:avLst/>
          </a:prstGeom>
          <a:noFill/>
          <a:ln w="9525" cap="flat" cmpd="sng">
            <a:solidFill>
              <a:schemeClr val="dk2"/>
            </a:solidFill>
            <a:prstDash val="solid"/>
            <a:round/>
            <a:headEnd type="none" w="med" len="med"/>
            <a:tailEnd type="triangle" w="med" len="med"/>
          </a:ln>
        </p:spPr>
      </p:cxnSp>
      <p:cxnSp>
        <p:nvCxnSpPr>
          <p:cNvPr id="232" name="Google Shape;232;p38"/>
          <p:cNvCxnSpPr>
            <a:stCxn id="220" idx="3"/>
            <a:endCxn id="226" idx="1"/>
          </p:cNvCxnSpPr>
          <p:nvPr/>
        </p:nvCxnSpPr>
        <p:spPr>
          <a:xfrm rot="10800000" flipH="1">
            <a:off x="5178400" y="1993350"/>
            <a:ext cx="1177200" cy="459600"/>
          </a:xfrm>
          <a:prstGeom prst="straightConnector1">
            <a:avLst/>
          </a:prstGeom>
          <a:noFill/>
          <a:ln w="9525" cap="flat" cmpd="sng">
            <a:solidFill>
              <a:schemeClr val="dk2"/>
            </a:solidFill>
            <a:prstDash val="solid"/>
            <a:round/>
            <a:headEnd type="none" w="med" len="med"/>
            <a:tailEnd type="triangle" w="med" len="med"/>
          </a:ln>
        </p:spPr>
      </p:cxnSp>
      <p:cxnSp>
        <p:nvCxnSpPr>
          <p:cNvPr id="233" name="Google Shape;233;p38"/>
          <p:cNvCxnSpPr>
            <a:stCxn id="220" idx="3"/>
            <a:endCxn id="227" idx="1"/>
          </p:cNvCxnSpPr>
          <p:nvPr/>
        </p:nvCxnSpPr>
        <p:spPr>
          <a:xfrm>
            <a:off x="5178400" y="2452950"/>
            <a:ext cx="1177200" cy="134100"/>
          </a:xfrm>
          <a:prstGeom prst="straightConnector1">
            <a:avLst/>
          </a:prstGeom>
          <a:noFill/>
          <a:ln w="9525" cap="flat" cmpd="sng">
            <a:solidFill>
              <a:schemeClr val="dk2"/>
            </a:solidFill>
            <a:prstDash val="solid"/>
            <a:round/>
            <a:headEnd type="none" w="med" len="med"/>
            <a:tailEnd type="triangle" w="med" len="med"/>
          </a:ln>
        </p:spPr>
      </p:cxnSp>
      <p:cxnSp>
        <p:nvCxnSpPr>
          <p:cNvPr id="234" name="Google Shape;234;p38"/>
          <p:cNvCxnSpPr>
            <a:stCxn id="220" idx="3"/>
            <a:endCxn id="228" idx="1"/>
          </p:cNvCxnSpPr>
          <p:nvPr/>
        </p:nvCxnSpPr>
        <p:spPr>
          <a:xfrm>
            <a:off x="5178400" y="2452950"/>
            <a:ext cx="1177200" cy="727800"/>
          </a:xfrm>
          <a:prstGeom prst="straightConnector1">
            <a:avLst/>
          </a:prstGeom>
          <a:noFill/>
          <a:ln w="9525" cap="flat" cmpd="sng">
            <a:solidFill>
              <a:schemeClr val="dk2"/>
            </a:solidFill>
            <a:prstDash val="solid"/>
            <a:round/>
            <a:headEnd type="none" w="med" len="med"/>
            <a:tailEnd type="triangle" w="med" len="med"/>
          </a:ln>
        </p:spPr>
      </p:cxnSp>
      <p:cxnSp>
        <p:nvCxnSpPr>
          <p:cNvPr id="235" name="Google Shape;235;p38"/>
          <p:cNvCxnSpPr>
            <a:stCxn id="220" idx="3"/>
            <a:endCxn id="229" idx="1"/>
          </p:cNvCxnSpPr>
          <p:nvPr/>
        </p:nvCxnSpPr>
        <p:spPr>
          <a:xfrm>
            <a:off x="5178400" y="2452950"/>
            <a:ext cx="1177200" cy="1321800"/>
          </a:xfrm>
          <a:prstGeom prst="straightConnector1">
            <a:avLst/>
          </a:prstGeom>
          <a:noFill/>
          <a:ln w="9525" cap="flat" cmpd="sng">
            <a:solidFill>
              <a:schemeClr val="dk2"/>
            </a:solidFill>
            <a:prstDash val="solid"/>
            <a:round/>
            <a:headEnd type="none" w="med" len="med"/>
            <a:tailEnd type="triangle" w="med" len="med"/>
          </a:ln>
        </p:spPr>
      </p:cxnSp>
      <p:cxnSp>
        <p:nvCxnSpPr>
          <p:cNvPr id="236" name="Google Shape;236;p38"/>
          <p:cNvCxnSpPr/>
          <p:nvPr/>
        </p:nvCxnSpPr>
        <p:spPr>
          <a:xfrm rot="10800000">
            <a:off x="1850500" y="2529150"/>
            <a:ext cx="1657800" cy="0"/>
          </a:xfrm>
          <a:prstGeom prst="straightConnector1">
            <a:avLst/>
          </a:prstGeom>
          <a:noFill/>
          <a:ln w="9525" cap="flat" cmpd="sng">
            <a:solidFill>
              <a:schemeClr val="dk2"/>
            </a:solidFill>
            <a:prstDash val="solid"/>
            <a:round/>
            <a:headEnd type="none" w="med" len="med"/>
            <a:tailEnd type="triangle" w="med" len="med"/>
          </a:ln>
        </p:spPr>
      </p:cxnSp>
      <p:sp>
        <p:nvSpPr>
          <p:cNvPr id="237" name="Google Shape;237;p38"/>
          <p:cNvSpPr txBox="1"/>
          <p:nvPr/>
        </p:nvSpPr>
        <p:spPr>
          <a:xfrm>
            <a:off x="1633500" y="242925"/>
            <a:ext cx="4825200" cy="5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The Game Server API</a:t>
            </a:r>
            <a:endParaRPr sz="2400"/>
          </a:p>
        </p:txBody>
      </p:sp>
      <p:sp>
        <p:nvSpPr>
          <p:cNvPr id="238" name="Google Shape;238;p38"/>
          <p:cNvSpPr/>
          <p:nvPr/>
        </p:nvSpPr>
        <p:spPr>
          <a:xfrm>
            <a:off x="6355650" y="635775"/>
            <a:ext cx="1755300" cy="33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GetGameInfo</a:t>
            </a:r>
            <a:endParaRPr/>
          </a:p>
        </p:txBody>
      </p:sp>
      <p:cxnSp>
        <p:nvCxnSpPr>
          <p:cNvPr id="239" name="Google Shape;239;p38"/>
          <p:cNvCxnSpPr>
            <a:stCxn id="220" idx="3"/>
            <a:endCxn id="238" idx="1"/>
          </p:cNvCxnSpPr>
          <p:nvPr/>
        </p:nvCxnSpPr>
        <p:spPr>
          <a:xfrm rot="10800000" flipH="1">
            <a:off x="5178400" y="805650"/>
            <a:ext cx="1177200" cy="1647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9"/>
          <p:cNvSpPr txBox="1"/>
          <p:nvPr/>
        </p:nvSpPr>
        <p:spPr>
          <a:xfrm>
            <a:off x="1752600" y="0"/>
            <a:ext cx="2150100" cy="509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750">
                <a:solidFill>
                  <a:schemeClr val="dk1"/>
                </a:solidFill>
              </a:rPr>
              <a:t>├── Dockerfile</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README.md</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cmd</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 keys</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   ├── app.rsa</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   └── app.rsa.pub</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 main.go</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deployments</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 config.yaml</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 database.yaml</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 gameserver.yaml</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go.mod</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go.sum</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highlight>
                  <a:srgbClr val="FFFF00"/>
                </a:highlight>
              </a:rPr>
              <a:t>└── internal</a:t>
            </a:r>
            <a:endParaRPr sz="750">
              <a:solidFill>
                <a:schemeClr val="dk1"/>
              </a:solidFill>
              <a:highlight>
                <a:srgbClr val="FFFF00"/>
              </a:highlight>
            </a:endParaRPr>
          </a:p>
          <a:p>
            <a:pPr marL="0" lvl="0" indent="0" algn="l" rtl="0">
              <a:lnSpc>
                <a:spcPct val="115000"/>
              </a:lnSpc>
              <a:spcBef>
                <a:spcPts val="0"/>
              </a:spcBef>
              <a:spcAft>
                <a:spcPts val="0"/>
              </a:spcAft>
              <a:buNone/>
            </a:pPr>
            <a:r>
              <a:rPr lang="en" sz="750">
                <a:solidFill>
                  <a:schemeClr val="dk1"/>
                </a:solidFill>
                <a:highlight>
                  <a:srgbClr val="6FA8DC"/>
                </a:highlight>
              </a:rPr>
              <a:t>    ├── auth</a:t>
            </a:r>
            <a:endParaRPr sz="750">
              <a:solidFill>
                <a:schemeClr val="dk1"/>
              </a:solidFill>
              <a:highlight>
                <a:srgbClr val="6FA8DC"/>
              </a:highlight>
            </a:endParaRPr>
          </a:p>
          <a:p>
            <a:pPr marL="0" lvl="0" indent="0" algn="l" rtl="0">
              <a:lnSpc>
                <a:spcPct val="115000"/>
              </a:lnSpc>
              <a:spcBef>
                <a:spcPts val="0"/>
              </a:spcBef>
              <a:spcAft>
                <a:spcPts val="0"/>
              </a:spcAft>
              <a:buNone/>
            </a:pPr>
            <a:r>
              <a:rPr lang="en" sz="750">
                <a:solidFill>
                  <a:schemeClr val="dk1"/>
                </a:solidFill>
                <a:highlight>
                  <a:srgbClr val="6FA8DC"/>
                </a:highlight>
              </a:rPr>
              <a:t>    │   ├── auth.go</a:t>
            </a:r>
            <a:endParaRPr sz="750">
              <a:solidFill>
                <a:schemeClr val="dk1"/>
              </a:solidFill>
              <a:highlight>
                <a:srgbClr val="6FA8DC"/>
              </a:highlight>
            </a:endParaRPr>
          </a:p>
          <a:p>
            <a:pPr marL="0" lvl="0" indent="0" algn="l" rtl="0">
              <a:lnSpc>
                <a:spcPct val="115000"/>
              </a:lnSpc>
              <a:spcBef>
                <a:spcPts val="0"/>
              </a:spcBef>
              <a:spcAft>
                <a:spcPts val="0"/>
              </a:spcAft>
              <a:buNone/>
            </a:pPr>
            <a:r>
              <a:rPr lang="en" sz="750">
                <a:solidFill>
                  <a:schemeClr val="dk1"/>
                </a:solidFill>
                <a:highlight>
                  <a:srgbClr val="6FA8DC"/>
                </a:highlight>
              </a:rPr>
              <a:t>    │   └── token.go</a:t>
            </a:r>
            <a:endParaRPr sz="750">
              <a:solidFill>
                <a:schemeClr val="dk1"/>
              </a:solidFill>
              <a:highlight>
                <a:srgbClr val="6FA8DC"/>
              </a:highlight>
            </a:endParaRPr>
          </a:p>
          <a:p>
            <a:pPr marL="0" lvl="0" indent="0" algn="l" rtl="0">
              <a:lnSpc>
                <a:spcPct val="115000"/>
              </a:lnSpc>
              <a:spcBef>
                <a:spcPts val="0"/>
              </a:spcBef>
              <a:spcAft>
                <a:spcPts val="0"/>
              </a:spcAft>
              <a:buNone/>
            </a:pPr>
            <a:r>
              <a:rPr lang="en" sz="750">
                <a:solidFill>
                  <a:schemeClr val="dk1"/>
                </a:solidFill>
                <a:highlight>
                  <a:srgbClr val="93C47D"/>
                </a:highlight>
              </a:rPr>
              <a:t>    ├── games</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game.go</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gamemanager.go</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gamemessages.go</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gamesession.go</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gamesutils.go</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player.go</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service</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 game.service.go</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utils</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FFF2CC"/>
                </a:highlight>
              </a:rPr>
              <a:t>    ├── routes</a:t>
            </a:r>
            <a:endParaRPr sz="750">
              <a:solidFill>
                <a:schemeClr val="dk1"/>
              </a:solidFill>
              <a:highlight>
                <a:srgbClr val="FFF2CC"/>
              </a:highlight>
            </a:endParaRPr>
          </a:p>
          <a:p>
            <a:pPr marL="0" lvl="0" indent="0" algn="l" rtl="0">
              <a:lnSpc>
                <a:spcPct val="115000"/>
              </a:lnSpc>
              <a:spcBef>
                <a:spcPts val="0"/>
              </a:spcBef>
              <a:spcAft>
                <a:spcPts val="0"/>
              </a:spcAft>
              <a:buNone/>
            </a:pPr>
            <a:r>
              <a:rPr lang="en" sz="750">
                <a:solidFill>
                  <a:schemeClr val="dk1"/>
                </a:solidFill>
                <a:highlight>
                  <a:srgbClr val="FFF2CC"/>
                </a:highlight>
              </a:rPr>
              <a:t>    │   └── routes.go</a:t>
            </a:r>
            <a:endParaRPr sz="750">
              <a:solidFill>
                <a:schemeClr val="dk1"/>
              </a:solidFill>
              <a:highlight>
                <a:srgbClr val="FFF2CC"/>
              </a:highlight>
            </a:endParaRPr>
          </a:p>
          <a:p>
            <a:pPr marL="0" lvl="0" indent="0" algn="l" rtl="0">
              <a:lnSpc>
                <a:spcPct val="115000"/>
              </a:lnSpc>
              <a:spcBef>
                <a:spcPts val="0"/>
              </a:spcBef>
              <a:spcAft>
                <a:spcPts val="0"/>
              </a:spcAft>
              <a:buNone/>
            </a:pPr>
            <a:r>
              <a:rPr lang="en" sz="750">
                <a:solidFill>
                  <a:schemeClr val="dk1"/>
                </a:solidFill>
                <a:highlight>
                  <a:srgbClr val="8E7CC3"/>
                </a:highlight>
              </a:rPr>
              <a:t>    ├── users</a:t>
            </a:r>
            <a:endParaRPr sz="750">
              <a:solidFill>
                <a:schemeClr val="dk1"/>
              </a:solidFill>
              <a:highlight>
                <a:srgbClr val="8E7CC3"/>
              </a:highlight>
            </a:endParaRPr>
          </a:p>
          <a:p>
            <a:pPr marL="0" lvl="0" indent="0" algn="l" rtl="0">
              <a:lnSpc>
                <a:spcPct val="115000"/>
              </a:lnSpc>
              <a:spcBef>
                <a:spcPts val="0"/>
              </a:spcBef>
              <a:spcAft>
                <a:spcPts val="0"/>
              </a:spcAft>
              <a:buNone/>
            </a:pPr>
            <a:r>
              <a:rPr lang="en" sz="750">
                <a:solidFill>
                  <a:schemeClr val="dk1"/>
                </a:solidFill>
                <a:highlight>
                  <a:srgbClr val="8E7CC3"/>
                </a:highlight>
              </a:rPr>
              <a:t>    │   ├── service</a:t>
            </a:r>
            <a:endParaRPr sz="750">
              <a:solidFill>
                <a:schemeClr val="dk1"/>
              </a:solidFill>
              <a:highlight>
                <a:srgbClr val="8E7CC3"/>
              </a:highlight>
            </a:endParaRPr>
          </a:p>
          <a:p>
            <a:pPr marL="0" lvl="0" indent="0" algn="l" rtl="0">
              <a:lnSpc>
                <a:spcPct val="115000"/>
              </a:lnSpc>
              <a:spcBef>
                <a:spcPts val="0"/>
              </a:spcBef>
              <a:spcAft>
                <a:spcPts val="0"/>
              </a:spcAft>
              <a:buNone/>
            </a:pPr>
            <a:r>
              <a:rPr lang="en" sz="750">
                <a:solidFill>
                  <a:schemeClr val="dk1"/>
                </a:solidFill>
                <a:highlight>
                  <a:srgbClr val="8E7CC3"/>
                </a:highlight>
              </a:rPr>
              <a:t>    │   │   └── user.service.go</a:t>
            </a:r>
            <a:endParaRPr sz="750">
              <a:solidFill>
                <a:schemeClr val="dk1"/>
              </a:solidFill>
              <a:highlight>
                <a:srgbClr val="8E7CC3"/>
              </a:highlight>
            </a:endParaRPr>
          </a:p>
          <a:p>
            <a:pPr marL="0" lvl="0" indent="0" algn="l" rtl="0">
              <a:lnSpc>
                <a:spcPct val="115000"/>
              </a:lnSpc>
              <a:spcBef>
                <a:spcPts val="0"/>
              </a:spcBef>
              <a:spcAft>
                <a:spcPts val="0"/>
              </a:spcAft>
              <a:buNone/>
            </a:pPr>
            <a:r>
              <a:rPr lang="en" sz="750">
                <a:solidFill>
                  <a:schemeClr val="dk1"/>
                </a:solidFill>
                <a:highlight>
                  <a:srgbClr val="8E7CC3"/>
                </a:highlight>
              </a:rPr>
              <a:t>    │   └── user.go</a:t>
            </a:r>
            <a:endParaRPr sz="750">
              <a:solidFill>
                <a:schemeClr val="dk1"/>
              </a:solidFill>
              <a:highlight>
                <a:srgbClr val="8E7CC3"/>
              </a:highlight>
            </a:endParaRPr>
          </a:p>
          <a:p>
            <a:pPr marL="0" lvl="0" indent="0" algn="l" rtl="0">
              <a:lnSpc>
                <a:spcPct val="115000"/>
              </a:lnSpc>
              <a:spcBef>
                <a:spcPts val="0"/>
              </a:spcBef>
              <a:spcAft>
                <a:spcPts val="0"/>
              </a:spcAft>
              <a:buNone/>
            </a:pPr>
            <a:r>
              <a:rPr lang="en" sz="750">
                <a:solidFill>
                  <a:schemeClr val="dk1"/>
                </a:solidFill>
                <a:highlight>
                  <a:srgbClr val="BF9000"/>
                </a:highlight>
              </a:rPr>
              <a:t>    └── utils</a:t>
            </a:r>
            <a:endParaRPr sz="750">
              <a:solidFill>
                <a:schemeClr val="dk1"/>
              </a:solidFill>
              <a:highlight>
                <a:srgbClr val="BF9000"/>
              </a:highlight>
            </a:endParaRPr>
          </a:p>
          <a:p>
            <a:pPr marL="0" lvl="0" indent="0" algn="l" rtl="0">
              <a:lnSpc>
                <a:spcPct val="115000"/>
              </a:lnSpc>
              <a:spcBef>
                <a:spcPts val="0"/>
              </a:spcBef>
              <a:spcAft>
                <a:spcPts val="0"/>
              </a:spcAft>
              <a:buNone/>
            </a:pPr>
            <a:r>
              <a:rPr lang="en" sz="750">
                <a:solidFill>
                  <a:schemeClr val="dk1"/>
                </a:solidFill>
                <a:highlight>
                  <a:srgbClr val="BF9000"/>
                </a:highlight>
              </a:rPr>
              <a:t>        ├── db.go</a:t>
            </a:r>
            <a:endParaRPr sz="750">
              <a:solidFill>
                <a:schemeClr val="dk1"/>
              </a:solidFill>
              <a:highlight>
                <a:srgbClr val="BF9000"/>
              </a:highlight>
            </a:endParaRPr>
          </a:p>
          <a:p>
            <a:pPr marL="0" lvl="0" indent="0" algn="l" rtl="0">
              <a:lnSpc>
                <a:spcPct val="115000"/>
              </a:lnSpc>
              <a:spcBef>
                <a:spcPts val="0"/>
              </a:spcBef>
              <a:spcAft>
                <a:spcPts val="0"/>
              </a:spcAft>
              <a:buNone/>
            </a:pPr>
            <a:r>
              <a:rPr lang="en" sz="750">
                <a:solidFill>
                  <a:schemeClr val="dk1"/>
                </a:solidFill>
                <a:highlight>
                  <a:srgbClr val="BF9000"/>
                </a:highlight>
              </a:rPr>
              <a:t>        └── exception.go</a:t>
            </a:r>
            <a:endParaRPr sz="750">
              <a:solidFill>
                <a:schemeClr val="dk1"/>
              </a:solidFill>
              <a:highlight>
                <a:srgbClr val="BF9000"/>
              </a:highlight>
            </a:endParaRPr>
          </a:p>
        </p:txBody>
      </p:sp>
      <p:sp>
        <p:nvSpPr>
          <p:cNvPr id="245" name="Google Shape;245;p39"/>
          <p:cNvSpPr/>
          <p:nvPr/>
        </p:nvSpPr>
        <p:spPr>
          <a:xfrm>
            <a:off x="3734050" y="2418750"/>
            <a:ext cx="3592200" cy="1215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Game service Components</a:t>
            </a:r>
            <a:endParaRPr/>
          </a:p>
        </p:txBody>
      </p:sp>
      <p:sp>
        <p:nvSpPr>
          <p:cNvPr id="246" name="Google Shape;246;p39"/>
          <p:cNvSpPr/>
          <p:nvPr/>
        </p:nvSpPr>
        <p:spPr>
          <a:xfrm>
            <a:off x="3734100" y="1990250"/>
            <a:ext cx="3592200" cy="420900"/>
          </a:xfrm>
          <a:prstGeom prst="rect">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Authentication Components</a:t>
            </a:r>
            <a:endParaRPr/>
          </a:p>
        </p:txBody>
      </p:sp>
      <p:sp>
        <p:nvSpPr>
          <p:cNvPr id="247" name="Google Shape;247;p39"/>
          <p:cNvSpPr/>
          <p:nvPr/>
        </p:nvSpPr>
        <p:spPr>
          <a:xfrm>
            <a:off x="3734100" y="3625750"/>
            <a:ext cx="3592200" cy="269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Routing</a:t>
            </a:r>
            <a:endParaRPr/>
          </a:p>
        </p:txBody>
      </p:sp>
      <p:sp>
        <p:nvSpPr>
          <p:cNvPr id="248" name="Google Shape;248;p39"/>
          <p:cNvSpPr/>
          <p:nvPr/>
        </p:nvSpPr>
        <p:spPr>
          <a:xfrm>
            <a:off x="3734100" y="3887125"/>
            <a:ext cx="3592200" cy="5058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User Service Components</a:t>
            </a:r>
            <a:endParaRPr/>
          </a:p>
        </p:txBody>
      </p:sp>
      <p:sp>
        <p:nvSpPr>
          <p:cNvPr id="249" name="Google Shape;249;p39"/>
          <p:cNvSpPr/>
          <p:nvPr/>
        </p:nvSpPr>
        <p:spPr>
          <a:xfrm>
            <a:off x="3733925" y="4401475"/>
            <a:ext cx="3592200" cy="420900"/>
          </a:xfrm>
          <a:prstGeom prst="rect">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App utils (database,etc…)</a:t>
            </a:r>
            <a:endParaRPr/>
          </a:p>
        </p:txBody>
      </p:sp>
      <p:sp>
        <p:nvSpPr>
          <p:cNvPr id="250" name="Google Shape;250;p39"/>
          <p:cNvSpPr txBox="1"/>
          <p:nvPr/>
        </p:nvSpPr>
        <p:spPr>
          <a:xfrm>
            <a:off x="3170425" y="208950"/>
            <a:ext cx="4856700" cy="5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  Game Server Components</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Web Services With GO</a:t>
            </a:r>
            <a:endParaRPr/>
          </a:p>
        </p:txBody>
      </p:sp>
      <p:sp>
        <p:nvSpPr>
          <p:cNvPr id="256" name="Google Shape;256;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t>Web services are a special type of program exposing an API for consumers or clients</a:t>
            </a:r>
            <a:endParaRPr sz="1600" dirty="0"/>
          </a:p>
          <a:p>
            <a:pPr marL="457200" lvl="0" indent="-330200" algn="l" rtl="0">
              <a:spcBef>
                <a:spcPts val="1000"/>
              </a:spcBef>
              <a:spcAft>
                <a:spcPts val="0"/>
              </a:spcAft>
              <a:buSzPts val="1600"/>
              <a:buChar char="●"/>
            </a:pPr>
            <a:r>
              <a:rPr lang="en" sz="1600" dirty="0"/>
              <a:t>Web services enable a separation of concerns between different layers of our application</a:t>
            </a:r>
            <a:endParaRPr sz="1600" dirty="0"/>
          </a:p>
          <a:p>
            <a:pPr marL="457200" lvl="0" indent="-330200" algn="l" rtl="0">
              <a:spcBef>
                <a:spcPts val="1000"/>
              </a:spcBef>
              <a:spcAft>
                <a:spcPts val="0"/>
              </a:spcAft>
              <a:buSzPts val="1600"/>
              <a:buChar char="●"/>
            </a:pPr>
            <a:r>
              <a:rPr lang="en" sz="1600" dirty="0">
                <a:highlight>
                  <a:srgbClr val="FFFFFF"/>
                </a:highlight>
              </a:rPr>
              <a:t>While web services can provide data in a number of different formats, XML and JSON are the most common</a:t>
            </a:r>
            <a:endParaRPr sz="1600" dirty="0">
              <a:highlight>
                <a:srgbClr val="FFFFFF"/>
              </a:highlight>
            </a:endParaRPr>
          </a:p>
          <a:p>
            <a:pPr marL="457200" lvl="0" indent="0" algn="l" rtl="0">
              <a:spcBef>
                <a:spcPts val="1000"/>
              </a:spcBef>
              <a:spcAft>
                <a:spcPts val="1000"/>
              </a:spcAft>
              <a:buNone/>
            </a:pPr>
            <a:endParaRPr sz="1600" dirty="0">
              <a:highlight>
                <a:srgbClr val="FFFFFF"/>
              </a:highlight>
            </a:endParaRPr>
          </a:p>
        </p:txBody>
      </p:sp>
      <p:sp>
        <p:nvSpPr>
          <p:cNvPr id="257" name="Google Shape;257;p40"/>
          <p:cNvSpPr/>
          <p:nvPr/>
        </p:nvSpPr>
        <p:spPr>
          <a:xfrm>
            <a:off x="1950000" y="3228050"/>
            <a:ext cx="1705200" cy="61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Client facing API</a:t>
            </a:r>
            <a:endParaRPr/>
          </a:p>
        </p:txBody>
      </p:sp>
      <p:sp>
        <p:nvSpPr>
          <p:cNvPr id="258" name="Google Shape;258;p40"/>
          <p:cNvSpPr/>
          <p:nvPr/>
        </p:nvSpPr>
        <p:spPr>
          <a:xfrm>
            <a:off x="4777775" y="3394575"/>
            <a:ext cx="2249700" cy="45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t>Data Management API</a:t>
            </a:r>
            <a:endParaRPr/>
          </a:p>
          <a:p>
            <a:pPr marL="0" lvl="0" indent="0" algn="ctr" rtl="0">
              <a:spcBef>
                <a:spcPts val="0"/>
              </a:spcBef>
              <a:spcAft>
                <a:spcPts val="0"/>
              </a:spcAft>
              <a:buNone/>
            </a:pPr>
            <a:endParaRPr/>
          </a:p>
        </p:txBody>
      </p:sp>
      <p:sp>
        <p:nvSpPr>
          <p:cNvPr id="259" name="Google Shape;259;p40"/>
          <p:cNvSpPr/>
          <p:nvPr/>
        </p:nvSpPr>
        <p:spPr>
          <a:xfrm>
            <a:off x="4777775" y="4013200"/>
            <a:ext cx="2249700" cy="45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Payment Processing API</a:t>
            </a:r>
            <a:endParaRPr/>
          </a:p>
        </p:txBody>
      </p:sp>
      <p:sp>
        <p:nvSpPr>
          <p:cNvPr id="260" name="Google Shape;260;p40"/>
          <p:cNvSpPr/>
          <p:nvPr/>
        </p:nvSpPr>
        <p:spPr>
          <a:xfrm>
            <a:off x="4777775" y="2775950"/>
            <a:ext cx="2249700" cy="45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User Management Api</a:t>
            </a:r>
            <a:endParaRPr/>
          </a:p>
        </p:txBody>
      </p:sp>
      <p:cxnSp>
        <p:nvCxnSpPr>
          <p:cNvPr id="261" name="Google Shape;261;p40"/>
          <p:cNvCxnSpPr>
            <a:stCxn id="257" idx="3"/>
            <a:endCxn id="260" idx="1"/>
          </p:cNvCxnSpPr>
          <p:nvPr/>
        </p:nvCxnSpPr>
        <p:spPr>
          <a:xfrm rot="10800000" flipH="1">
            <a:off x="3655200" y="3002150"/>
            <a:ext cx="1122600" cy="535200"/>
          </a:xfrm>
          <a:prstGeom prst="straightConnector1">
            <a:avLst/>
          </a:prstGeom>
          <a:noFill/>
          <a:ln w="9525" cap="flat" cmpd="sng">
            <a:solidFill>
              <a:schemeClr val="dk2"/>
            </a:solidFill>
            <a:prstDash val="solid"/>
            <a:round/>
            <a:headEnd type="none" w="med" len="med"/>
            <a:tailEnd type="triangle" w="med" len="med"/>
          </a:ln>
        </p:spPr>
      </p:cxnSp>
      <p:cxnSp>
        <p:nvCxnSpPr>
          <p:cNvPr id="262" name="Google Shape;262;p40"/>
          <p:cNvCxnSpPr>
            <a:stCxn id="257" idx="3"/>
            <a:endCxn id="258" idx="1"/>
          </p:cNvCxnSpPr>
          <p:nvPr/>
        </p:nvCxnSpPr>
        <p:spPr>
          <a:xfrm>
            <a:off x="3655200" y="3537350"/>
            <a:ext cx="1122600" cy="83400"/>
          </a:xfrm>
          <a:prstGeom prst="straightConnector1">
            <a:avLst/>
          </a:prstGeom>
          <a:noFill/>
          <a:ln w="9525" cap="flat" cmpd="sng">
            <a:solidFill>
              <a:schemeClr val="dk2"/>
            </a:solidFill>
            <a:prstDash val="solid"/>
            <a:round/>
            <a:headEnd type="none" w="med" len="med"/>
            <a:tailEnd type="triangle" w="med" len="med"/>
          </a:ln>
        </p:spPr>
      </p:cxnSp>
      <p:cxnSp>
        <p:nvCxnSpPr>
          <p:cNvPr id="263" name="Google Shape;263;p40"/>
          <p:cNvCxnSpPr>
            <a:stCxn id="257" idx="3"/>
            <a:endCxn id="259" idx="1"/>
          </p:cNvCxnSpPr>
          <p:nvPr/>
        </p:nvCxnSpPr>
        <p:spPr>
          <a:xfrm>
            <a:off x="3655200" y="3537350"/>
            <a:ext cx="1122600" cy="702000"/>
          </a:xfrm>
          <a:prstGeom prst="straightConnector1">
            <a:avLst/>
          </a:prstGeom>
          <a:noFill/>
          <a:ln w="9525" cap="flat" cmpd="sng">
            <a:solidFill>
              <a:schemeClr val="dk2"/>
            </a:solidFill>
            <a:prstDash val="solid"/>
            <a:round/>
            <a:headEnd type="none" w="med" len="med"/>
            <a:tailEnd type="triangle" w="med" len="med"/>
          </a:ln>
        </p:spPr>
      </p:cxnSp>
      <p:pic>
        <p:nvPicPr>
          <p:cNvPr id="264" name="Google Shape;264;p40"/>
          <p:cNvPicPr preferRelativeResize="0"/>
          <p:nvPr/>
        </p:nvPicPr>
        <p:blipFill>
          <a:blip r:embed="rId3">
            <a:alphaModFix/>
          </a:blip>
          <a:stretch>
            <a:fillRect/>
          </a:stretch>
        </p:blipFill>
        <p:spPr>
          <a:xfrm>
            <a:off x="517975" y="3251000"/>
            <a:ext cx="798201" cy="572700"/>
          </a:xfrm>
          <a:prstGeom prst="rect">
            <a:avLst/>
          </a:prstGeom>
          <a:noFill/>
          <a:ln>
            <a:noFill/>
          </a:ln>
        </p:spPr>
      </p:pic>
      <p:cxnSp>
        <p:nvCxnSpPr>
          <p:cNvPr id="265" name="Google Shape;265;p40"/>
          <p:cNvCxnSpPr/>
          <p:nvPr/>
        </p:nvCxnSpPr>
        <p:spPr>
          <a:xfrm>
            <a:off x="1239976" y="3537350"/>
            <a:ext cx="6339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1"/>
          <p:cNvSpPr txBox="1">
            <a:spLocks noGrp="1"/>
          </p:cNvSpPr>
          <p:nvPr>
            <p:ph type="title"/>
          </p:nvPr>
        </p:nvSpPr>
        <p:spPr>
          <a:xfrm>
            <a:off x="311700" y="-12175"/>
            <a:ext cx="8520600" cy="6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Rest - REpresentational State Transfer</a:t>
            </a:r>
            <a:endParaRPr dirty="0"/>
          </a:p>
        </p:txBody>
      </p:sp>
      <p:sp>
        <p:nvSpPr>
          <p:cNvPr id="271" name="Google Shape;271;p41"/>
          <p:cNvSpPr txBox="1">
            <a:spLocks noGrp="1"/>
          </p:cNvSpPr>
          <p:nvPr>
            <p:ph type="body" idx="1"/>
          </p:nvPr>
        </p:nvSpPr>
        <p:spPr>
          <a:xfrm>
            <a:off x="311700" y="656575"/>
            <a:ext cx="8741100" cy="3965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t>Restful services go hand-in-hand with http for all requests and responses</a:t>
            </a:r>
            <a:endParaRPr sz="1600" dirty="0"/>
          </a:p>
          <a:p>
            <a:pPr marL="457200" lvl="0" indent="-330200" algn="l" rtl="0">
              <a:spcBef>
                <a:spcPts val="1000"/>
              </a:spcBef>
              <a:spcAft>
                <a:spcPts val="0"/>
              </a:spcAft>
              <a:buSzPts val="1600"/>
              <a:buChar char="●"/>
            </a:pPr>
            <a:r>
              <a:rPr lang="en" sz="1600" dirty="0"/>
              <a:t>Restful APIs are intended to be stateless – i.e., the service doesn’t have to remember anything about the caller</a:t>
            </a:r>
            <a:endParaRPr sz="1600" dirty="0"/>
          </a:p>
          <a:p>
            <a:pPr marL="457200" lvl="0" indent="-330200" algn="l" rtl="0">
              <a:spcBef>
                <a:spcPts val="1000"/>
              </a:spcBef>
              <a:spcAft>
                <a:spcPts val="0"/>
              </a:spcAft>
              <a:buSzPts val="1600"/>
              <a:buChar char="●"/>
            </a:pPr>
            <a:r>
              <a:rPr lang="en" sz="1600" dirty="0"/>
              <a:t>Restful services expose their api using uri’s called endpoints</a:t>
            </a:r>
            <a:endParaRPr sz="1600" dirty="0"/>
          </a:p>
          <a:p>
            <a:pPr marL="457200" lvl="0" indent="-330200" algn="l" rtl="0">
              <a:spcBef>
                <a:spcPts val="1000"/>
              </a:spcBef>
              <a:spcAft>
                <a:spcPts val="0"/>
              </a:spcAft>
              <a:buSzPts val="1600"/>
              <a:buChar char="●"/>
            </a:pPr>
            <a:r>
              <a:rPr lang="en" sz="1600" dirty="0"/>
              <a:t>Each endpoint uniquely maps to a resource, enabling retrieval or modification of its state, for example : </a:t>
            </a:r>
            <a:endParaRPr sz="1600" dirty="0"/>
          </a:p>
          <a:p>
            <a:pPr marL="914400" lvl="1" indent="-330200" algn="l" rtl="0">
              <a:spcBef>
                <a:spcPts val="1000"/>
              </a:spcBef>
              <a:spcAft>
                <a:spcPts val="0"/>
              </a:spcAft>
              <a:buSzPts val="1600"/>
              <a:buChar char="○"/>
            </a:pPr>
            <a:r>
              <a:rPr lang="en" sz="1600" dirty="0"/>
              <a:t>example.com/authors - return all the Authors</a:t>
            </a:r>
            <a:endParaRPr sz="1600" dirty="0"/>
          </a:p>
          <a:p>
            <a:pPr marL="914400" lvl="1" indent="-330200" algn="l" rtl="0">
              <a:spcBef>
                <a:spcPts val="1000"/>
              </a:spcBef>
              <a:spcAft>
                <a:spcPts val="0"/>
              </a:spcAft>
              <a:buSzPts val="1600"/>
              <a:buChar char="○"/>
            </a:pPr>
            <a:r>
              <a:rPr lang="en" sz="1600" dirty="0"/>
              <a:t>example.com/author/1 - return a specific author</a:t>
            </a:r>
            <a:endParaRPr sz="1600" dirty="0"/>
          </a:p>
          <a:p>
            <a:pPr marL="457200" lvl="0" indent="0" algn="l" rtl="0">
              <a:spcBef>
                <a:spcPts val="1000"/>
              </a:spcBef>
              <a:spcAft>
                <a:spcPts val="0"/>
              </a:spcAft>
              <a:buNone/>
            </a:pPr>
            <a:endParaRPr sz="1600" dirty="0"/>
          </a:p>
          <a:p>
            <a:pPr marL="0" lvl="0" indent="0" algn="l" rtl="0">
              <a:spcBef>
                <a:spcPts val="1000"/>
              </a:spcBef>
              <a:spcAft>
                <a:spcPts val="1000"/>
              </a:spcAft>
              <a:buNone/>
            </a:pP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2"/>
          <p:cNvSpPr txBox="1">
            <a:spLocks noGrp="1"/>
          </p:cNvSpPr>
          <p:nvPr>
            <p:ph type="title"/>
          </p:nvPr>
        </p:nvSpPr>
        <p:spPr>
          <a:xfrm>
            <a:off x="311700" y="-12175"/>
            <a:ext cx="8520600" cy="6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Rest - Requests</a:t>
            </a:r>
            <a:endParaRPr/>
          </a:p>
        </p:txBody>
      </p:sp>
      <p:sp>
        <p:nvSpPr>
          <p:cNvPr id="277" name="Google Shape;277;p42"/>
          <p:cNvSpPr txBox="1">
            <a:spLocks noGrp="1"/>
          </p:cNvSpPr>
          <p:nvPr>
            <p:ph type="body" idx="1"/>
          </p:nvPr>
        </p:nvSpPr>
        <p:spPr>
          <a:xfrm>
            <a:off x="311700" y="656575"/>
            <a:ext cx="8741100" cy="396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request http method dictates the action that we wish to perform on the resource exposed by the api – most common are GET, PUT, POST and DELETE</a:t>
            </a:r>
            <a:endParaRPr dirty="0"/>
          </a:p>
          <a:p>
            <a:pPr marL="457200" lvl="0" indent="-342900" algn="l" rtl="0">
              <a:spcBef>
                <a:spcPts val="1000"/>
              </a:spcBef>
              <a:spcAft>
                <a:spcPts val="0"/>
              </a:spcAft>
              <a:buSzPts val="1800"/>
              <a:buChar char="●"/>
            </a:pPr>
            <a:r>
              <a:rPr lang="en" dirty="0"/>
              <a:t>The request body is optional and most commonly contains json formatted data</a:t>
            </a:r>
            <a:endParaRPr dirty="0"/>
          </a:p>
          <a:p>
            <a:pPr marL="457200" lvl="0" indent="-342900" algn="l" rtl="0">
              <a:spcBef>
                <a:spcPts val="1000"/>
              </a:spcBef>
              <a:spcAft>
                <a:spcPts val="0"/>
              </a:spcAft>
              <a:buSzPts val="1800"/>
              <a:buChar char="●"/>
            </a:pPr>
            <a:r>
              <a:rPr lang="en" dirty="0"/>
              <a:t>The requests can also include metadata in the HTTP headers, which can be useful for things like sending authentication tokens, etc…</a:t>
            </a:r>
            <a:endParaRPr dirty="0"/>
          </a:p>
          <a:p>
            <a:pPr marL="457200" lvl="0" indent="0" algn="l" rtl="0">
              <a:spcBef>
                <a:spcPts val="1000"/>
              </a:spcBef>
              <a:spcAft>
                <a:spcPts val="0"/>
              </a:spcAft>
              <a:buNone/>
            </a:pPr>
            <a:endParaRPr sz="1600" dirty="0"/>
          </a:p>
          <a:p>
            <a:pPr marL="0" lvl="0" indent="0" algn="l" rtl="0">
              <a:spcBef>
                <a:spcPts val="1000"/>
              </a:spcBef>
              <a:spcAft>
                <a:spcPts val="1000"/>
              </a:spcAft>
              <a:buNone/>
            </a:pP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3"/>
          <p:cNvSpPr txBox="1">
            <a:spLocks noGrp="1"/>
          </p:cNvSpPr>
          <p:nvPr>
            <p:ph type="title"/>
          </p:nvPr>
        </p:nvSpPr>
        <p:spPr>
          <a:xfrm>
            <a:off x="311700" y="-12175"/>
            <a:ext cx="8520600" cy="6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Rest Responses</a:t>
            </a:r>
            <a:endParaRPr/>
          </a:p>
        </p:txBody>
      </p:sp>
      <p:sp>
        <p:nvSpPr>
          <p:cNvPr id="283" name="Google Shape;283;p43"/>
          <p:cNvSpPr txBox="1">
            <a:spLocks noGrp="1"/>
          </p:cNvSpPr>
          <p:nvPr>
            <p:ph type="body" idx="1"/>
          </p:nvPr>
        </p:nvSpPr>
        <p:spPr>
          <a:xfrm>
            <a:off x="311700" y="656575"/>
            <a:ext cx="8665800" cy="396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Every http response contains a status code – the status code is used by the restful web service to indicate whether the request was successfully processed </a:t>
            </a:r>
            <a:endParaRPr dirty="0"/>
          </a:p>
          <a:p>
            <a:pPr marL="457200" lvl="0" indent="0" algn="l" rtl="0">
              <a:spcBef>
                <a:spcPts val="1000"/>
              </a:spcBef>
              <a:spcAft>
                <a:spcPts val="0"/>
              </a:spcAft>
              <a:buNone/>
            </a:pPr>
            <a:r>
              <a:rPr lang="en" dirty="0"/>
              <a:t> </a:t>
            </a: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457200" lvl="0" indent="-342900" algn="l" rtl="0">
              <a:spcBef>
                <a:spcPts val="1000"/>
              </a:spcBef>
              <a:spcAft>
                <a:spcPts val="0"/>
              </a:spcAft>
              <a:buSzPts val="1800"/>
              <a:buChar char="●"/>
            </a:pPr>
            <a:r>
              <a:rPr lang="en" dirty="0"/>
              <a:t>Response can also contain a Body with data containing the requested resource </a:t>
            </a:r>
            <a:endParaRPr dirty="0"/>
          </a:p>
          <a:p>
            <a:pPr marL="457200" lvl="0" indent="-342900" algn="l" rtl="0">
              <a:spcBef>
                <a:spcPts val="1000"/>
              </a:spcBef>
              <a:spcAft>
                <a:spcPts val="1000"/>
              </a:spcAft>
              <a:buSzPts val="1800"/>
              <a:buChar char="●"/>
            </a:pPr>
            <a:r>
              <a:rPr lang="en" dirty="0"/>
              <a:t>Response can also contain headers with metadata for example, the content length of the data, cookies, etc...</a:t>
            </a:r>
            <a:endParaRPr dirty="0"/>
          </a:p>
        </p:txBody>
      </p:sp>
      <p:graphicFrame>
        <p:nvGraphicFramePr>
          <p:cNvPr id="284" name="Google Shape;284;p43"/>
          <p:cNvGraphicFramePr/>
          <p:nvPr>
            <p:extLst>
              <p:ext uri="{D42A27DB-BD31-4B8C-83A1-F6EECF244321}">
                <p14:modId xmlns:p14="http://schemas.microsoft.com/office/powerpoint/2010/main" val="2815786534"/>
              </p:ext>
            </p:extLst>
          </p:nvPr>
        </p:nvGraphicFramePr>
        <p:xfrm>
          <a:off x="498863" y="1495675"/>
          <a:ext cx="8291475" cy="1939700"/>
        </p:xfrm>
        <a:graphic>
          <a:graphicData uri="http://schemas.openxmlformats.org/drawingml/2006/table">
            <a:tbl>
              <a:tblPr>
                <a:solidFill>
                  <a:srgbClr val="FFFFFF"/>
                </a:solidFill>
                <a:tableStyleId>{DEBD8439-B53B-4B0E-8CB1-18338A24D940}</a:tableStyleId>
              </a:tblPr>
              <a:tblGrid>
                <a:gridCol w="1606475">
                  <a:extLst>
                    <a:ext uri="{9D8B030D-6E8A-4147-A177-3AD203B41FA5}">
                      <a16:colId xmlns:a16="http://schemas.microsoft.com/office/drawing/2014/main" val="20000"/>
                    </a:ext>
                  </a:extLst>
                </a:gridCol>
                <a:gridCol w="6685000">
                  <a:extLst>
                    <a:ext uri="{9D8B030D-6E8A-4147-A177-3AD203B41FA5}">
                      <a16:colId xmlns:a16="http://schemas.microsoft.com/office/drawing/2014/main" val="20001"/>
                    </a:ext>
                  </a:extLst>
                </a:gridCol>
              </a:tblGrid>
              <a:tr h="484925">
                <a:tc>
                  <a:txBody>
                    <a:bodyPr/>
                    <a:lstStyle/>
                    <a:p>
                      <a:pPr marL="0" lvl="0" indent="0" algn="l" rtl="0">
                        <a:lnSpc>
                          <a:spcPct val="200000"/>
                        </a:lnSpc>
                        <a:spcBef>
                          <a:spcPts val="0"/>
                        </a:spcBef>
                        <a:spcAft>
                          <a:spcPts val="0"/>
                        </a:spcAft>
                        <a:buNone/>
                      </a:pPr>
                      <a:r>
                        <a:rPr lang="en" sz="1200">
                          <a:highlight>
                            <a:srgbClr val="FFFFFF"/>
                          </a:highlight>
                          <a:latin typeface="Roboto"/>
                          <a:ea typeface="Roboto"/>
                          <a:cs typeface="Roboto"/>
                          <a:sym typeface="Roboto"/>
                        </a:rPr>
                        <a:t>2xx: Success</a:t>
                      </a:r>
                      <a:endParaRPr sz="120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200000"/>
                        </a:lnSpc>
                        <a:spcBef>
                          <a:spcPts val="0"/>
                        </a:spcBef>
                        <a:spcAft>
                          <a:spcPts val="0"/>
                        </a:spcAft>
                        <a:buNone/>
                      </a:pPr>
                      <a:r>
                        <a:rPr lang="en" sz="1200">
                          <a:highlight>
                            <a:srgbClr val="FFFFFF"/>
                          </a:highlight>
                          <a:latin typeface="Roboto"/>
                          <a:ea typeface="Roboto"/>
                          <a:cs typeface="Roboto"/>
                          <a:sym typeface="Roboto"/>
                        </a:rPr>
                        <a:t>Indicates that the client’s request was accepted successfully.</a:t>
                      </a:r>
                      <a:endParaRPr sz="120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484925">
                <a:tc>
                  <a:txBody>
                    <a:bodyPr/>
                    <a:lstStyle/>
                    <a:p>
                      <a:pPr marL="0" lvl="0" indent="0" algn="l" rtl="0">
                        <a:lnSpc>
                          <a:spcPct val="200000"/>
                        </a:lnSpc>
                        <a:spcBef>
                          <a:spcPts val="0"/>
                        </a:spcBef>
                        <a:spcAft>
                          <a:spcPts val="0"/>
                        </a:spcAft>
                        <a:buNone/>
                      </a:pPr>
                      <a:r>
                        <a:rPr lang="en" sz="1200">
                          <a:highlight>
                            <a:srgbClr val="FFFFFF"/>
                          </a:highlight>
                          <a:latin typeface="Roboto"/>
                          <a:ea typeface="Roboto"/>
                          <a:cs typeface="Roboto"/>
                          <a:sym typeface="Roboto"/>
                        </a:rPr>
                        <a:t>3xx: Redirection</a:t>
                      </a:r>
                      <a:endParaRPr sz="120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7F7F7"/>
                    </a:solidFill>
                  </a:tcPr>
                </a:tc>
                <a:tc>
                  <a:txBody>
                    <a:bodyPr/>
                    <a:lstStyle/>
                    <a:p>
                      <a:pPr marL="0" lvl="0" indent="0" algn="l" rtl="0">
                        <a:lnSpc>
                          <a:spcPct val="200000"/>
                        </a:lnSpc>
                        <a:spcBef>
                          <a:spcPts val="0"/>
                        </a:spcBef>
                        <a:spcAft>
                          <a:spcPts val="0"/>
                        </a:spcAft>
                        <a:buNone/>
                      </a:pPr>
                      <a:r>
                        <a:rPr lang="en" sz="1200">
                          <a:highlight>
                            <a:srgbClr val="FFFFFF"/>
                          </a:highlight>
                          <a:latin typeface="Roboto"/>
                          <a:ea typeface="Roboto"/>
                          <a:cs typeface="Roboto"/>
                          <a:sym typeface="Roboto"/>
                        </a:rPr>
                        <a:t>Indicates that the client must take some additional action in order to complete their request.</a:t>
                      </a:r>
                      <a:endParaRPr sz="120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7F7F7"/>
                    </a:solidFill>
                  </a:tcPr>
                </a:tc>
                <a:extLst>
                  <a:ext uri="{0D108BD9-81ED-4DB2-BD59-A6C34878D82A}">
                    <a16:rowId xmlns:a16="http://schemas.microsoft.com/office/drawing/2014/main" val="10001"/>
                  </a:ext>
                </a:extLst>
              </a:tr>
              <a:tr h="484925">
                <a:tc>
                  <a:txBody>
                    <a:bodyPr/>
                    <a:lstStyle/>
                    <a:p>
                      <a:pPr marL="0" lvl="0" indent="0" algn="l" rtl="0">
                        <a:lnSpc>
                          <a:spcPct val="200000"/>
                        </a:lnSpc>
                        <a:spcBef>
                          <a:spcPts val="0"/>
                        </a:spcBef>
                        <a:spcAft>
                          <a:spcPts val="0"/>
                        </a:spcAft>
                        <a:buNone/>
                      </a:pPr>
                      <a:r>
                        <a:rPr lang="en" sz="1200">
                          <a:highlight>
                            <a:srgbClr val="FFFFFF"/>
                          </a:highlight>
                          <a:latin typeface="Roboto"/>
                          <a:ea typeface="Roboto"/>
                          <a:cs typeface="Roboto"/>
                          <a:sym typeface="Roboto"/>
                        </a:rPr>
                        <a:t>4xx: Client Error</a:t>
                      </a:r>
                      <a:endParaRPr sz="120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200000"/>
                        </a:lnSpc>
                        <a:spcBef>
                          <a:spcPts val="0"/>
                        </a:spcBef>
                        <a:spcAft>
                          <a:spcPts val="0"/>
                        </a:spcAft>
                        <a:buNone/>
                      </a:pPr>
                      <a:r>
                        <a:rPr lang="en" sz="1200" dirty="0">
                          <a:highlight>
                            <a:srgbClr val="FFFFFF"/>
                          </a:highlight>
                          <a:latin typeface="Roboto"/>
                          <a:ea typeface="Roboto"/>
                          <a:cs typeface="Roboto"/>
                          <a:sym typeface="Roboto"/>
                        </a:rPr>
                        <a:t>This category of error status codes points the finger at clients (bad message format, etc)</a:t>
                      </a:r>
                      <a:endParaRPr sz="1200" dirty="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84925">
                <a:tc>
                  <a:txBody>
                    <a:bodyPr/>
                    <a:lstStyle/>
                    <a:p>
                      <a:pPr marL="0" lvl="0" indent="0" algn="l" rtl="0">
                        <a:lnSpc>
                          <a:spcPct val="200000"/>
                        </a:lnSpc>
                        <a:spcBef>
                          <a:spcPts val="0"/>
                        </a:spcBef>
                        <a:spcAft>
                          <a:spcPts val="0"/>
                        </a:spcAft>
                        <a:buNone/>
                      </a:pPr>
                      <a:r>
                        <a:rPr lang="en" sz="1200">
                          <a:highlight>
                            <a:srgbClr val="FFFFFF"/>
                          </a:highlight>
                          <a:latin typeface="Roboto"/>
                          <a:ea typeface="Roboto"/>
                          <a:cs typeface="Roboto"/>
                          <a:sym typeface="Roboto"/>
                        </a:rPr>
                        <a:t>5xx: Server Error</a:t>
                      </a:r>
                      <a:endParaRPr sz="120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7F7F7"/>
                    </a:solidFill>
                  </a:tcPr>
                </a:tc>
                <a:tc>
                  <a:txBody>
                    <a:bodyPr/>
                    <a:lstStyle/>
                    <a:p>
                      <a:pPr marL="0" lvl="0" indent="0" algn="l" rtl="0">
                        <a:lnSpc>
                          <a:spcPct val="200000"/>
                        </a:lnSpc>
                        <a:spcBef>
                          <a:spcPts val="0"/>
                        </a:spcBef>
                        <a:spcAft>
                          <a:spcPts val="0"/>
                        </a:spcAft>
                        <a:buNone/>
                      </a:pPr>
                      <a:r>
                        <a:rPr lang="en" sz="1200" dirty="0">
                          <a:highlight>
                            <a:srgbClr val="FFFFFF"/>
                          </a:highlight>
                          <a:latin typeface="Roboto"/>
                          <a:ea typeface="Roboto"/>
                          <a:cs typeface="Roboto"/>
                          <a:sym typeface="Roboto"/>
                        </a:rPr>
                        <a:t>The server takes responsibility for these error status codes.</a:t>
                      </a:r>
                      <a:endParaRPr sz="1200" dirty="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7F7F7"/>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4"/>
          <p:cNvSpPr txBox="1">
            <a:spLocks noGrp="1"/>
          </p:cNvSpPr>
          <p:nvPr>
            <p:ph type="title"/>
          </p:nvPr>
        </p:nvSpPr>
        <p:spPr>
          <a:xfrm>
            <a:off x="264600" y="190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Handling Http Requests </a:t>
            </a:r>
            <a:endParaRPr/>
          </a:p>
        </p:txBody>
      </p:sp>
      <p:sp>
        <p:nvSpPr>
          <p:cNvPr id="290" name="Google Shape;290;p44"/>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go standard library provides us the net/http package for all kind of http operations</a:t>
            </a:r>
            <a:endParaRPr dirty="0"/>
          </a:p>
          <a:p>
            <a:pPr marL="0" lvl="0" indent="0" algn="l" rtl="0">
              <a:spcBef>
                <a:spcPts val="1600"/>
              </a:spcBef>
              <a:spcAft>
                <a:spcPts val="0"/>
              </a:spcAft>
              <a:buNone/>
            </a:pPr>
            <a:r>
              <a:rPr lang="en" dirty="0"/>
              <a:t>When using the net/http package, there are two main ways for handling http requests:</a:t>
            </a:r>
            <a:endParaRPr dirty="0"/>
          </a:p>
          <a:p>
            <a:pPr marL="457200" lvl="0" indent="-342900" algn="l" rtl="0">
              <a:spcBef>
                <a:spcPts val="1600"/>
              </a:spcBef>
              <a:spcAft>
                <a:spcPts val="0"/>
              </a:spcAft>
              <a:buSzPts val="1800"/>
              <a:buAutoNum type="arabicPeriod"/>
            </a:pPr>
            <a:r>
              <a:rPr lang="en" dirty="0"/>
              <a:t>Implementing  the handler interface and passing it to the http.Handle function – the handler interface implements the handle function to match a specific pattern</a:t>
            </a:r>
            <a:endParaRPr dirty="0"/>
          </a:p>
          <a:p>
            <a:pPr marL="457200" lvl="0" indent="-342900" algn="l" rtl="0">
              <a:spcBef>
                <a:spcPts val="1000"/>
              </a:spcBef>
              <a:spcAft>
                <a:spcPts val="1000"/>
              </a:spcAft>
              <a:buSzPts val="1800"/>
              <a:buAutoNum type="arabicPeriod"/>
            </a:pPr>
            <a:r>
              <a:rPr lang="en" dirty="0"/>
              <a:t>Using the http.handleFunc and passing it a function that is implemented for a specific request pattern </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5"/>
          <p:cNvSpPr txBox="1">
            <a:spLocks noGrp="1"/>
          </p:cNvSpPr>
          <p:nvPr>
            <p:ph type="title"/>
          </p:nvPr>
        </p:nvSpPr>
        <p:spPr>
          <a:xfrm>
            <a:off x="264600" y="38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Handling Http Requests - Using Handler example</a:t>
            </a:r>
            <a:endParaRPr/>
          </a:p>
        </p:txBody>
      </p:sp>
      <p:sp>
        <p:nvSpPr>
          <p:cNvPr id="296" name="Google Shape;296;p45"/>
          <p:cNvSpPr txBox="1"/>
          <p:nvPr/>
        </p:nvSpPr>
        <p:spPr>
          <a:xfrm>
            <a:off x="1675200" y="791850"/>
            <a:ext cx="5793600" cy="3864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"net/http"</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6A9955"/>
                </a:solidFill>
                <a:highlight>
                  <a:srgbClr val="1E1E1E"/>
                </a:highlight>
                <a:latin typeface="Courier New"/>
                <a:ea typeface="Courier New"/>
                <a:cs typeface="Courier New"/>
                <a:sym typeface="Courier New"/>
              </a:rPr>
              <a:t>//MyHandler type</a:t>
            </a:r>
            <a:endParaRPr sz="9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type</a:t>
            </a:r>
            <a:r>
              <a:rPr lang="en" sz="900">
                <a:solidFill>
                  <a:srgbClr val="D4D4D4"/>
                </a:solidFill>
                <a:highlight>
                  <a:srgbClr val="1E1E1E"/>
                </a:highlight>
                <a:latin typeface="Courier New"/>
                <a:ea typeface="Courier New"/>
                <a:cs typeface="Courier New"/>
                <a:sym typeface="Courier New"/>
              </a:rPr>
              <a:t> </a:t>
            </a:r>
            <a:r>
              <a:rPr lang="en" sz="900">
                <a:solidFill>
                  <a:srgbClr val="4EC9B0"/>
                </a:solidFill>
                <a:highlight>
                  <a:srgbClr val="1E1E1E"/>
                </a:highlight>
                <a:latin typeface="Courier New"/>
                <a:ea typeface="Courier New"/>
                <a:cs typeface="Courier New"/>
                <a:sym typeface="Courier New"/>
              </a:rPr>
              <a:t>MyHandler</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struct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(handler MyHandler) </a:t>
            </a:r>
            <a:r>
              <a:rPr lang="en" sz="900">
                <a:solidFill>
                  <a:srgbClr val="DCDCAA"/>
                </a:solidFill>
                <a:highlight>
                  <a:srgbClr val="1E1E1E"/>
                </a:highlight>
                <a:latin typeface="Courier New"/>
                <a:ea typeface="Courier New"/>
                <a:cs typeface="Courier New"/>
                <a:sym typeface="Courier New"/>
              </a:rPr>
              <a:t>ServeHTTP</a:t>
            </a:r>
            <a:r>
              <a:rPr lang="en" sz="900">
                <a:solidFill>
                  <a:srgbClr val="D4D4D4"/>
                </a:solidFill>
                <a:highlight>
                  <a:srgbClr val="1E1E1E"/>
                </a:highlight>
                <a:latin typeface="Courier New"/>
                <a:ea typeface="Courier New"/>
                <a:cs typeface="Courier New"/>
                <a:sym typeface="Courier New"/>
              </a:rPr>
              <a:t>(rs http.ResponseWriter, rq *http.Request)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rs.</a:t>
            </a:r>
            <a:r>
              <a:rPr lang="en" sz="900">
                <a:solidFill>
                  <a:srgbClr val="DCDCAA"/>
                </a:solidFill>
                <a:highlight>
                  <a:srgbClr val="1E1E1E"/>
                </a:highlight>
                <a:latin typeface="Courier New"/>
                <a:ea typeface="Courier New"/>
                <a:cs typeface="Courier New"/>
                <a:sym typeface="Courier New"/>
              </a:rPr>
              <a:t>Write</a:t>
            </a:r>
            <a:r>
              <a:rPr lang="en" sz="900">
                <a:solidFill>
                  <a:srgbClr val="D4D4D4"/>
                </a:solidFill>
                <a:highlight>
                  <a:srgbClr val="1E1E1E"/>
                </a:highlight>
                <a:latin typeface="Courier New"/>
                <a:ea typeface="Courier New"/>
                <a:cs typeface="Courier New"/>
                <a:sym typeface="Courier New"/>
              </a:rPr>
              <a:t>([]</a:t>
            </a:r>
            <a:r>
              <a:rPr lang="en" sz="900">
                <a:solidFill>
                  <a:srgbClr val="DCDCAA"/>
                </a:solidFill>
                <a:highlight>
                  <a:srgbClr val="1E1E1E"/>
                </a:highlight>
                <a:latin typeface="Courier New"/>
                <a:ea typeface="Courier New"/>
                <a:cs typeface="Courier New"/>
                <a:sym typeface="Courier New"/>
              </a:rPr>
              <a:t>byte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"Hello world"</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var</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myhandler </a:t>
            </a:r>
            <a:r>
              <a:rPr lang="en" sz="900">
                <a:solidFill>
                  <a:srgbClr val="D4D4D4"/>
                </a:solidFill>
                <a:highlight>
                  <a:srgbClr val="1E1E1E"/>
                </a:highlight>
                <a:latin typeface="Courier New"/>
                <a:ea typeface="Courier New"/>
                <a:cs typeface="Courier New"/>
                <a:sym typeface="Courier New"/>
              </a:rPr>
              <a:t>MyHandler</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Handle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"/books"</a:t>
            </a:r>
            <a:r>
              <a:rPr lang="en" sz="900">
                <a:solidFill>
                  <a:srgbClr val="D4D4D4"/>
                </a:solidFill>
                <a:highlight>
                  <a:srgbClr val="1E1E1E"/>
                </a:highlight>
                <a:latin typeface="Courier New"/>
                <a:ea typeface="Courier New"/>
                <a:cs typeface="Courier New"/>
                <a:sym typeface="Courier New"/>
              </a:rPr>
              <a:t>, myhandler)</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ListenAndServe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":5000"</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nil</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6"/>
          <p:cNvSpPr txBox="1">
            <a:spLocks noGrp="1"/>
          </p:cNvSpPr>
          <p:nvPr>
            <p:ph type="title"/>
          </p:nvPr>
        </p:nvSpPr>
        <p:spPr>
          <a:xfrm>
            <a:off x="264600" y="190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Handling Http Requests - Using Handlerfunc</a:t>
            </a:r>
            <a:endParaRPr/>
          </a:p>
        </p:txBody>
      </p:sp>
      <p:sp>
        <p:nvSpPr>
          <p:cNvPr id="302" name="Google Shape;302;p46"/>
          <p:cNvSpPr txBox="1"/>
          <p:nvPr/>
        </p:nvSpPr>
        <p:spPr>
          <a:xfrm>
            <a:off x="1312050" y="995700"/>
            <a:ext cx="6425700" cy="3152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"net/http"</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HandleFunc</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"/books"</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(rs http.ResponseWriter, rq *http.Request)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rs.</a:t>
            </a:r>
            <a:r>
              <a:rPr lang="en" sz="900">
                <a:solidFill>
                  <a:srgbClr val="DCDCAA"/>
                </a:solidFill>
                <a:highlight>
                  <a:srgbClr val="1E1E1E"/>
                </a:highlight>
                <a:latin typeface="Courier New"/>
                <a:ea typeface="Courier New"/>
                <a:cs typeface="Courier New"/>
                <a:sym typeface="Courier New"/>
              </a:rPr>
              <a:t>Write</a:t>
            </a:r>
            <a:r>
              <a:rPr lang="en" sz="900">
                <a:solidFill>
                  <a:srgbClr val="D4D4D4"/>
                </a:solidFill>
                <a:highlight>
                  <a:srgbClr val="1E1E1E"/>
                </a:highlight>
                <a:latin typeface="Courier New"/>
                <a:ea typeface="Courier New"/>
                <a:cs typeface="Courier New"/>
                <a:sym typeface="Courier New"/>
              </a:rPr>
              <a:t>([]</a:t>
            </a:r>
            <a:r>
              <a:rPr lang="en" sz="900">
                <a:solidFill>
                  <a:srgbClr val="DCDCAA"/>
                </a:solidFill>
                <a:highlight>
                  <a:srgbClr val="1E1E1E"/>
                </a:highlight>
                <a:latin typeface="Courier New"/>
                <a:ea typeface="Courier New"/>
                <a:cs typeface="Courier New"/>
                <a:sym typeface="Courier New"/>
              </a:rPr>
              <a:t>byte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"Hello world from handler func"</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ListenAndServe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":5000"</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nil</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7"/>
          <p:cNvSpPr txBox="1">
            <a:spLocks noGrp="1"/>
          </p:cNvSpPr>
          <p:nvPr>
            <p:ph type="title"/>
          </p:nvPr>
        </p:nvSpPr>
        <p:spPr>
          <a:xfrm>
            <a:off x="150725" y="872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 ServeMux</a:t>
            </a:r>
            <a:endParaRPr/>
          </a:p>
        </p:txBody>
      </p:sp>
      <p:sp>
        <p:nvSpPr>
          <p:cNvPr id="308" name="Google Shape;308;p47"/>
          <p:cNvSpPr txBox="1">
            <a:spLocks noGrp="1"/>
          </p:cNvSpPr>
          <p:nvPr>
            <p:ph type="body" idx="1"/>
          </p:nvPr>
        </p:nvSpPr>
        <p:spPr>
          <a:xfrm>
            <a:off x="150725" y="659975"/>
            <a:ext cx="8993400" cy="3908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A ServeMux is just an http handler that takes a url and matches its pattern to registered handlers</a:t>
            </a:r>
            <a:endParaRPr dirty="0"/>
          </a:p>
          <a:p>
            <a:pPr marL="457200" lvl="0" indent="-342900" algn="l" rtl="0">
              <a:spcBef>
                <a:spcPts val="1000"/>
              </a:spcBef>
              <a:spcAft>
                <a:spcPts val="0"/>
              </a:spcAft>
              <a:buSzPts val="1800"/>
              <a:buChar char="●"/>
            </a:pPr>
            <a:r>
              <a:rPr lang="en" dirty="0"/>
              <a:t>You have probably noticed that we’ve used </a:t>
            </a:r>
            <a:r>
              <a:rPr lang="en" sz="900" dirty="0">
                <a:solidFill>
                  <a:srgbClr val="D4D4D4"/>
                </a:solidFill>
                <a:highlight>
                  <a:srgbClr val="1E1E1E"/>
                </a:highlight>
                <a:latin typeface="Courier New"/>
                <a:ea typeface="Courier New"/>
                <a:cs typeface="Courier New"/>
                <a:sym typeface="Courier New"/>
              </a:rPr>
              <a:t>http.</a:t>
            </a:r>
            <a:r>
              <a:rPr lang="en" sz="900" dirty="0">
                <a:solidFill>
                  <a:srgbClr val="DCDCAA"/>
                </a:solidFill>
                <a:highlight>
                  <a:srgbClr val="1E1E1E"/>
                </a:highlight>
                <a:latin typeface="Courier New"/>
                <a:ea typeface="Courier New"/>
                <a:cs typeface="Courier New"/>
                <a:sym typeface="Courier New"/>
              </a:rPr>
              <a:t>ListenAndServe</a:t>
            </a:r>
            <a:r>
              <a:rPr lang="en" sz="900" dirty="0">
                <a:solidFill>
                  <a:srgbClr val="D4D4D4"/>
                </a:solidFill>
                <a:highlight>
                  <a:srgbClr val="1E1E1E"/>
                </a:highlight>
                <a:latin typeface="Courier New"/>
                <a:ea typeface="Courier New"/>
                <a:cs typeface="Courier New"/>
                <a:sym typeface="Courier New"/>
              </a:rPr>
              <a:t>(</a:t>
            </a:r>
            <a:r>
              <a:rPr lang="en" sz="900" dirty="0">
                <a:solidFill>
                  <a:srgbClr val="CE9178"/>
                </a:solidFill>
                <a:highlight>
                  <a:srgbClr val="1E1E1E"/>
                </a:highlight>
                <a:latin typeface="Courier New"/>
                <a:ea typeface="Courier New"/>
                <a:cs typeface="Courier New"/>
                <a:sym typeface="Courier New"/>
              </a:rPr>
              <a:t>":5000"</a:t>
            </a:r>
            <a:r>
              <a:rPr lang="en" sz="900" dirty="0">
                <a:solidFill>
                  <a:srgbClr val="D4D4D4"/>
                </a:solidFill>
                <a:highlight>
                  <a:srgbClr val="1E1E1E"/>
                </a:highlight>
                <a:latin typeface="Courier New"/>
                <a:ea typeface="Courier New"/>
                <a:cs typeface="Courier New"/>
                <a:sym typeface="Courier New"/>
              </a:rPr>
              <a:t>, </a:t>
            </a:r>
            <a:r>
              <a:rPr lang="en" sz="900" dirty="0">
                <a:solidFill>
                  <a:srgbClr val="569CD6"/>
                </a:solidFill>
                <a:highlight>
                  <a:srgbClr val="1E1E1E"/>
                </a:highlight>
                <a:latin typeface="Courier New"/>
                <a:ea typeface="Courier New"/>
                <a:cs typeface="Courier New"/>
                <a:sym typeface="Courier New"/>
              </a:rPr>
              <a:t>nil</a:t>
            </a:r>
            <a:r>
              <a:rPr lang="en" sz="900" dirty="0">
                <a:solidFill>
                  <a:srgbClr val="D4D4D4"/>
                </a:solidFill>
                <a:highlight>
                  <a:srgbClr val="1E1E1E"/>
                </a:highlight>
                <a:latin typeface="Courier New"/>
                <a:ea typeface="Courier New"/>
                <a:cs typeface="Courier New"/>
                <a:sym typeface="Courier New"/>
              </a:rPr>
              <a:t>) </a:t>
            </a:r>
            <a:r>
              <a:rPr lang="en" dirty="0"/>
              <a:t> which indicates that we want to use the default http ServeMux (we can also use our own)</a:t>
            </a:r>
            <a:endParaRPr dirty="0"/>
          </a:p>
          <a:p>
            <a:pPr marL="457200" lvl="0" indent="-342900" algn="l" rtl="0">
              <a:spcBef>
                <a:spcPts val="1000"/>
              </a:spcBef>
              <a:spcAft>
                <a:spcPts val="0"/>
              </a:spcAft>
              <a:buSzPts val="1800"/>
              <a:buChar char="●"/>
            </a:pPr>
            <a:r>
              <a:rPr lang="en" dirty="0"/>
              <a:t>We could also use the https version </a:t>
            </a:r>
            <a:r>
              <a:rPr lang="en" sz="900" dirty="0">
                <a:solidFill>
                  <a:srgbClr val="D4D4D4"/>
                </a:solidFill>
                <a:highlight>
                  <a:srgbClr val="1E1E1E"/>
                </a:highlight>
                <a:latin typeface="Courier New"/>
                <a:ea typeface="Courier New"/>
                <a:cs typeface="Courier New"/>
                <a:sym typeface="Courier New"/>
              </a:rPr>
              <a:t>http.</a:t>
            </a:r>
            <a:r>
              <a:rPr lang="en" sz="900" dirty="0">
                <a:solidFill>
                  <a:srgbClr val="DCDCAA"/>
                </a:solidFill>
                <a:highlight>
                  <a:srgbClr val="1E1E1E"/>
                </a:highlight>
                <a:latin typeface="Courier New"/>
                <a:ea typeface="Courier New"/>
                <a:cs typeface="Courier New"/>
                <a:sym typeface="Courier New"/>
              </a:rPr>
              <a:t>ListenAndServeTLS</a:t>
            </a:r>
            <a:r>
              <a:rPr lang="en" sz="900" dirty="0">
                <a:solidFill>
                  <a:srgbClr val="D4D4D4"/>
                </a:solidFill>
                <a:highlight>
                  <a:srgbClr val="1E1E1E"/>
                </a:highlight>
                <a:latin typeface="Courier New"/>
                <a:ea typeface="Courier New"/>
                <a:cs typeface="Courier New"/>
                <a:sym typeface="Courier New"/>
              </a:rPr>
              <a:t>(</a:t>
            </a:r>
            <a:r>
              <a:rPr lang="en" sz="900" dirty="0">
                <a:solidFill>
                  <a:srgbClr val="4EC9B0"/>
                </a:solidFill>
                <a:highlight>
                  <a:srgbClr val="1E1E1E"/>
                </a:highlight>
                <a:latin typeface="Courier New"/>
                <a:ea typeface="Courier New"/>
                <a:cs typeface="Courier New"/>
                <a:sym typeface="Courier New"/>
              </a:rPr>
              <a:t>string</a:t>
            </a:r>
            <a:r>
              <a:rPr lang="en" sz="900" dirty="0">
                <a:solidFill>
                  <a:srgbClr val="D4D4D4"/>
                </a:solidFill>
                <a:highlight>
                  <a:srgbClr val="1E1E1E"/>
                </a:highlight>
                <a:latin typeface="Courier New"/>
                <a:ea typeface="Courier New"/>
                <a:cs typeface="Courier New"/>
                <a:sym typeface="Courier New"/>
              </a:rPr>
              <a:t>,certfile,keyfile,</a:t>
            </a:r>
            <a:r>
              <a:rPr lang="en" sz="900" dirty="0">
                <a:solidFill>
                  <a:srgbClr val="4EC9B0"/>
                </a:solidFill>
                <a:highlight>
                  <a:srgbClr val="1E1E1E"/>
                </a:highlight>
                <a:latin typeface="Courier New"/>
                <a:ea typeface="Courier New"/>
                <a:cs typeface="Courier New"/>
                <a:sym typeface="Courier New"/>
              </a:rPr>
              <a:t>string</a:t>
            </a:r>
            <a:r>
              <a:rPr lang="en" sz="900" dirty="0">
                <a:solidFill>
                  <a:srgbClr val="D4D4D4"/>
                </a:solidFill>
                <a:highlight>
                  <a:srgbClr val="1E1E1E"/>
                </a:highlight>
                <a:latin typeface="Courier New"/>
                <a:ea typeface="Courier New"/>
                <a:cs typeface="Courier New"/>
                <a:sym typeface="Courier New"/>
              </a:rPr>
              <a:t>,handler)</a:t>
            </a:r>
            <a:endParaRPr sz="900" dirty="0">
              <a:solidFill>
                <a:srgbClr val="D4D4D4"/>
              </a:solidFill>
              <a:highlight>
                <a:srgbClr val="1E1E1E"/>
              </a:highlight>
              <a:latin typeface="Courier New"/>
              <a:ea typeface="Courier New"/>
              <a:cs typeface="Courier New"/>
              <a:sym typeface="Courier New"/>
            </a:endParaRPr>
          </a:p>
          <a:p>
            <a:pPr marL="457200" lvl="0" indent="-342900" algn="l" rtl="0">
              <a:spcBef>
                <a:spcPts val="1000"/>
              </a:spcBef>
              <a:spcAft>
                <a:spcPts val="0"/>
              </a:spcAft>
              <a:buSzPts val="1800"/>
              <a:buChar char="●"/>
            </a:pPr>
            <a:r>
              <a:rPr lang="en" dirty="0"/>
              <a:t>It will always try to find the best match for the url from the list of registered patterns for example:</a:t>
            </a:r>
            <a:endParaRPr dirty="0"/>
          </a:p>
          <a:p>
            <a:pPr marL="0" lvl="0" indent="0" algn="l" rtl="0">
              <a:spcBef>
                <a:spcPts val="1000"/>
              </a:spcBef>
              <a:spcAft>
                <a:spcPts val="0"/>
              </a:spcAft>
              <a:buNone/>
            </a:pPr>
            <a:endParaRPr dirty="0"/>
          </a:p>
          <a:p>
            <a:pPr marL="0" lvl="0" indent="0" algn="l" rtl="0">
              <a:spcBef>
                <a:spcPts val="1000"/>
              </a:spcBef>
              <a:spcAft>
                <a:spcPts val="1000"/>
              </a:spcAft>
              <a:buNone/>
            </a:pPr>
            <a:r>
              <a:rPr lang="en" dirty="0"/>
              <a:t>   </a:t>
            </a:r>
            <a:endParaRPr dirty="0"/>
          </a:p>
        </p:txBody>
      </p:sp>
      <p:pic>
        <p:nvPicPr>
          <p:cNvPr id="309" name="Google Shape;309;p47"/>
          <p:cNvPicPr preferRelativeResize="0"/>
          <p:nvPr/>
        </p:nvPicPr>
        <p:blipFill>
          <a:blip r:embed="rId3">
            <a:alphaModFix/>
          </a:blip>
          <a:stretch>
            <a:fillRect/>
          </a:stretch>
        </p:blipFill>
        <p:spPr>
          <a:xfrm>
            <a:off x="579000" y="3633125"/>
            <a:ext cx="798201" cy="572700"/>
          </a:xfrm>
          <a:prstGeom prst="rect">
            <a:avLst/>
          </a:prstGeom>
          <a:noFill/>
          <a:ln>
            <a:noFill/>
          </a:ln>
        </p:spPr>
      </p:pic>
      <p:sp>
        <p:nvSpPr>
          <p:cNvPr id="310" name="Google Shape;310;p47"/>
          <p:cNvSpPr/>
          <p:nvPr/>
        </p:nvSpPr>
        <p:spPr>
          <a:xfrm>
            <a:off x="4205775" y="3814050"/>
            <a:ext cx="1818000" cy="447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/books/golang</a:t>
            </a:r>
            <a:endParaRPr/>
          </a:p>
        </p:txBody>
      </p:sp>
      <p:sp>
        <p:nvSpPr>
          <p:cNvPr id="311" name="Google Shape;311;p47"/>
          <p:cNvSpPr/>
          <p:nvPr/>
        </p:nvSpPr>
        <p:spPr>
          <a:xfrm>
            <a:off x="4205775" y="4386750"/>
            <a:ext cx="1818000" cy="396300"/>
          </a:xfrm>
          <a:prstGeom prst="rect">
            <a:avLst/>
          </a:prstGeom>
          <a:solidFill>
            <a:schemeClr val="lt2"/>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/books/golang/</a:t>
            </a:r>
            <a:endParaRPr/>
          </a:p>
        </p:txBody>
      </p:sp>
      <p:sp>
        <p:nvSpPr>
          <p:cNvPr id="312" name="Google Shape;312;p47"/>
          <p:cNvSpPr/>
          <p:nvPr/>
        </p:nvSpPr>
        <p:spPr>
          <a:xfrm rot="673164">
            <a:off x="1308722" y="4074203"/>
            <a:ext cx="2718350" cy="447792"/>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/books/golang/1</a:t>
            </a:r>
            <a:endParaRPr/>
          </a:p>
        </p:txBody>
      </p:sp>
      <p:sp>
        <p:nvSpPr>
          <p:cNvPr id="313" name="Google Shape;313;p47"/>
          <p:cNvSpPr/>
          <p:nvPr/>
        </p:nvSpPr>
        <p:spPr>
          <a:xfrm>
            <a:off x="4205775" y="3250000"/>
            <a:ext cx="1818000" cy="447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/books/go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120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Installing GO on Visual studio code - Step 3 </a:t>
            </a:r>
            <a:endParaRPr/>
          </a:p>
        </p:txBody>
      </p:sp>
      <p:sp>
        <p:nvSpPr>
          <p:cNvPr id="75" name="Google Shape;75;p16"/>
          <p:cNvSpPr txBox="1">
            <a:spLocks noGrp="1"/>
          </p:cNvSpPr>
          <p:nvPr>
            <p:ph type="body" idx="1"/>
          </p:nvPr>
        </p:nvSpPr>
        <p:spPr>
          <a:xfrm>
            <a:off x="502675" y="872925"/>
            <a:ext cx="761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92929"/>
                </a:solidFill>
                <a:highlight>
                  <a:srgbClr val="FFFFFF"/>
                </a:highlight>
                <a:latin typeface="Georgia"/>
                <a:ea typeface="Georgia"/>
                <a:cs typeface="Georgia"/>
                <a:sym typeface="Georgia"/>
              </a:rPr>
              <a:t>Select all the packages from the list and press enter</a:t>
            </a:r>
            <a:endParaRPr>
              <a:solidFill>
                <a:srgbClr val="292929"/>
              </a:solidFill>
              <a:highlight>
                <a:srgbClr val="FFFFFF"/>
              </a:highlight>
              <a:latin typeface="Georgia"/>
              <a:ea typeface="Georgia"/>
              <a:cs typeface="Georgia"/>
              <a:sym typeface="Georgia"/>
            </a:endParaRPr>
          </a:p>
        </p:txBody>
      </p:sp>
      <p:pic>
        <p:nvPicPr>
          <p:cNvPr id="76" name="Google Shape;76;p16"/>
          <p:cNvPicPr preferRelativeResize="0"/>
          <p:nvPr/>
        </p:nvPicPr>
        <p:blipFill>
          <a:blip r:embed="rId3">
            <a:alphaModFix/>
          </a:blip>
          <a:stretch>
            <a:fillRect/>
          </a:stretch>
        </p:blipFill>
        <p:spPr>
          <a:xfrm>
            <a:off x="502675" y="1445625"/>
            <a:ext cx="7425125" cy="3262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8"/>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Working With Json</a:t>
            </a:r>
            <a:endParaRPr/>
          </a:p>
        </p:txBody>
      </p:sp>
      <p:sp>
        <p:nvSpPr>
          <p:cNvPr id="319" name="Google Shape;319;p48"/>
          <p:cNvSpPr txBox="1">
            <a:spLocks noGrp="1"/>
          </p:cNvSpPr>
          <p:nvPr>
            <p:ph type="body" idx="1"/>
          </p:nvPr>
        </p:nvSpPr>
        <p:spPr>
          <a:xfrm>
            <a:off x="150725" y="694600"/>
            <a:ext cx="8993400" cy="36456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SzPts val="1800"/>
              <a:buChar char="●"/>
            </a:pPr>
            <a:r>
              <a:rPr lang="en" dirty="0"/>
              <a:t>The primary data format that is being used by web apps to communicate with restful services is probably JSON</a:t>
            </a:r>
            <a:endParaRPr dirty="0"/>
          </a:p>
          <a:p>
            <a:pPr marL="457200" lvl="0" indent="-342900" algn="l" rtl="0">
              <a:spcBef>
                <a:spcPts val="1000"/>
              </a:spcBef>
              <a:spcAft>
                <a:spcPts val="0"/>
              </a:spcAft>
              <a:buSzPts val="1800"/>
              <a:buChar char="●"/>
            </a:pPr>
            <a:r>
              <a:rPr lang="en" dirty="0"/>
              <a:t>Go provides us an easy way for working with the JSON data format by using the encoding/json standard library</a:t>
            </a:r>
            <a:endParaRPr dirty="0"/>
          </a:p>
          <a:p>
            <a:pPr marL="457200" lvl="0" indent="-342900" algn="l" rtl="0">
              <a:spcBef>
                <a:spcPts val="1000"/>
              </a:spcBef>
              <a:spcAft>
                <a:spcPts val="0"/>
              </a:spcAft>
              <a:buSzPts val="1800"/>
              <a:buChar char="●"/>
            </a:pPr>
            <a:r>
              <a:rPr lang="en" dirty="0"/>
              <a:t>There are two main ways for working with json</a:t>
            </a:r>
            <a:endParaRPr dirty="0"/>
          </a:p>
          <a:p>
            <a:pPr marL="914400" lvl="1" indent="-317500" algn="l" rtl="0">
              <a:spcBef>
                <a:spcPts val="1000"/>
              </a:spcBef>
              <a:spcAft>
                <a:spcPts val="0"/>
              </a:spcAft>
              <a:buSzPts val="1400"/>
              <a:buChar char="○"/>
            </a:pPr>
            <a:r>
              <a:rPr lang="en" dirty="0"/>
              <a:t>Using the Marshal and Unmarshal functions of the json package</a:t>
            </a:r>
            <a:endParaRPr dirty="0"/>
          </a:p>
          <a:p>
            <a:pPr marL="914400" lvl="1" indent="-317500" algn="l" rtl="0">
              <a:spcBef>
                <a:spcPts val="1000"/>
              </a:spcBef>
              <a:spcAft>
                <a:spcPts val="0"/>
              </a:spcAft>
              <a:buSzPts val="1400"/>
              <a:buChar char="○"/>
            </a:pPr>
            <a:r>
              <a:rPr lang="en" dirty="0"/>
              <a:t>Using the Encoding and Decoding functions of the json package</a:t>
            </a:r>
            <a:endParaRPr dirty="0"/>
          </a:p>
          <a:p>
            <a:pPr marL="914400" lvl="0" indent="0" algn="l" rtl="0">
              <a:spcBef>
                <a:spcPts val="1000"/>
              </a:spcBef>
              <a:spcAft>
                <a:spcPts val="1000"/>
              </a:spcAft>
              <a:buNone/>
            </a:pP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txBox="1">
            <a:spLocks noGrp="1"/>
          </p:cNvSpPr>
          <p:nvPr>
            <p:ph type="title"/>
          </p:nvPr>
        </p:nvSpPr>
        <p:spPr>
          <a:xfrm>
            <a:off x="150725" y="120750"/>
            <a:ext cx="3892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Json.Marshall </a:t>
            </a:r>
            <a:endParaRPr/>
          </a:p>
        </p:txBody>
      </p:sp>
      <p:sp>
        <p:nvSpPr>
          <p:cNvPr id="325" name="Google Shape;325;p49"/>
          <p:cNvSpPr txBox="1"/>
          <p:nvPr/>
        </p:nvSpPr>
        <p:spPr>
          <a:xfrm>
            <a:off x="4188300" y="120750"/>
            <a:ext cx="4307400" cy="4902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"encoding/json"</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"log"</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6A9955"/>
                </a:solidFill>
                <a:highlight>
                  <a:srgbClr val="1E1E1E"/>
                </a:highlight>
                <a:latin typeface="Courier New"/>
                <a:ea typeface="Courier New"/>
                <a:cs typeface="Courier New"/>
                <a:sym typeface="Courier New"/>
              </a:rPr>
              <a:t>// Student type</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Student</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struct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fullName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Name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Age      </a:t>
            </a:r>
            <a:r>
              <a:rPr lang="en" sz="600">
                <a:solidFill>
                  <a:srgbClr val="4EC9B0"/>
                </a:solidFill>
                <a:highlight>
                  <a:srgbClr val="1E1E1E"/>
                </a:highlight>
                <a:latin typeface="Courier New"/>
                <a:ea typeface="Courier New"/>
                <a:cs typeface="Courier New"/>
                <a:sym typeface="Courier New"/>
              </a:rPr>
              <a:t>int</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`json:"age"`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City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`json:"city"`</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student</a:t>
            </a:r>
            <a:r>
              <a:rPr lang="en" sz="600">
                <a:solidFill>
                  <a:srgbClr val="D4D4D4"/>
                </a:solidFill>
                <a:highlight>
                  <a:srgbClr val="1E1E1E"/>
                </a:highlight>
                <a:latin typeface="Courier New"/>
                <a:ea typeface="Courier New"/>
                <a:cs typeface="Courier New"/>
                <a:sym typeface="Courier New"/>
              </a:rPr>
              <a:t> := Student{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Name: </a:t>
            </a:r>
            <a:r>
              <a:rPr lang="en" sz="600">
                <a:solidFill>
                  <a:srgbClr val="CE9178"/>
                </a:solidFill>
                <a:highlight>
                  <a:srgbClr val="1E1E1E"/>
                </a:highlight>
                <a:latin typeface="Courier New"/>
                <a:ea typeface="Courier New"/>
                <a:cs typeface="Courier New"/>
                <a:sym typeface="Courier New"/>
              </a:rPr>
              <a:t>"Dave"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Age:  </a:t>
            </a:r>
            <a:r>
              <a:rPr lang="en" sz="600">
                <a:solidFill>
                  <a:srgbClr val="B5CEA8"/>
                </a:solidFill>
                <a:highlight>
                  <a:srgbClr val="1E1E1E"/>
                </a:highlight>
                <a:latin typeface="Courier New"/>
                <a:ea typeface="Courier New"/>
                <a:cs typeface="Courier New"/>
                <a:sym typeface="Courier New"/>
              </a:rPr>
              <a:t>37</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City: </a:t>
            </a:r>
            <a:r>
              <a:rPr lang="en" sz="600">
                <a:solidFill>
                  <a:srgbClr val="CE9178"/>
                </a:solidFill>
                <a:highlight>
                  <a:srgbClr val="1E1E1E"/>
                </a:highlight>
                <a:latin typeface="Courier New"/>
                <a:ea typeface="Courier New"/>
                <a:cs typeface="Courier New"/>
                <a:sym typeface="Courier New"/>
              </a:rPr>
              <a:t>"Denver"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d</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json.</a:t>
            </a:r>
            <a:r>
              <a:rPr lang="en" sz="600">
                <a:solidFill>
                  <a:srgbClr val="DCDCAA"/>
                </a:solidFill>
                <a:highlight>
                  <a:srgbClr val="1E1E1E"/>
                </a:highlight>
                <a:latin typeface="Courier New"/>
                <a:ea typeface="Courier New"/>
                <a:cs typeface="Courier New"/>
                <a:sym typeface="Courier New"/>
              </a:rPr>
              <a:t>Marshal</a:t>
            </a:r>
            <a:r>
              <a:rPr lang="en" sz="600">
                <a:solidFill>
                  <a:srgbClr val="D4D4D4"/>
                </a:solidFill>
                <a:highlight>
                  <a:srgbClr val="1E1E1E"/>
                </a:highlight>
                <a:latin typeface="Courier New"/>
                <a:ea typeface="Courier New"/>
                <a:cs typeface="Courier New"/>
                <a:sym typeface="Courier New"/>
              </a:rPr>
              <a:t>(&amp;student)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"json.Marshal failed with '%s'</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"Student in compact JSON: %s</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d</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json.</a:t>
            </a:r>
            <a:r>
              <a:rPr lang="en" sz="600">
                <a:solidFill>
                  <a:srgbClr val="DCDCAA"/>
                </a:solidFill>
                <a:highlight>
                  <a:srgbClr val="1E1E1E"/>
                </a:highlight>
                <a:latin typeface="Courier New"/>
                <a:ea typeface="Courier New"/>
                <a:cs typeface="Courier New"/>
                <a:sym typeface="Courier New"/>
              </a:rPr>
              <a:t>MarshalIndent</a:t>
            </a:r>
            <a:r>
              <a:rPr lang="en" sz="600">
                <a:solidFill>
                  <a:srgbClr val="D4D4D4"/>
                </a:solidFill>
                <a:highlight>
                  <a:srgbClr val="1E1E1E"/>
                </a:highlight>
                <a:latin typeface="Courier New"/>
                <a:ea typeface="Courier New"/>
                <a:cs typeface="Courier New"/>
                <a:sym typeface="Courier New"/>
              </a:rPr>
              <a:t>(student, </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  "</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"json.MarshalIndent failed with '%s'</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"student in pretty-printed JSON:</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%s</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p:txBody>
      </p:sp>
      <p:sp>
        <p:nvSpPr>
          <p:cNvPr id="326" name="Google Shape;326;p49"/>
          <p:cNvSpPr txBox="1"/>
          <p:nvPr/>
        </p:nvSpPr>
        <p:spPr>
          <a:xfrm>
            <a:off x="150725" y="802725"/>
            <a:ext cx="3937200" cy="4220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Json Marshal takes interface{} as a parameter which means it can process any type </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Marshaller uses reflection to understand the real type</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When marshalling structs only the exported types will be marshalled </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You can use string tags to require different names and options to marshall with</a:t>
            </a:r>
            <a:endParaRPr dirty="0"/>
          </a:p>
          <a:p>
            <a:pPr marL="457200" lvl="0" indent="0" algn="l" rtl="0">
              <a:spcBef>
                <a:spcPts val="0"/>
              </a:spcBef>
              <a:spcAft>
                <a:spcPts val="0"/>
              </a:spcAft>
              <a:buNone/>
            </a:pPr>
            <a:endParaRPr dirty="0"/>
          </a:p>
          <a:p>
            <a:pPr marL="457200" lvl="0" indent="-317500" algn="l" rtl="0">
              <a:spcBef>
                <a:spcPts val="0"/>
              </a:spcBef>
              <a:spcAft>
                <a:spcPts val="0"/>
              </a:spcAft>
              <a:buClr>
                <a:srgbClr val="232323"/>
              </a:buClr>
              <a:buSzPts val="1400"/>
              <a:buChar char="●"/>
            </a:pPr>
            <a:r>
              <a:rPr lang="en" dirty="0">
                <a:solidFill>
                  <a:srgbClr val="232323"/>
                </a:solidFill>
              </a:rPr>
              <a:t>json.MarshallIndent allows for pretty-printing of nested structures</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0"/>
          <p:cNvSpPr txBox="1">
            <a:spLocks noGrp="1"/>
          </p:cNvSpPr>
          <p:nvPr>
            <p:ph type="title"/>
          </p:nvPr>
        </p:nvSpPr>
        <p:spPr>
          <a:xfrm>
            <a:off x="187900" y="128200"/>
            <a:ext cx="3498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Json Unmarshal</a:t>
            </a:r>
            <a:endParaRPr/>
          </a:p>
        </p:txBody>
      </p:sp>
      <p:sp>
        <p:nvSpPr>
          <p:cNvPr id="332" name="Google Shape;332;p50"/>
          <p:cNvSpPr txBox="1"/>
          <p:nvPr/>
        </p:nvSpPr>
        <p:spPr>
          <a:xfrm>
            <a:off x="4177275" y="204400"/>
            <a:ext cx="4296300" cy="4586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"encoding/json"</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"log"</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6A9955"/>
                </a:solidFill>
                <a:highlight>
                  <a:srgbClr val="1E1E1E"/>
                </a:highlight>
                <a:latin typeface="Courier New"/>
                <a:ea typeface="Courier New"/>
                <a:cs typeface="Courier New"/>
                <a:sym typeface="Courier New"/>
              </a:rPr>
              <a:t>//Student type</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Student</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struct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Name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`json:"name"`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Age   </a:t>
            </a:r>
            <a:r>
              <a:rPr lang="en" sz="600">
                <a:solidFill>
                  <a:srgbClr val="4EC9B0"/>
                </a:solidFill>
                <a:highlight>
                  <a:srgbClr val="1E1E1E"/>
                </a:highlight>
                <a:latin typeface="Courier New"/>
                <a:ea typeface="Courier New"/>
                <a:cs typeface="Courier New"/>
                <a:sym typeface="Courier New"/>
              </a:rPr>
              <a:t>int</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`json:"age"`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City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Major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jsonStr</a:t>
            </a:r>
            <a:r>
              <a:rPr lang="en" sz="600">
                <a:solidFill>
                  <a:srgbClr val="D4D4D4"/>
                </a:solidFill>
                <a:highlight>
                  <a:srgbClr val="1E1E1E"/>
                </a:highlight>
                <a:latin typeface="Courier New"/>
                <a:ea typeface="Courier New"/>
                <a:cs typeface="Courier New"/>
                <a:sym typeface="Courier New"/>
              </a:rPr>
              <a:t> = </a:t>
            </a:r>
            <a:r>
              <a:rPr lang="en" sz="600">
                <a:solidFill>
                  <a:srgbClr val="CE9178"/>
                </a:solidFill>
                <a:highlight>
                  <a:srgbClr val="1E1E1E"/>
                </a:highlight>
                <a:latin typeface="Courier New"/>
                <a:ea typeface="Courier New"/>
                <a:cs typeface="Courier New"/>
                <a:sym typeface="Courier New"/>
              </a:rPr>
              <a: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CE9178"/>
                </a:solidFill>
                <a:highlight>
                  <a:srgbClr val="1E1E1E"/>
                </a:highlight>
                <a:latin typeface="Courier New"/>
                <a:ea typeface="Courier New"/>
                <a:cs typeface="Courier New"/>
                <a:sym typeface="Courier New"/>
              </a:rPr>
              <a:t>   "name": "Dave",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CE9178"/>
                </a:solidFill>
                <a:highlight>
                  <a:srgbClr val="1E1E1E"/>
                </a:highlight>
                <a:latin typeface="Courier New"/>
                <a:ea typeface="Courier New"/>
                <a:cs typeface="Courier New"/>
                <a:sym typeface="Courier New"/>
              </a:rPr>
              <a:t>   "age": 37,</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CE9178"/>
                </a:solidFill>
                <a:highlight>
                  <a:srgbClr val="1E1E1E"/>
                </a:highlight>
                <a:latin typeface="Courier New"/>
                <a:ea typeface="Courier New"/>
                <a:cs typeface="Courier New"/>
                <a:sym typeface="Courier New"/>
              </a:rPr>
              <a:t>   "city": "denver"</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CE9178"/>
                </a:solidFill>
                <a:highlight>
                  <a:srgbClr val="1E1E1E"/>
                </a:highlight>
                <a:latin typeface="Courier New"/>
                <a:ea typeface="Courier New"/>
                <a:cs typeface="Courier New"/>
                <a:sym typeface="Courier New"/>
              </a:rPr>
              <a: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student</a:t>
            </a:r>
            <a:r>
              <a:rPr lang="en" sz="600">
                <a:solidFill>
                  <a:srgbClr val="D4D4D4"/>
                </a:solidFill>
                <a:highlight>
                  <a:srgbClr val="1E1E1E"/>
                </a:highlight>
                <a:latin typeface="Courier New"/>
                <a:ea typeface="Courier New"/>
                <a:cs typeface="Courier New"/>
                <a:sym typeface="Courier New"/>
              </a:rPr>
              <a:t> Student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json.</a:t>
            </a:r>
            <a:r>
              <a:rPr lang="en" sz="600">
                <a:solidFill>
                  <a:srgbClr val="DCDCAA"/>
                </a:solidFill>
                <a:highlight>
                  <a:srgbClr val="1E1E1E"/>
                </a:highlight>
                <a:latin typeface="Courier New"/>
                <a:ea typeface="Courier New"/>
                <a:cs typeface="Courier New"/>
                <a:sym typeface="Courier New"/>
              </a:rPr>
              <a:t>Unmarshal</a:t>
            </a:r>
            <a:r>
              <a:rPr lang="en" sz="600">
                <a:solidFill>
                  <a:srgbClr val="D4D4D4"/>
                </a:solidFill>
                <a:highlight>
                  <a:srgbClr val="1E1E1E"/>
                </a:highlight>
                <a:latin typeface="Courier New"/>
                <a:ea typeface="Courier New"/>
                <a:cs typeface="Courier New"/>
                <a:sym typeface="Courier New"/>
              </a:rPr>
              <a:t>([]</a:t>
            </a:r>
            <a:r>
              <a:rPr lang="en" sz="600">
                <a:solidFill>
                  <a:srgbClr val="DCDCAA"/>
                </a:solidFill>
                <a:highlight>
                  <a:srgbClr val="1E1E1E"/>
                </a:highlight>
                <a:latin typeface="Courier New"/>
                <a:ea typeface="Courier New"/>
                <a:cs typeface="Courier New"/>
                <a:sym typeface="Courier New"/>
              </a:rPr>
              <a:t>byte</a:t>
            </a:r>
            <a:r>
              <a:rPr lang="en" sz="600">
                <a:solidFill>
                  <a:srgbClr val="D4D4D4"/>
                </a:solidFill>
                <a:highlight>
                  <a:srgbClr val="1E1E1E"/>
                </a:highlight>
                <a:latin typeface="Courier New"/>
                <a:ea typeface="Courier New"/>
                <a:cs typeface="Courier New"/>
                <a:sym typeface="Courier New"/>
              </a:rPr>
              <a:t>(jsonStr), &amp;student)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"json.Unmarshal failed with '%s'</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"Student struct parsed from JSON: %#v</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student)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"Name: %#v</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*student.Name)</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p:txBody>
      </p:sp>
      <p:sp>
        <p:nvSpPr>
          <p:cNvPr id="333" name="Google Shape;333;p50"/>
          <p:cNvSpPr txBox="1"/>
          <p:nvPr/>
        </p:nvSpPr>
        <p:spPr>
          <a:xfrm>
            <a:off x="187900" y="765575"/>
            <a:ext cx="3885300" cy="402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When unmarshalling, we have to pass a pointer to a struct; otherwise, we will get an error</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Notice that although we did not provide accurate mapping in the City element the JSON decoder is smart enough to unmarshall the city field</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Field </a:t>
            </a:r>
            <a:r>
              <a:rPr lang="en" dirty="0">
                <a:highlight>
                  <a:srgbClr val="F5F2F0"/>
                </a:highlight>
              </a:rPr>
              <a:t>Name</a:t>
            </a:r>
            <a:r>
              <a:rPr lang="en" dirty="0"/>
              <a:t> shows that the JSON decoder can also automatically decode into a pointer to a value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sz="1200" dirty="0">
              <a:solidFill>
                <a:srgbClr val="232323"/>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1"/>
          <p:cNvSpPr txBox="1">
            <a:spLocks noGrp="1"/>
          </p:cNvSpPr>
          <p:nvPr>
            <p:ph type="title"/>
          </p:nvPr>
        </p:nvSpPr>
        <p:spPr>
          <a:xfrm>
            <a:off x="150725" y="190675"/>
            <a:ext cx="492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Json Encode And Decode</a:t>
            </a:r>
            <a:endParaRPr/>
          </a:p>
        </p:txBody>
      </p:sp>
      <p:sp>
        <p:nvSpPr>
          <p:cNvPr id="339" name="Google Shape;339;p51"/>
          <p:cNvSpPr txBox="1"/>
          <p:nvPr/>
        </p:nvSpPr>
        <p:spPr>
          <a:xfrm>
            <a:off x="4572000" y="190675"/>
            <a:ext cx="4213200" cy="4952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"encoding/json"</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"log"</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"os"</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6A9955"/>
                </a:solidFill>
                <a:highlight>
                  <a:srgbClr val="1E1E1E"/>
                </a:highlight>
                <a:latin typeface="Courier New"/>
                <a:ea typeface="Courier New"/>
                <a:cs typeface="Courier New"/>
                <a:sym typeface="Courier New"/>
              </a:rPr>
              <a:t>//Book type</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Book</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struct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Title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`json:"title"`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Subtitle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`json:"subtitle"`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Author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`json:"author"`</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Published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`json:"published"`</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file</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os.</a:t>
            </a:r>
            <a:r>
              <a:rPr lang="en" sz="600">
                <a:solidFill>
                  <a:srgbClr val="DCDCAA"/>
                </a:solidFill>
                <a:highlight>
                  <a:srgbClr val="1E1E1E"/>
                </a:highlight>
                <a:latin typeface="Courier New"/>
                <a:ea typeface="Courier New"/>
                <a:cs typeface="Courier New"/>
                <a:sym typeface="Courier New"/>
              </a:rPr>
              <a:t>Open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"../books.json"</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defer</a:t>
            </a:r>
            <a:r>
              <a:rPr lang="en" sz="600">
                <a:solidFill>
                  <a:srgbClr val="D4D4D4"/>
                </a:solidFill>
                <a:highlight>
                  <a:srgbClr val="1E1E1E"/>
                </a:highlight>
                <a:latin typeface="Courier New"/>
                <a:ea typeface="Courier New"/>
                <a:cs typeface="Courier New"/>
                <a:sym typeface="Courier New"/>
              </a:rPr>
              <a:t> file.</a:t>
            </a:r>
            <a:r>
              <a:rPr lang="en" sz="600">
                <a:solidFill>
                  <a:srgbClr val="DCDCAA"/>
                </a:solidFill>
                <a:highlight>
                  <a:srgbClr val="1E1E1E"/>
                </a:highlight>
                <a:latin typeface="Courier New"/>
                <a:ea typeface="Courier New"/>
                <a:cs typeface="Courier New"/>
                <a:sym typeface="Courier New"/>
              </a:rPr>
              <a:t>Close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"an error occured openinng the file"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books</a:t>
            </a:r>
            <a:r>
              <a:rPr lang="en" sz="600">
                <a:solidFill>
                  <a:srgbClr val="D4D4D4"/>
                </a:solidFill>
                <a:highlight>
                  <a:srgbClr val="1E1E1E"/>
                </a:highlight>
                <a:latin typeface="Courier New"/>
                <a:ea typeface="Courier New"/>
                <a:cs typeface="Courier New"/>
                <a:sym typeface="Courier New"/>
              </a:rPr>
              <a:t> []Book</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json.</a:t>
            </a:r>
            <a:r>
              <a:rPr lang="en" sz="600">
                <a:solidFill>
                  <a:srgbClr val="DCDCAA"/>
                </a:solidFill>
                <a:highlight>
                  <a:srgbClr val="1E1E1E"/>
                </a:highlight>
                <a:latin typeface="Courier New"/>
                <a:ea typeface="Courier New"/>
                <a:cs typeface="Courier New"/>
                <a:sym typeface="Courier New"/>
              </a:rPr>
              <a:t>NewDecoder</a:t>
            </a:r>
            <a:r>
              <a:rPr lang="en" sz="600">
                <a:solidFill>
                  <a:srgbClr val="D4D4D4"/>
                </a:solidFill>
                <a:highlight>
                  <a:srgbClr val="1E1E1E"/>
                </a:highlight>
                <a:latin typeface="Courier New"/>
                <a:ea typeface="Courier New"/>
                <a:cs typeface="Courier New"/>
                <a:sym typeface="Courier New"/>
              </a:rPr>
              <a:t>(file).</a:t>
            </a:r>
            <a:r>
              <a:rPr lang="en" sz="600">
                <a:solidFill>
                  <a:srgbClr val="DCDCAA"/>
                </a:solidFill>
                <a:highlight>
                  <a:srgbClr val="1E1E1E"/>
                </a:highlight>
                <a:latin typeface="Courier New"/>
                <a:ea typeface="Courier New"/>
                <a:cs typeface="Courier New"/>
                <a:sym typeface="Courier New"/>
              </a:rPr>
              <a:t>Decode</a:t>
            </a:r>
            <a:r>
              <a:rPr lang="en" sz="600">
                <a:solidFill>
                  <a:srgbClr val="D4D4D4"/>
                </a:solidFill>
                <a:highlight>
                  <a:srgbClr val="1E1E1E"/>
                </a:highlight>
                <a:latin typeface="Courier New"/>
                <a:ea typeface="Courier New"/>
                <a:cs typeface="Courier New"/>
                <a:sym typeface="Courier New"/>
              </a:rPr>
              <a:t>(&amp;books)</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"couldn't decode file into json"</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for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_</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book</a:t>
            </a:r>
            <a:r>
              <a:rPr lang="en" sz="600">
                <a:solidFill>
                  <a:srgbClr val="D4D4D4"/>
                </a:solidFill>
                <a:highlight>
                  <a:srgbClr val="1E1E1E"/>
                </a:highlight>
                <a:latin typeface="Courier New"/>
                <a:ea typeface="Courier New"/>
                <a:cs typeface="Courier New"/>
                <a:sym typeface="Courier New"/>
              </a:rPr>
              <a:t> := </a:t>
            </a:r>
            <a:r>
              <a:rPr lang="en" sz="600">
                <a:solidFill>
                  <a:srgbClr val="C586C0"/>
                </a:solidFill>
                <a:highlight>
                  <a:srgbClr val="1E1E1E"/>
                </a:highlight>
                <a:latin typeface="Courier New"/>
                <a:ea typeface="Courier New"/>
                <a:cs typeface="Courier New"/>
                <a:sym typeface="Courier New"/>
              </a:rPr>
              <a:t>range</a:t>
            </a:r>
            <a:r>
              <a:rPr lang="en" sz="600">
                <a:solidFill>
                  <a:srgbClr val="D4D4D4"/>
                </a:solidFill>
                <a:highlight>
                  <a:srgbClr val="1E1E1E"/>
                </a:highlight>
                <a:latin typeface="Courier New"/>
                <a:ea typeface="Courier New"/>
                <a:cs typeface="Courier New"/>
                <a:sym typeface="Courier New"/>
              </a:rPr>
              <a:t> books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(book.Title, </a:t>
            </a:r>
            <a:r>
              <a:rPr lang="en" sz="600">
                <a:solidFill>
                  <a:srgbClr val="CE9178"/>
                </a:solidFill>
                <a:highlight>
                  <a:srgbClr val="1E1E1E"/>
                </a:highlight>
                <a:latin typeface="Courier New"/>
                <a:ea typeface="Courier New"/>
                <a:cs typeface="Courier New"/>
                <a:sym typeface="Courier New"/>
              </a:rPr>
              <a:t>" "</a:t>
            </a:r>
            <a:r>
              <a:rPr lang="en" sz="600">
                <a:solidFill>
                  <a:srgbClr val="D4D4D4"/>
                </a:solidFill>
                <a:highlight>
                  <a:srgbClr val="1E1E1E"/>
                </a:highlight>
                <a:latin typeface="Courier New"/>
                <a:ea typeface="Courier New"/>
                <a:cs typeface="Courier New"/>
                <a:sym typeface="Courier New"/>
              </a:rPr>
              <a:t>, book.Author)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bookNewfile</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os.</a:t>
            </a:r>
            <a:r>
              <a:rPr lang="en" sz="600">
                <a:solidFill>
                  <a:srgbClr val="DCDCAA"/>
                </a:solidFill>
                <a:highlight>
                  <a:srgbClr val="1E1E1E"/>
                </a:highlight>
                <a:latin typeface="Courier New"/>
                <a:ea typeface="Courier New"/>
                <a:cs typeface="Courier New"/>
                <a:sym typeface="Courier New"/>
              </a:rPr>
              <a:t>Create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"booksnew.json"</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defer</a:t>
            </a:r>
            <a:r>
              <a:rPr lang="en" sz="600">
                <a:solidFill>
                  <a:srgbClr val="D4D4D4"/>
                </a:solidFill>
                <a:highlight>
                  <a:srgbClr val="1E1E1E"/>
                </a:highlight>
                <a:latin typeface="Courier New"/>
                <a:ea typeface="Courier New"/>
                <a:cs typeface="Courier New"/>
                <a:sym typeface="Courier New"/>
              </a:rPr>
              <a:t> file.</a:t>
            </a:r>
            <a:r>
              <a:rPr lang="en" sz="600">
                <a:solidFill>
                  <a:srgbClr val="DCDCAA"/>
                </a:solidFill>
                <a:highlight>
                  <a:srgbClr val="1E1E1E"/>
                </a:highlight>
                <a:latin typeface="Courier New"/>
                <a:ea typeface="Courier New"/>
                <a:cs typeface="Courier New"/>
                <a:sym typeface="Courier New"/>
              </a:rPr>
              <a:t>Close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"couldnt create file"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json.</a:t>
            </a:r>
            <a:r>
              <a:rPr lang="en" sz="600">
                <a:solidFill>
                  <a:srgbClr val="DCDCAA"/>
                </a:solidFill>
                <a:highlight>
                  <a:srgbClr val="1E1E1E"/>
                </a:highlight>
                <a:latin typeface="Courier New"/>
                <a:ea typeface="Courier New"/>
                <a:cs typeface="Courier New"/>
                <a:sym typeface="Courier New"/>
              </a:rPr>
              <a:t>NewEncoder</a:t>
            </a:r>
            <a:r>
              <a:rPr lang="en" sz="600">
                <a:solidFill>
                  <a:srgbClr val="D4D4D4"/>
                </a:solidFill>
                <a:highlight>
                  <a:srgbClr val="1E1E1E"/>
                </a:highlight>
                <a:latin typeface="Courier New"/>
                <a:ea typeface="Courier New"/>
                <a:cs typeface="Courier New"/>
                <a:sym typeface="Courier New"/>
              </a:rPr>
              <a:t>(bookNewfile).</a:t>
            </a:r>
            <a:r>
              <a:rPr lang="en" sz="600">
                <a:solidFill>
                  <a:srgbClr val="DCDCAA"/>
                </a:solidFill>
                <a:highlight>
                  <a:srgbClr val="1E1E1E"/>
                </a:highlight>
                <a:latin typeface="Courier New"/>
                <a:ea typeface="Courier New"/>
                <a:cs typeface="Courier New"/>
                <a:sym typeface="Courier New"/>
              </a:rPr>
              <a:t>Encode</a:t>
            </a:r>
            <a:r>
              <a:rPr lang="en" sz="600">
                <a:solidFill>
                  <a:srgbClr val="D4D4D4"/>
                </a:solidFill>
                <a:highlight>
                  <a:srgbClr val="1E1E1E"/>
                </a:highlight>
                <a:latin typeface="Courier New"/>
                <a:ea typeface="Courier New"/>
                <a:cs typeface="Courier New"/>
                <a:sym typeface="Courier New"/>
              </a:rPr>
              <a:t>(books)</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600">
              <a:solidFill>
                <a:srgbClr val="569CD6"/>
              </a:solidFill>
              <a:highlight>
                <a:srgbClr val="1E1E1E"/>
              </a:highlight>
              <a:latin typeface="Courier New"/>
              <a:ea typeface="Courier New"/>
              <a:cs typeface="Courier New"/>
              <a:sym typeface="Courier New"/>
            </a:endParaRPr>
          </a:p>
        </p:txBody>
      </p:sp>
      <p:sp>
        <p:nvSpPr>
          <p:cNvPr id="340" name="Google Shape;340;p51"/>
          <p:cNvSpPr txBox="1"/>
          <p:nvPr/>
        </p:nvSpPr>
        <p:spPr>
          <a:xfrm>
            <a:off x="150725" y="890425"/>
            <a:ext cx="4213200" cy="381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dirty="0">
                <a:solidFill>
                  <a:srgbClr val="232323"/>
                </a:solidFill>
              </a:rPr>
              <a:t>We can decode and encode JSON data from a file on disk or network connection, etc; actually, we can decode from any </a:t>
            </a:r>
            <a:r>
              <a:rPr lang="en" sz="1200" dirty="0">
                <a:solidFill>
                  <a:srgbClr val="232323"/>
                </a:solidFill>
                <a:highlight>
                  <a:srgbClr val="F5F2F0"/>
                </a:highlight>
              </a:rPr>
              <a:t>io.Reader</a:t>
            </a:r>
            <a:endParaRPr sz="1200" dirty="0">
              <a:solidFill>
                <a:srgbClr val="232323"/>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2"/>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 Json Marshaling and UnMarshaling</a:t>
            </a:r>
            <a:endParaRPr/>
          </a:p>
        </p:txBody>
      </p:sp>
      <p:sp>
        <p:nvSpPr>
          <p:cNvPr id="346" name="Google Shape;346;p52"/>
          <p:cNvSpPr txBox="1">
            <a:spLocks noGrp="1"/>
          </p:cNvSpPr>
          <p:nvPr>
            <p:ph type="body" idx="1"/>
          </p:nvPr>
        </p:nvSpPr>
        <p:spPr>
          <a:xfrm>
            <a:off x="150725" y="923200"/>
            <a:ext cx="5370000" cy="4063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Sometimes we need to control the format of the json data when marshaling and unmarshaling</a:t>
            </a:r>
            <a:endParaRPr dirty="0"/>
          </a:p>
          <a:p>
            <a:pPr marL="457200" lvl="0" indent="-342900" algn="l" rtl="0">
              <a:spcBef>
                <a:spcPts val="1000"/>
              </a:spcBef>
              <a:spcAft>
                <a:spcPts val="0"/>
              </a:spcAft>
              <a:buSzPts val="1800"/>
              <a:buChar char="●"/>
            </a:pPr>
            <a:r>
              <a:rPr lang="en" dirty="0"/>
              <a:t>For example, what if we need to change the way time is formatted?</a:t>
            </a:r>
            <a:endParaRPr dirty="0"/>
          </a:p>
          <a:p>
            <a:pPr marL="457200" lvl="0" indent="-342900" algn="l" rtl="0">
              <a:spcBef>
                <a:spcPts val="1000"/>
              </a:spcBef>
              <a:spcAft>
                <a:spcPts val="1000"/>
              </a:spcAft>
              <a:buSzPts val="1800"/>
              <a:buChar char="●"/>
            </a:pPr>
            <a:r>
              <a:rPr lang="en" dirty="0"/>
              <a:t>We can control the marshaling and unmarshaling by implementing the json.Marshaler interface for the requested type</a:t>
            </a:r>
            <a:endParaRPr dirty="0"/>
          </a:p>
        </p:txBody>
      </p:sp>
      <p:sp>
        <p:nvSpPr>
          <p:cNvPr id="347" name="Google Shape;347;p52"/>
          <p:cNvSpPr txBox="1"/>
          <p:nvPr/>
        </p:nvSpPr>
        <p:spPr>
          <a:xfrm>
            <a:off x="5761550" y="891100"/>
            <a:ext cx="3268500" cy="4127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customTime</a:t>
            </a:r>
            <a:r>
              <a:rPr lang="en" sz="600">
                <a:solidFill>
                  <a:srgbClr val="D4D4D4"/>
                </a:solidFill>
                <a:highlight>
                  <a:srgbClr val="1E1E1E"/>
                </a:highlight>
                <a:latin typeface="Courier New"/>
                <a:ea typeface="Courier New"/>
                <a:cs typeface="Courier New"/>
                <a:sym typeface="Courier New"/>
              </a:rPr>
              <a:t> time.Time</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const</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customFormatUnmarshal</a:t>
            </a:r>
            <a:r>
              <a:rPr lang="en" sz="600">
                <a:solidFill>
                  <a:srgbClr val="D4D4D4"/>
                </a:solidFill>
                <a:highlight>
                  <a:srgbClr val="1E1E1E"/>
                </a:highlight>
                <a:latin typeface="Courier New"/>
                <a:ea typeface="Courier New"/>
                <a:cs typeface="Courier New"/>
                <a:sym typeface="Courier New"/>
              </a:rPr>
              <a:t> = </a:t>
            </a:r>
            <a:r>
              <a:rPr lang="en" sz="600">
                <a:solidFill>
                  <a:srgbClr val="CE9178"/>
                </a:solidFill>
                <a:highlight>
                  <a:srgbClr val="1E1E1E"/>
                </a:highlight>
                <a:latin typeface="Courier New"/>
                <a:ea typeface="Courier New"/>
                <a:cs typeface="Courier New"/>
                <a:sym typeface="Courier New"/>
              </a:rPr>
              <a:t>`"2006-01-02T15:04:05Z07:00"`</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const</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customFormatMarshal</a:t>
            </a:r>
            <a:r>
              <a:rPr lang="en" sz="600">
                <a:solidFill>
                  <a:srgbClr val="D4D4D4"/>
                </a:solidFill>
                <a:highlight>
                  <a:srgbClr val="1E1E1E"/>
                </a:highlight>
                <a:latin typeface="Courier New"/>
                <a:ea typeface="Courier New"/>
                <a:cs typeface="Courier New"/>
                <a:sym typeface="Courier New"/>
              </a:rPr>
              <a:t> = </a:t>
            </a:r>
            <a:r>
              <a:rPr lang="en" sz="600">
                <a:solidFill>
                  <a:srgbClr val="CE9178"/>
                </a:solidFill>
                <a:highlight>
                  <a:srgbClr val="1E1E1E"/>
                </a:highlight>
                <a:latin typeface="Courier New"/>
                <a:ea typeface="Courier New"/>
                <a:cs typeface="Courier New"/>
                <a:sym typeface="Courier New"/>
              </a:rPr>
              <a:t>`"Monday, 02-Jan-06 15:04:05 MST"`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6A9955"/>
                </a:solidFill>
                <a:highlight>
                  <a:srgbClr val="1E1E1E"/>
                </a:highlight>
                <a:latin typeface="Courier New"/>
                <a:ea typeface="Courier New"/>
                <a:cs typeface="Courier New"/>
                <a:sym typeface="Courier New"/>
              </a:rPr>
              <a:t>//Book type</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Book</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struct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Title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`json:"title"`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Subtitle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`json:"subtitle"`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Author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`json:"author"`</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Published customTime </a:t>
            </a:r>
            <a:r>
              <a:rPr lang="en" sz="600">
                <a:solidFill>
                  <a:srgbClr val="CE9178"/>
                </a:solidFill>
                <a:highlight>
                  <a:srgbClr val="1E1E1E"/>
                </a:highlight>
                <a:latin typeface="Courier New"/>
                <a:ea typeface="Courier New"/>
                <a:cs typeface="Courier New"/>
                <a:sym typeface="Courier New"/>
              </a:rPr>
              <a:t>`json:"published"`</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(ct customTime) </a:t>
            </a:r>
            <a:r>
              <a:rPr lang="en" sz="600">
                <a:solidFill>
                  <a:srgbClr val="DCDCAA"/>
                </a:solidFill>
                <a:highlight>
                  <a:srgbClr val="1E1E1E"/>
                </a:highlight>
                <a:latin typeface="Courier New"/>
                <a:ea typeface="Courier New"/>
                <a:cs typeface="Courier New"/>
                <a:sym typeface="Courier New"/>
              </a:rPr>
              <a:t>MarshalJSON</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byte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t</a:t>
            </a:r>
            <a:r>
              <a:rPr lang="en" sz="600">
                <a:solidFill>
                  <a:srgbClr val="D4D4D4"/>
                </a:solidFill>
                <a:highlight>
                  <a:srgbClr val="1E1E1E"/>
                </a:highlight>
                <a:latin typeface="Courier New"/>
                <a:ea typeface="Courier New"/>
                <a:cs typeface="Courier New"/>
                <a:sym typeface="Courier New"/>
              </a:rPr>
              <a:t> := time.</a:t>
            </a:r>
            <a:r>
              <a:rPr lang="en" sz="600">
                <a:solidFill>
                  <a:srgbClr val="DCDCAA"/>
                </a:solidFill>
                <a:highlight>
                  <a:srgbClr val="1E1E1E"/>
                </a:highlight>
                <a:latin typeface="Courier New"/>
                <a:ea typeface="Courier New"/>
                <a:cs typeface="Courier New"/>
                <a:sym typeface="Courier New"/>
              </a:rPr>
              <a:t>Time</a:t>
            </a:r>
            <a:r>
              <a:rPr lang="en" sz="600">
                <a:solidFill>
                  <a:srgbClr val="D4D4D4"/>
                </a:solidFill>
                <a:highlight>
                  <a:srgbClr val="1E1E1E"/>
                </a:highlight>
                <a:latin typeface="Courier New"/>
                <a:ea typeface="Courier New"/>
                <a:cs typeface="Courier New"/>
                <a:sym typeface="Courier New"/>
              </a:rPr>
              <a:t>(ct)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s</a:t>
            </a:r>
            <a:r>
              <a:rPr lang="en" sz="600">
                <a:solidFill>
                  <a:srgbClr val="D4D4D4"/>
                </a:solidFill>
                <a:highlight>
                  <a:srgbClr val="1E1E1E"/>
                </a:highlight>
                <a:latin typeface="Courier New"/>
                <a:ea typeface="Courier New"/>
                <a:cs typeface="Courier New"/>
                <a:sym typeface="Courier New"/>
              </a:rPr>
              <a:t> := t.</a:t>
            </a:r>
            <a:r>
              <a:rPr lang="en" sz="600">
                <a:solidFill>
                  <a:srgbClr val="DCDCAA"/>
                </a:solidFill>
                <a:highlight>
                  <a:srgbClr val="1E1E1E"/>
                </a:highlight>
                <a:latin typeface="Courier New"/>
                <a:ea typeface="Courier New"/>
                <a:cs typeface="Courier New"/>
                <a:sym typeface="Courier New"/>
              </a:rPr>
              <a:t>Format</a:t>
            </a:r>
            <a:r>
              <a:rPr lang="en" sz="600">
                <a:solidFill>
                  <a:srgbClr val="D4D4D4"/>
                </a:solidFill>
                <a:highlight>
                  <a:srgbClr val="1E1E1E"/>
                </a:highlight>
                <a:latin typeface="Courier New"/>
                <a:ea typeface="Courier New"/>
                <a:cs typeface="Courier New"/>
                <a:sym typeface="Courier New"/>
              </a:rPr>
              <a:t>(customFormatMarshal)</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byte</a:t>
            </a:r>
            <a:r>
              <a:rPr lang="en" sz="600">
                <a:solidFill>
                  <a:srgbClr val="D4D4D4"/>
                </a:solidFill>
                <a:highlight>
                  <a:srgbClr val="1E1E1E"/>
                </a:highlight>
                <a:latin typeface="Courier New"/>
                <a:ea typeface="Courier New"/>
                <a:cs typeface="Courier New"/>
                <a:sym typeface="Courier New"/>
              </a:rPr>
              <a:t>(s), </a:t>
            </a:r>
            <a:r>
              <a:rPr lang="en" sz="600">
                <a:solidFill>
                  <a:srgbClr val="569CD6"/>
                </a:solidFill>
                <a:highlight>
                  <a:srgbClr val="1E1E1E"/>
                </a:highlight>
                <a:latin typeface="Courier New"/>
                <a:ea typeface="Courier New"/>
                <a:cs typeface="Courier New"/>
                <a:sym typeface="Courier New"/>
              </a:rPr>
              <a:t>nil</a:t>
            </a:r>
            <a:endParaRPr sz="6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(ct *customTime) </a:t>
            </a:r>
            <a:r>
              <a:rPr lang="en" sz="600">
                <a:solidFill>
                  <a:srgbClr val="DCDCAA"/>
                </a:solidFill>
                <a:highlight>
                  <a:srgbClr val="1E1E1E"/>
                </a:highlight>
                <a:latin typeface="Courier New"/>
                <a:ea typeface="Courier New"/>
                <a:cs typeface="Courier New"/>
                <a:sym typeface="Courier New"/>
              </a:rPr>
              <a:t>UnmarshalJSON</a:t>
            </a:r>
            <a:r>
              <a:rPr lang="en" sz="600">
                <a:solidFill>
                  <a:srgbClr val="D4D4D4"/>
                </a:solidFill>
                <a:highlight>
                  <a:srgbClr val="1E1E1E"/>
                </a:highlight>
                <a:latin typeface="Courier New"/>
                <a:ea typeface="Courier New"/>
                <a:cs typeface="Courier New"/>
                <a:sym typeface="Courier New"/>
              </a:rPr>
              <a:t>(d []</a:t>
            </a:r>
            <a:r>
              <a:rPr lang="en" sz="600">
                <a:solidFill>
                  <a:srgbClr val="4EC9B0"/>
                </a:solidFill>
                <a:highlight>
                  <a:srgbClr val="1E1E1E"/>
                </a:highlight>
                <a:latin typeface="Courier New"/>
                <a:ea typeface="Courier New"/>
                <a:cs typeface="Courier New"/>
                <a:sym typeface="Courier New"/>
              </a:rPr>
              <a:t>byte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t</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time.</a:t>
            </a:r>
            <a:r>
              <a:rPr lang="en" sz="600">
                <a:solidFill>
                  <a:srgbClr val="DCDCAA"/>
                </a:solidFill>
                <a:highlight>
                  <a:srgbClr val="1E1E1E"/>
                </a:highlight>
                <a:latin typeface="Courier New"/>
                <a:ea typeface="Courier New"/>
                <a:cs typeface="Courier New"/>
                <a:sym typeface="Courier New"/>
              </a:rPr>
              <a:t>Parse</a:t>
            </a:r>
            <a:r>
              <a:rPr lang="en" sz="600">
                <a:solidFill>
                  <a:srgbClr val="D4D4D4"/>
                </a:solidFill>
                <a:highlight>
                  <a:srgbClr val="1E1E1E"/>
                </a:highlight>
                <a:latin typeface="Courier New"/>
                <a:ea typeface="Courier New"/>
                <a:cs typeface="Courier New"/>
                <a:sym typeface="Courier New"/>
              </a:rPr>
              <a:t>(customFormatUnmarshal, </a:t>
            </a:r>
            <a:r>
              <a:rPr lang="en" sz="600">
                <a:solidFill>
                  <a:srgbClr val="DCDCAA"/>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ct</a:t>
            </a:r>
            <a:r>
              <a:rPr lang="en" sz="600">
                <a:solidFill>
                  <a:srgbClr val="D4D4D4"/>
                </a:solidFill>
                <a:highlight>
                  <a:srgbClr val="1E1E1E"/>
                </a:highlight>
                <a:latin typeface="Courier New"/>
                <a:ea typeface="Courier New"/>
                <a:cs typeface="Courier New"/>
                <a:sym typeface="Courier New"/>
              </a:rPr>
              <a:t> = </a:t>
            </a:r>
            <a:r>
              <a:rPr lang="en" sz="600">
                <a:solidFill>
                  <a:srgbClr val="DCDCAA"/>
                </a:solidFill>
                <a:highlight>
                  <a:srgbClr val="1E1E1E"/>
                </a:highlight>
                <a:latin typeface="Courier New"/>
                <a:ea typeface="Courier New"/>
                <a:cs typeface="Courier New"/>
                <a:sym typeface="Courier New"/>
              </a:rPr>
              <a:t>customTime</a:t>
            </a:r>
            <a:r>
              <a:rPr lang="en" sz="600">
                <a:solidFill>
                  <a:srgbClr val="D4D4D4"/>
                </a:solidFill>
                <a:highlight>
                  <a:srgbClr val="1E1E1E"/>
                </a:highlight>
                <a:latin typeface="Courier New"/>
                <a:ea typeface="Courier New"/>
                <a:cs typeface="Courier New"/>
                <a:sym typeface="Courier New"/>
              </a:rPr>
              <a:t>(t)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nil</a:t>
            </a:r>
            <a:endParaRPr sz="6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3"/>
          <p:cNvSpPr txBox="1">
            <a:spLocks noGrp="1"/>
          </p:cNvSpPr>
          <p:nvPr>
            <p:ph type="title"/>
          </p:nvPr>
        </p:nvSpPr>
        <p:spPr>
          <a:xfrm>
            <a:off x="150725" y="382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Controlling JSON serialization</a:t>
            </a:r>
            <a:endParaRPr dirty="0"/>
          </a:p>
        </p:txBody>
      </p:sp>
      <p:sp>
        <p:nvSpPr>
          <p:cNvPr id="353" name="Google Shape;353;p53"/>
          <p:cNvSpPr txBox="1">
            <a:spLocks noGrp="1"/>
          </p:cNvSpPr>
          <p:nvPr>
            <p:ph type="body" idx="1"/>
          </p:nvPr>
        </p:nvSpPr>
        <p:spPr>
          <a:xfrm>
            <a:off x="150725" y="712350"/>
            <a:ext cx="8993400" cy="4431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We can hide specific fields from json structs by using a first lowercase letter in the field or tagging the json field with the “-” letter; for example:</a:t>
            </a:r>
            <a:endParaRPr dirty="0"/>
          </a:p>
          <a:p>
            <a:pPr marL="457200" lvl="0" indent="0" algn="l" rtl="0">
              <a:spcBef>
                <a:spcPts val="0"/>
              </a:spcBef>
              <a:spcAft>
                <a:spcPts val="0"/>
              </a:spcAft>
              <a:buNone/>
            </a:pPr>
            <a:endParaRPr dirty="0"/>
          </a:p>
          <a:p>
            <a:pPr marL="457200" lvl="0" indent="0" algn="l" rtl="0">
              <a:spcBef>
                <a:spcPts val="0"/>
              </a:spcBef>
              <a:spcAft>
                <a:spcPts val="0"/>
              </a:spcAft>
              <a:buNone/>
            </a:pPr>
            <a:endParaRPr dirty="0"/>
          </a:p>
          <a:p>
            <a:pPr marL="457200" lvl="0" indent="0" algn="l" rtl="0">
              <a:spcBef>
                <a:spcPts val="0"/>
              </a:spcBef>
              <a:spcAft>
                <a:spcPts val="0"/>
              </a:spcAft>
              <a:buNone/>
            </a:pPr>
            <a:endParaRPr dirty="0"/>
          </a:p>
          <a:p>
            <a:pPr marL="45720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We can also omit fields when they are empty by tagging them as in the following example:</a:t>
            </a:r>
            <a:endParaRPr dirty="0"/>
          </a:p>
        </p:txBody>
      </p:sp>
      <p:sp>
        <p:nvSpPr>
          <p:cNvPr id="354" name="Google Shape;354;p53"/>
          <p:cNvSpPr txBox="1"/>
          <p:nvPr/>
        </p:nvSpPr>
        <p:spPr>
          <a:xfrm>
            <a:off x="5363475" y="1456100"/>
            <a:ext cx="3421800" cy="1487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type</a:t>
            </a:r>
            <a:r>
              <a:rPr lang="en" sz="900">
                <a:solidFill>
                  <a:srgbClr val="D4D4D4"/>
                </a:solidFill>
                <a:highlight>
                  <a:srgbClr val="1E1E1E"/>
                </a:highlight>
                <a:latin typeface="Courier New"/>
                <a:ea typeface="Courier New"/>
                <a:cs typeface="Courier New"/>
                <a:sym typeface="Courier New"/>
              </a:rPr>
              <a:t> </a:t>
            </a:r>
            <a:r>
              <a:rPr lang="en" sz="900">
                <a:solidFill>
                  <a:srgbClr val="4EC9B0"/>
                </a:solidFill>
                <a:highlight>
                  <a:srgbClr val="1E1E1E"/>
                </a:highlight>
                <a:latin typeface="Courier New"/>
                <a:ea typeface="Courier New"/>
                <a:cs typeface="Courier New"/>
                <a:sym typeface="Courier New"/>
              </a:rPr>
              <a:t>Book</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struct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Title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`json:"title"`</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Subtitle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`json:"subtitle"`</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Author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`json:"author"`</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Published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isbn      </a:t>
            </a:r>
            <a:r>
              <a:rPr lang="en" sz="900">
                <a:solidFill>
                  <a:srgbClr val="4EC9B0"/>
                </a:solidFill>
                <a:highlight>
                  <a:srgbClr val="1E1E1E"/>
                </a:highlight>
                <a:latin typeface="Courier New"/>
                <a:ea typeface="Courier New"/>
                <a:cs typeface="Courier New"/>
                <a:sym typeface="Courier New"/>
              </a:rPr>
              <a:t>string</a:t>
            </a:r>
            <a:endParaRPr sz="9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p:txBody>
      </p:sp>
      <p:sp>
        <p:nvSpPr>
          <p:cNvPr id="355" name="Google Shape;355;p53"/>
          <p:cNvSpPr txBox="1"/>
          <p:nvPr/>
        </p:nvSpPr>
        <p:spPr>
          <a:xfrm>
            <a:off x="5363475" y="3504575"/>
            <a:ext cx="3421800" cy="1487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type</a:t>
            </a:r>
            <a:r>
              <a:rPr lang="en" sz="900">
                <a:solidFill>
                  <a:srgbClr val="D4D4D4"/>
                </a:solidFill>
                <a:highlight>
                  <a:srgbClr val="1E1E1E"/>
                </a:highlight>
                <a:latin typeface="Courier New"/>
                <a:ea typeface="Courier New"/>
                <a:cs typeface="Courier New"/>
                <a:sym typeface="Courier New"/>
              </a:rPr>
              <a:t> </a:t>
            </a:r>
            <a:r>
              <a:rPr lang="en" sz="900">
                <a:solidFill>
                  <a:srgbClr val="4EC9B0"/>
                </a:solidFill>
                <a:highlight>
                  <a:srgbClr val="1E1E1E"/>
                </a:highlight>
                <a:latin typeface="Courier New"/>
                <a:ea typeface="Courier New"/>
                <a:cs typeface="Courier New"/>
                <a:sym typeface="Courier New"/>
              </a:rPr>
              <a:t>Book</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struct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Title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`json:"title"`</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Subtitle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`json:"subtitle,omitempty"`</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Author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`json:"author"`</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Published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isbn      </a:t>
            </a:r>
            <a:r>
              <a:rPr lang="en" sz="900">
                <a:solidFill>
                  <a:srgbClr val="4EC9B0"/>
                </a:solidFill>
                <a:highlight>
                  <a:srgbClr val="1E1E1E"/>
                </a:highlight>
                <a:latin typeface="Courier New"/>
                <a:ea typeface="Courier New"/>
                <a:cs typeface="Courier New"/>
                <a:sym typeface="Courier New"/>
              </a:rPr>
              <a:t>string</a:t>
            </a:r>
            <a:endParaRPr sz="9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p:txBody>
      </p:sp>
      <p:sp>
        <p:nvSpPr>
          <p:cNvPr id="356" name="Google Shape;356;p53"/>
          <p:cNvSpPr/>
          <p:nvPr/>
        </p:nvSpPr>
        <p:spPr>
          <a:xfrm>
            <a:off x="5457775" y="3950500"/>
            <a:ext cx="3268500" cy="271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3"/>
          <p:cNvSpPr/>
          <p:nvPr/>
        </p:nvSpPr>
        <p:spPr>
          <a:xfrm>
            <a:off x="5439675" y="2336050"/>
            <a:ext cx="2430300" cy="461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4"/>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what method should we use for serializing json?</a:t>
            </a:r>
            <a:endParaRPr dirty="0"/>
          </a:p>
        </p:txBody>
      </p:sp>
      <p:sp>
        <p:nvSpPr>
          <p:cNvPr id="363" name="Google Shape;363;p54"/>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242729"/>
                </a:solidFill>
                <a:highlight>
                  <a:srgbClr val="FFFFFF"/>
                </a:highlight>
              </a:rPr>
              <a:t>The Simple rule is as follows:</a:t>
            </a:r>
            <a:endParaRPr dirty="0">
              <a:solidFill>
                <a:srgbClr val="242729"/>
              </a:solidFill>
              <a:highlight>
                <a:srgbClr val="FFFFFF"/>
              </a:highlight>
            </a:endParaRPr>
          </a:p>
          <a:p>
            <a:pPr marL="457200" lvl="0" indent="0" algn="l" rtl="0">
              <a:spcBef>
                <a:spcPts val="0"/>
              </a:spcBef>
              <a:spcAft>
                <a:spcPts val="0"/>
              </a:spcAft>
              <a:buNone/>
            </a:pPr>
            <a:endParaRPr dirty="0">
              <a:solidFill>
                <a:srgbClr val="242729"/>
              </a:solidFill>
              <a:highlight>
                <a:srgbClr val="FFFFFF"/>
              </a:highlight>
            </a:endParaRPr>
          </a:p>
          <a:p>
            <a:pPr marL="749300" lvl="0" indent="-342900" algn="l" rtl="0">
              <a:spcBef>
                <a:spcPts val="0"/>
              </a:spcBef>
              <a:spcAft>
                <a:spcPts val="0"/>
              </a:spcAft>
              <a:buClr>
                <a:srgbClr val="242729"/>
              </a:buClr>
              <a:buSzPts val="1800"/>
              <a:buChar char="●"/>
            </a:pPr>
            <a:r>
              <a:rPr lang="en" dirty="0">
                <a:solidFill>
                  <a:srgbClr val="242729"/>
                </a:solidFill>
                <a:highlight>
                  <a:srgbClr val="FFFFFF"/>
                </a:highlight>
              </a:rPr>
              <a:t>Use json.Decoder if your data is coming from an io.Reader stream, or you need to decode multiple values from a stream of data</a:t>
            </a:r>
            <a:endParaRPr dirty="0">
              <a:solidFill>
                <a:srgbClr val="242729"/>
              </a:solidFill>
              <a:highlight>
                <a:srgbClr val="FFFFFF"/>
              </a:highlight>
            </a:endParaRPr>
          </a:p>
          <a:p>
            <a:pPr marL="457200" lvl="0" indent="0" algn="l" rtl="0">
              <a:spcBef>
                <a:spcPts val="0"/>
              </a:spcBef>
              <a:spcAft>
                <a:spcPts val="0"/>
              </a:spcAft>
              <a:buNone/>
            </a:pPr>
            <a:endParaRPr dirty="0">
              <a:solidFill>
                <a:srgbClr val="242729"/>
              </a:solidFill>
              <a:highlight>
                <a:srgbClr val="FFFFFF"/>
              </a:highlight>
            </a:endParaRPr>
          </a:p>
          <a:p>
            <a:pPr marL="749300" lvl="0" indent="-342900" algn="l" rtl="0">
              <a:spcBef>
                <a:spcPts val="0"/>
              </a:spcBef>
              <a:spcAft>
                <a:spcPts val="0"/>
              </a:spcAft>
              <a:buClr>
                <a:srgbClr val="242729"/>
              </a:buClr>
              <a:buSzPts val="1800"/>
              <a:buChar char="●"/>
            </a:pPr>
            <a:r>
              <a:rPr lang="en" dirty="0">
                <a:solidFill>
                  <a:srgbClr val="242729"/>
                </a:solidFill>
                <a:highlight>
                  <a:srgbClr val="FFFFFF"/>
                </a:highlight>
              </a:rPr>
              <a:t>Use json.Unmarshal if you already have the JSON data in memory</a:t>
            </a:r>
            <a:endParaRPr dirty="0">
              <a:solidFill>
                <a:srgbClr val="242729"/>
              </a:solidFill>
              <a:highlight>
                <a:srgbClr val="FFFFFF"/>
              </a:highlight>
            </a:endParaRPr>
          </a:p>
          <a:p>
            <a:pPr marL="457200" lvl="0" indent="0" algn="l" rtl="0">
              <a:spcBef>
                <a:spcPts val="0"/>
              </a:spcBef>
              <a:spcAft>
                <a:spcPts val="0"/>
              </a:spcAft>
              <a:buNone/>
            </a:pP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5"/>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Inroducing Http Request object</a:t>
            </a:r>
            <a:endParaRPr/>
          </a:p>
        </p:txBody>
      </p:sp>
      <p:sp>
        <p:nvSpPr>
          <p:cNvPr id="369" name="Google Shape;369;p55"/>
          <p:cNvSpPr txBox="1">
            <a:spLocks noGrp="1"/>
          </p:cNvSpPr>
          <p:nvPr>
            <p:ph type="body" idx="1"/>
          </p:nvPr>
        </p:nvSpPr>
        <p:spPr>
          <a:xfrm>
            <a:off x="3048400" y="923200"/>
            <a:ext cx="6095700" cy="36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All http requests have a method property usually describing the restful operation context</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n" dirty="0"/>
              <a:t>The Headers is a map of strings that gives us access to the headers for the requests</a:t>
            </a:r>
            <a:endParaRPr dirty="0"/>
          </a:p>
          <a:p>
            <a:pPr marL="0" lvl="0" indent="0" algn="l" rtl="0">
              <a:spcBef>
                <a:spcPts val="1000"/>
              </a:spcBef>
              <a:spcAft>
                <a:spcPts val="0"/>
              </a:spcAft>
              <a:buNone/>
            </a:pPr>
            <a:endParaRPr dirty="0"/>
          </a:p>
          <a:p>
            <a:pPr marL="0" lvl="0" indent="0" algn="l" rtl="0">
              <a:spcBef>
                <a:spcPts val="1000"/>
              </a:spcBef>
              <a:spcAft>
                <a:spcPts val="1000"/>
              </a:spcAft>
              <a:buNone/>
            </a:pPr>
            <a:r>
              <a:rPr lang="en" dirty="0"/>
              <a:t>And the Body which is of type io.ReadCloser is the actual data received which could be JSON formatted data</a:t>
            </a:r>
            <a:endParaRPr dirty="0"/>
          </a:p>
        </p:txBody>
      </p:sp>
      <p:sp>
        <p:nvSpPr>
          <p:cNvPr id="370" name="Google Shape;370;p55"/>
          <p:cNvSpPr/>
          <p:nvPr/>
        </p:nvSpPr>
        <p:spPr>
          <a:xfrm>
            <a:off x="240950" y="1037075"/>
            <a:ext cx="2671200" cy="6285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Method</a:t>
            </a:r>
            <a:endParaRPr/>
          </a:p>
        </p:txBody>
      </p:sp>
      <p:sp>
        <p:nvSpPr>
          <p:cNvPr id="371" name="Google Shape;371;p55"/>
          <p:cNvSpPr/>
          <p:nvPr/>
        </p:nvSpPr>
        <p:spPr>
          <a:xfrm>
            <a:off x="240950" y="3368400"/>
            <a:ext cx="2671200" cy="628500"/>
          </a:xfrm>
          <a:prstGeom prst="rect">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Body</a:t>
            </a:r>
            <a:endParaRPr/>
          </a:p>
        </p:txBody>
      </p:sp>
      <p:sp>
        <p:nvSpPr>
          <p:cNvPr id="372" name="Google Shape;372;p55"/>
          <p:cNvSpPr/>
          <p:nvPr/>
        </p:nvSpPr>
        <p:spPr>
          <a:xfrm>
            <a:off x="240950" y="2239400"/>
            <a:ext cx="2671200" cy="6285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Headers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6"/>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Handling Http Requests</a:t>
            </a:r>
            <a:endParaRPr/>
          </a:p>
        </p:txBody>
      </p:sp>
      <p:sp>
        <p:nvSpPr>
          <p:cNvPr id="378" name="Google Shape;378;p56"/>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ServeMux just matches a url pattern to a handler </a:t>
            </a:r>
            <a:endParaRPr dirty="0"/>
          </a:p>
          <a:p>
            <a:pPr marL="457200" lvl="0" indent="-342900" algn="l" rtl="0">
              <a:spcBef>
                <a:spcPts val="1000"/>
              </a:spcBef>
              <a:spcAft>
                <a:spcPts val="0"/>
              </a:spcAft>
              <a:buSzPts val="1800"/>
              <a:buChar char="●"/>
            </a:pPr>
            <a:r>
              <a:rPr lang="en" dirty="0"/>
              <a:t>We could have one handler handling all the CRUD operations for a specific entity</a:t>
            </a:r>
            <a:endParaRPr dirty="0"/>
          </a:p>
          <a:p>
            <a:pPr marL="457200" lvl="0" indent="-342900" algn="l" rtl="0">
              <a:spcBef>
                <a:spcPts val="1000"/>
              </a:spcBef>
              <a:spcAft>
                <a:spcPts val="0"/>
              </a:spcAft>
              <a:buSzPts val="1800"/>
              <a:buChar char="●"/>
            </a:pPr>
            <a:r>
              <a:rPr lang="en" dirty="0"/>
              <a:t>When the client sends a request, we are responsible to handle it based on the parameters sent</a:t>
            </a:r>
            <a:endParaRPr dirty="0"/>
          </a:p>
          <a:p>
            <a:pPr marL="457200" lvl="0" indent="-342900" algn="l" rtl="0">
              <a:spcBef>
                <a:spcPts val="1000"/>
              </a:spcBef>
              <a:spcAft>
                <a:spcPts val="0"/>
              </a:spcAft>
              <a:buSzPts val="1800"/>
              <a:buChar char="●"/>
            </a:pPr>
            <a:r>
              <a:rPr lang="en" dirty="0"/>
              <a:t>Please note that we need to extract the parameters passed in the url to be able to respond correctly; for example, for books/123 we will have to extract the “123” as the id of the book, and combine it with the request.HttpMethod to take the right action</a:t>
            </a:r>
            <a:endParaRPr dirty="0"/>
          </a:p>
          <a:p>
            <a:pPr marL="0" lvl="0" indent="0" algn="l" rtl="0">
              <a:spcBef>
                <a:spcPts val="1000"/>
              </a:spcBef>
              <a:spcAft>
                <a:spcPts val="1000"/>
              </a:spcAft>
              <a:buNone/>
            </a:pP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7"/>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MiddleWare</a:t>
            </a:r>
            <a:endParaRPr/>
          </a:p>
        </p:txBody>
      </p:sp>
      <p:sp>
        <p:nvSpPr>
          <p:cNvPr id="384" name="Google Shape;384;p57"/>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Occasionally we need to add code that is intended for every incoming request</a:t>
            </a:r>
            <a:endParaRPr dirty="0"/>
          </a:p>
          <a:p>
            <a:pPr marL="457200" lvl="0" indent="-342900" algn="l" rtl="0">
              <a:spcBef>
                <a:spcPts val="1000"/>
              </a:spcBef>
              <a:spcAft>
                <a:spcPts val="0"/>
              </a:spcAft>
              <a:buSzPts val="1800"/>
              <a:buChar char="●"/>
            </a:pPr>
            <a:r>
              <a:rPr lang="en" dirty="0"/>
              <a:t>This code is not necessarily tied to the logic in our application but serves as more general code that is intended to reduce duplication</a:t>
            </a:r>
            <a:endParaRPr dirty="0"/>
          </a:p>
          <a:p>
            <a:pPr marL="457200" lvl="0" indent="-342900" algn="l" rtl="0">
              <a:spcBef>
                <a:spcPts val="1000"/>
              </a:spcBef>
              <a:spcAft>
                <a:spcPts val="0"/>
              </a:spcAft>
              <a:buSzPts val="1800"/>
              <a:buChar char="●"/>
            </a:pPr>
            <a:r>
              <a:rPr lang="en" dirty="0"/>
              <a:t>For example, check for user authentication, add access control, add logging information for the requests, load user profile information, etc…</a:t>
            </a:r>
            <a:endParaRPr dirty="0"/>
          </a:p>
          <a:p>
            <a:pPr marL="457200" lvl="0" indent="-342900" algn="l" rtl="0">
              <a:spcBef>
                <a:spcPts val="1000"/>
              </a:spcBef>
              <a:spcAft>
                <a:spcPts val="0"/>
              </a:spcAft>
              <a:buSzPts val="1800"/>
              <a:buChar char="●"/>
            </a:pPr>
            <a:r>
              <a:rPr lang="en" dirty="0"/>
              <a:t>In Middleware, we can execute functionality before or after the http handler gets called</a:t>
            </a:r>
            <a:endParaRPr dirty="0"/>
          </a:p>
          <a:p>
            <a:pPr marL="0" lvl="0" indent="0" algn="l" rtl="0">
              <a:spcBef>
                <a:spcPts val="1000"/>
              </a:spcBef>
              <a:spcAft>
                <a:spcPts val="10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143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GOROOT and GOPATH </a:t>
            </a:r>
            <a:endParaRPr/>
          </a:p>
        </p:txBody>
      </p:sp>
      <p:sp>
        <p:nvSpPr>
          <p:cNvPr id="82" name="Google Shape;82;p17"/>
          <p:cNvSpPr txBox="1">
            <a:spLocks noGrp="1"/>
          </p:cNvSpPr>
          <p:nvPr>
            <p:ph type="body" idx="1"/>
          </p:nvPr>
        </p:nvSpPr>
        <p:spPr>
          <a:xfrm>
            <a:off x="311700" y="715825"/>
            <a:ext cx="8520600" cy="3853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rgbClr val="292929"/>
                </a:solidFill>
                <a:highlight>
                  <a:srgbClr val="FFFFFF"/>
                </a:highlight>
                <a:latin typeface="Georgia"/>
                <a:ea typeface="Georgia"/>
                <a:cs typeface="Georgia"/>
                <a:sym typeface="Georgia"/>
              </a:rPr>
              <a:t>When you install Go on your system, it creates a directory </a:t>
            </a:r>
            <a:r>
              <a:rPr lang="en" sz="1200" dirty="0">
                <a:solidFill>
                  <a:srgbClr val="292929"/>
                </a:solidFill>
                <a:highlight>
                  <a:srgbClr val="F2F2F2"/>
                </a:highlight>
                <a:latin typeface="Courier New"/>
                <a:ea typeface="Courier New"/>
                <a:cs typeface="Courier New"/>
                <a:sym typeface="Courier New"/>
              </a:rPr>
              <a:t>/usr/local/go</a:t>
            </a:r>
            <a:r>
              <a:rPr lang="en" sz="1600" dirty="0">
                <a:solidFill>
                  <a:srgbClr val="292929"/>
                </a:solidFill>
                <a:highlight>
                  <a:srgbClr val="FFFFFF"/>
                </a:highlight>
                <a:latin typeface="Georgia"/>
                <a:ea typeface="Georgia"/>
                <a:cs typeface="Georgia"/>
                <a:sym typeface="Georgia"/>
              </a:rPr>
              <a:t> in UNIX or </a:t>
            </a:r>
            <a:r>
              <a:rPr lang="en" sz="1200" dirty="0">
                <a:solidFill>
                  <a:srgbClr val="292929"/>
                </a:solidFill>
                <a:highlight>
                  <a:srgbClr val="F2F2F2"/>
                </a:highlight>
                <a:latin typeface="Courier New"/>
                <a:ea typeface="Courier New"/>
                <a:cs typeface="Courier New"/>
                <a:sym typeface="Courier New"/>
              </a:rPr>
              <a:t>c:/go</a:t>
            </a:r>
            <a:r>
              <a:rPr lang="en" sz="1600" dirty="0">
                <a:solidFill>
                  <a:srgbClr val="292929"/>
                </a:solidFill>
                <a:highlight>
                  <a:srgbClr val="FFFFFF"/>
                </a:highlight>
                <a:latin typeface="Georgia"/>
                <a:ea typeface="Georgia"/>
                <a:cs typeface="Georgia"/>
                <a:sym typeface="Georgia"/>
              </a:rPr>
              <a:t> in Windows. Then it copies all necessary code and binaries needed for Go to function in this directory.</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457200" lvl="0" indent="-330200" algn="l" rtl="0">
              <a:spcBef>
                <a:spcPts val="0"/>
              </a:spcBef>
              <a:spcAft>
                <a:spcPts val="0"/>
              </a:spcAft>
              <a:buClr>
                <a:schemeClr val="dk1"/>
              </a:buClr>
              <a:buSzPts val="1600"/>
              <a:buChar char="●"/>
            </a:pPr>
            <a:r>
              <a:rPr lang="en" sz="1600" dirty="0">
                <a:solidFill>
                  <a:schemeClr val="dk1"/>
                </a:solidFill>
              </a:rPr>
              <a:t>GOROOT env var  points there as the path where the go installation lives, alongside the complete standard library, and usually you don’t need to change it</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If somehow, your Go installation directory is different than what Go assumes for the location, you can change GOROOT environment variable.</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GOPATH is for all other dependent projects not in the standard library, GOPATH/src for the project source, GOPATH/bin is for executables outside the standard go distribution</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rgbClr val="000000"/>
              </a:buClr>
              <a:buSzPts val="1600"/>
              <a:buChar char="●"/>
            </a:pPr>
            <a:r>
              <a:rPr lang="en" sz="1600" dirty="0">
                <a:solidFill>
                  <a:srgbClr val="000000"/>
                </a:solidFill>
                <a:highlight>
                  <a:srgbClr val="FFFFFF"/>
                </a:highlight>
                <a:latin typeface="Roboto"/>
                <a:ea typeface="Roboto"/>
                <a:cs typeface="Roboto"/>
                <a:sym typeface="Roboto"/>
              </a:rPr>
              <a:t>The default location of </a:t>
            </a:r>
            <a:r>
              <a:rPr lang="en" sz="1600" dirty="0">
                <a:solidFill>
                  <a:srgbClr val="000000"/>
                </a:solidFill>
                <a:highlight>
                  <a:srgbClr val="FFFFFF"/>
                </a:highlight>
                <a:latin typeface="Courier New"/>
                <a:ea typeface="Courier New"/>
                <a:cs typeface="Courier New"/>
                <a:sym typeface="Courier New"/>
              </a:rPr>
              <a:t>$GOPATH</a:t>
            </a:r>
            <a:r>
              <a:rPr lang="en" sz="1600" dirty="0">
                <a:solidFill>
                  <a:srgbClr val="000000"/>
                </a:solidFill>
                <a:highlight>
                  <a:srgbClr val="FFFFFF"/>
                </a:highlight>
                <a:latin typeface="Roboto"/>
                <a:ea typeface="Roboto"/>
                <a:cs typeface="Roboto"/>
                <a:sym typeface="Roboto"/>
              </a:rPr>
              <a:t> is </a:t>
            </a:r>
            <a:r>
              <a:rPr lang="en" sz="1600" dirty="0">
                <a:solidFill>
                  <a:srgbClr val="000000"/>
                </a:solidFill>
                <a:highlight>
                  <a:srgbClr val="FFFFFF"/>
                </a:highlight>
                <a:latin typeface="Courier New"/>
                <a:ea typeface="Courier New"/>
                <a:cs typeface="Courier New"/>
                <a:sym typeface="Courier New"/>
              </a:rPr>
              <a:t>$HOME/go</a:t>
            </a:r>
            <a:r>
              <a:rPr lang="en" sz="1600" dirty="0">
                <a:solidFill>
                  <a:srgbClr val="000000"/>
                </a:solidFill>
                <a:highlight>
                  <a:srgbClr val="FFFFFF"/>
                </a:highlight>
                <a:latin typeface="Roboto"/>
                <a:ea typeface="Roboto"/>
                <a:cs typeface="Roboto"/>
                <a:sym typeface="Roboto"/>
              </a:rPr>
              <a:t>, and it's not usually necessary to set </a:t>
            </a:r>
            <a:r>
              <a:rPr lang="en" sz="1600" dirty="0">
                <a:solidFill>
                  <a:srgbClr val="000000"/>
                </a:solidFill>
                <a:highlight>
                  <a:srgbClr val="FFFFFF"/>
                </a:highlight>
                <a:latin typeface="Courier New"/>
                <a:ea typeface="Courier New"/>
                <a:cs typeface="Courier New"/>
                <a:sym typeface="Courier New"/>
              </a:rPr>
              <a:t>GOPATH</a:t>
            </a:r>
            <a:r>
              <a:rPr lang="en" sz="1600" dirty="0">
                <a:solidFill>
                  <a:srgbClr val="000000"/>
                </a:solidFill>
                <a:highlight>
                  <a:srgbClr val="FFFFFF"/>
                </a:highlight>
                <a:latin typeface="Roboto"/>
                <a:ea typeface="Roboto"/>
                <a:cs typeface="Roboto"/>
                <a:sym typeface="Roboto"/>
              </a:rPr>
              <a:t> explicitly.</a:t>
            </a:r>
            <a:endParaRPr sz="1600" dirty="0">
              <a:solidFill>
                <a:srgbClr val="000000"/>
              </a:solidFill>
            </a:endParaRPr>
          </a:p>
          <a:p>
            <a:pPr marL="457200" lvl="0" indent="0" algn="l" rtl="0">
              <a:spcBef>
                <a:spcPts val="0"/>
              </a:spcBef>
              <a:spcAft>
                <a:spcPts val="0"/>
              </a:spcAft>
              <a:buNone/>
            </a:pP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0" lvl="0" indent="0" algn="l" rtl="0">
              <a:spcBef>
                <a:spcPts val="0"/>
              </a:spcBef>
              <a:spcAft>
                <a:spcPts val="1600"/>
              </a:spcAft>
              <a:buNone/>
            </a:pP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8"/>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Examining the http.HandlerFunc</a:t>
            </a:r>
            <a:endParaRPr dirty="0"/>
          </a:p>
        </p:txBody>
      </p:sp>
      <p:sp>
        <p:nvSpPr>
          <p:cNvPr id="390" name="Google Shape;390;p58"/>
          <p:cNvSpPr txBox="1">
            <a:spLocks noGrp="1"/>
          </p:cNvSpPr>
          <p:nvPr>
            <p:ph type="body" idx="1"/>
          </p:nvPr>
        </p:nvSpPr>
        <p:spPr>
          <a:xfrm>
            <a:off x="150725" y="923200"/>
            <a:ext cx="8993400" cy="4051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The http.HandlerFunc is a function type :</a:t>
            </a:r>
            <a:endParaRPr dirty="0"/>
          </a:p>
          <a:p>
            <a:pPr marL="0" lvl="0" indent="0" algn="l" rtl="0">
              <a:lnSpc>
                <a:spcPct val="100000"/>
              </a:lnSpc>
              <a:spcBef>
                <a:spcPts val="0"/>
              </a:spcBef>
              <a:spcAft>
                <a:spcPts val="0"/>
              </a:spcAft>
              <a:buNone/>
            </a:pPr>
            <a:r>
              <a:rPr lang="en" sz="900" dirty="0">
                <a:solidFill>
                  <a:srgbClr val="569CD6"/>
                </a:solidFill>
                <a:highlight>
                  <a:srgbClr val="1E1E1E"/>
                </a:highlight>
                <a:latin typeface="Courier New"/>
                <a:ea typeface="Courier New"/>
                <a:cs typeface="Courier New"/>
                <a:sym typeface="Courier New"/>
              </a:rPr>
              <a:t>type</a:t>
            </a:r>
            <a:r>
              <a:rPr lang="en" sz="900" dirty="0">
                <a:solidFill>
                  <a:srgbClr val="D4D4D4"/>
                </a:solidFill>
                <a:highlight>
                  <a:srgbClr val="1E1E1E"/>
                </a:highlight>
                <a:latin typeface="Courier New"/>
                <a:ea typeface="Courier New"/>
                <a:cs typeface="Courier New"/>
                <a:sym typeface="Courier New"/>
              </a:rPr>
              <a:t> </a:t>
            </a:r>
            <a:r>
              <a:rPr lang="en" sz="900" dirty="0">
                <a:solidFill>
                  <a:srgbClr val="4EC9B0"/>
                </a:solidFill>
                <a:highlight>
                  <a:srgbClr val="1E1E1E"/>
                </a:highlight>
                <a:latin typeface="Courier New"/>
                <a:ea typeface="Courier New"/>
                <a:cs typeface="Courier New"/>
                <a:sym typeface="Courier New"/>
              </a:rPr>
              <a:t>HandlerFunc</a:t>
            </a:r>
            <a:r>
              <a:rPr lang="en" sz="900" dirty="0">
                <a:solidFill>
                  <a:srgbClr val="D4D4D4"/>
                </a:solidFill>
                <a:highlight>
                  <a:srgbClr val="1E1E1E"/>
                </a:highlight>
                <a:latin typeface="Courier New"/>
                <a:ea typeface="Courier New"/>
                <a:cs typeface="Courier New"/>
                <a:sym typeface="Courier New"/>
              </a:rPr>
              <a:t> </a:t>
            </a:r>
            <a:r>
              <a:rPr lang="en" sz="900" dirty="0">
                <a:solidFill>
                  <a:srgbClr val="569CD6"/>
                </a:solidFill>
                <a:highlight>
                  <a:srgbClr val="1E1E1E"/>
                </a:highlight>
                <a:latin typeface="Courier New"/>
                <a:ea typeface="Courier New"/>
                <a:cs typeface="Courier New"/>
                <a:sym typeface="Courier New"/>
              </a:rPr>
              <a:t>func</a:t>
            </a:r>
            <a:r>
              <a:rPr lang="en" sz="900" dirty="0">
                <a:solidFill>
                  <a:srgbClr val="D4D4D4"/>
                </a:solidFill>
                <a:highlight>
                  <a:srgbClr val="1E1E1E"/>
                </a:highlight>
                <a:latin typeface="Courier New"/>
                <a:ea typeface="Courier New"/>
                <a:cs typeface="Courier New"/>
                <a:sym typeface="Courier New"/>
              </a:rPr>
              <a:t>(ResponseWriter, *Request)</a:t>
            </a:r>
            <a:endParaRPr sz="900" dirty="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900" dirty="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dirty="0"/>
              <a:t>it implements the interface HttpHandler</a:t>
            </a:r>
            <a:endParaRPr dirty="0"/>
          </a:p>
          <a:p>
            <a:pPr marL="0" lvl="0" indent="0" algn="l" rtl="0">
              <a:lnSpc>
                <a:spcPct val="100000"/>
              </a:lnSpc>
              <a:spcBef>
                <a:spcPts val="0"/>
              </a:spcBef>
              <a:spcAft>
                <a:spcPts val="0"/>
              </a:spcAft>
              <a:buNone/>
            </a:pPr>
            <a:r>
              <a:rPr lang="en" sz="900" dirty="0">
                <a:solidFill>
                  <a:srgbClr val="569CD6"/>
                </a:solidFill>
                <a:highlight>
                  <a:srgbClr val="1E1E1E"/>
                </a:highlight>
                <a:latin typeface="Courier New"/>
                <a:ea typeface="Courier New"/>
                <a:cs typeface="Courier New"/>
                <a:sym typeface="Courier New"/>
              </a:rPr>
              <a:t>func</a:t>
            </a:r>
            <a:r>
              <a:rPr lang="en" sz="900" dirty="0">
                <a:solidFill>
                  <a:srgbClr val="D4D4D4"/>
                </a:solidFill>
                <a:highlight>
                  <a:srgbClr val="1E1E1E"/>
                </a:highlight>
                <a:latin typeface="Courier New"/>
                <a:ea typeface="Courier New"/>
                <a:cs typeface="Courier New"/>
                <a:sym typeface="Courier New"/>
              </a:rPr>
              <a:t> (f HandlerFunc) </a:t>
            </a:r>
            <a:r>
              <a:rPr lang="en" sz="900" dirty="0">
                <a:solidFill>
                  <a:srgbClr val="DCDCAA"/>
                </a:solidFill>
                <a:highlight>
                  <a:srgbClr val="1E1E1E"/>
                </a:highlight>
                <a:latin typeface="Courier New"/>
                <a:ea typeface="Courier New"/>
                <a:cs typeface="Courier New"/>
                <a:sym typeface="Courier New"/>
              </a:rPr>
              <a:t>ServeHTTP</a:t>
            </a:r>
            <a:r>
              <a:rPr lang="en" sz="900" dirty="0">
                <a:solidFill>
                  <a:srgbClr val="D4D4D4"/>
                </a:solidFill>
                <a:highlight>
                  <a:srgbClr val="1E1E1E"/>
                </a:highlight>
                <a:latin typeface="Courier New"/>
                <a:ea typeface="Courier New"/>
                <a:cs typeface="Courier New"/>
                <a:sym typeface="Courier New"/>
              </a:rPr>
              <a:t>(w ResponseWriter, r *Request) {</a:t>
            </a:r>
            <a:endParaRPr sz="900" dirty="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900" dirty="0">
                <a:solidFill>
                  <a:srgbClr val="D4D4D4"/>
                </a:solidFill>
                <a:highlight>
                  <a:srgbClr val="1E1E1E"/>
                </a:highlight>
                <a:latin typeface="Courier New"/>
                <a:ea typeface="Courier New"/>
                <a:cs typeface="Courier New"/>
                <a:sym typeface="Courier New"/>
              </a:rPr>
              <a:t>   </a:t>
            </a:r>
            <a:r>
              <a:rPr lang="en" sz="900" dirty="0">
                <a:solidFill>
                  <a:srgbClr val="DCDCAA"/>
                </a:solidFill>
                <a:highlight>
                  <a:srgbClr val="1E1E1E"/>
                </a:highlight>
                <a:latin typeface="Courier New"/>
                <a:ea typeface="Courier New"/>
                <a:cs typeface="Courier New"/>
                <a:sym typeface="Courier New"/>
              </a:rPr>
              <a:t>f</a:t>
            </a:r>
            <a:r>
              <a:rPr lang="en" sz="900" dirty="0">
                <a:solidFill>
                  <a:srgbClr val="D4D4D4"/>
                </a:solidFill>
                <a:highlight>
                  <a:srgbClr val="1E1E1E"/>
                </a:highlight>
                <a:latin typeface="Courier New"/>
                <a:ea typeface="Courier New"/>
                <a:cs typeface="Courier New"/>
                <a:sym typeface="Courier New"/>
              </a:rPr>
              <a:t>(w, r) }</a:t>
            </a:r>
            <a:endParaRPr sz="900" dirty="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 dirty="0"/>
              <a:t>We can use this type as an http.HttpHandler adapter which will allow us to use functions as handlers by having those functions be of type HttpHandler</a:t>
            </a:r>
            <a:endParaRPr dirty="0"/>
          </a:p>
          <a:p>
            <a:pPr marL="0" lvl="0" indent="0" algn="l" rtl="0">
              <a:lnSpc>
                <a:spcPct val="100000"/>
              </a:lnSpc>
              <a:spcBef>
                <a:spcPts val="0"/>
              </a:spcBef>
              <a:spcAft>
                <a:spcPts val="0"/>
              </a:spcAft>
              <a:buNone/>
            </a:pPr>
            <a:r>
              <a:rPr lang="en" sz="900" dirty="0">
                <a:solidFill>
                  <a:srgbClr val="D4D4D4"/>
                </a:solidFill>
                <a:highlight>
                  <a:srgbClr val="1E1E1E"/>
                </a:highlight>
                <a:latin typeface="Courier New"/>
                <a:ea typeface="Courier New"/>
                <a:cs typeface="Courier New"/>
                <a:sym typeface="Courier New"/>
              </a:rPr>
              <a:t>http.</a:t>
            </a:r>
            <a:r>
              <a:rPr lang="en" sz="900" dirty="0">
                <a:solidFill>
                  <a:srgbClr val="DCDCAA"/>
                </a:solidFill>
                <a:highlight>
                  <a:srgbClr val="1E1E1E"/>
                </a:highlight>
                <a:latin typeface="Courier New"/>
                <a:ea typeface="Courier New"/>
                <a:cs typeface="Courier New"/>
                <a:sym typeface="Courier New"/>
              </a:rPr>
              <a:t>Handle</a:t>
            </a:r>
            <a:r>
              <a:rPr lang="en" sz="900" dirty="0">
                <a:solidFill>
                  <a:srgbClr val="D4D4D4"/>
                </a:solidFill>
                <a:highlight>
                  <a:srgbClr val="1E1E1E"/>
                </a:highlight>
                <a:latin typeface="Courier New"/>
                <a:ea typeface="Courier New"/>
                <a:cs typeface="Courier New"/>
                <a:sym typeface="Courier New"/>
              </a:rPr>
              <a:t>(</a:t>
            </a:r>
            <a:r>
              <a:rPr lang="en" sz="900" dirty="0">
                <a:solidFill>
                  <a:srgbClr val="CE9178"/>
                </a:solidFill>
                <a:highlight>
                  <a:srgbClr val="1E1E1E"/>
                </a:highlight>
                <a:latin typeface="Courier New"/>
                <a:ea typeface="Courier New"/>
                <a:cs typeface="Courier New"/>
                <a:sym typeface="Courier New"/>
              </a:rPr>
              <a:t>"/books/"</a:t>
            </a:r>
            <a:r>
              <a:rPr lang="en" sz="900" dirty="0">
                <a:solidFill>
                  <a:srgbClr val="D4D4D4"/>
                </a:solidFill>
                <a:highlight>
                  <a:srgbClr val="1E1E1E"/>
                </a:highlight>
                <a:latin typeface="Courier New"/>
                <a:ea typeface="Courier New"/>
                <a:cs typeface="Courier New"/>
                <a:sym typeface="Courier New"/>
              </a:rPr>
              <a:t>, http.</a:t>
            </a:r>
            <a:r>
              <a:rPr lang="en" sz="900" dirty="0">
                <a:solidFill>
                  <a:srgbClr val="DCDCAA"/>
                </a:solidFill>
                <a:highlight>
                  <a:srgbClr val="1E1E1E"/>
                </a:highlight>
                <a:latin typeface="Courier New"/>
                <a:ea typeface="Courier New"/>
                <a:cs typeface="Courier New"/>
                <a:sym typeface="Courier New"/>
              </a:rPr>
              <a:t>HandlerFunc</a:t>
            </a:r>
            <a:r>
              <a:rPr lang="en" sz="900" dirty="0">
                <a:solidFill>
                  <a:srgbClr val="D4D4D4"/>
                </a:solidFill>
                <a:highlight>
                  <a:srgbClr val="1E1E1E"/>
                </a:highlight>
                <a:latin typeface="Courier New"/>
                <a:ea typeface="Courier New"/>
                <a:cs typeface="Courier New"/>
                <a:sym typeface="Courier New"/>
              </a:rPr>
              <a:t>(handleBook))</a:t>
            </a:r>
            <a:endParaRPr sz="900" dirty="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Clr>
                <a:schemeClr val="dk1"/>
              </a:buClr>
              <a:buSzPts val="1100"/>
              <a:buFont typeface="Arial"/>
              <a:buNone/>
            </a:pPr>
            <a:r>
              <a:rPr lang="en" dirty="0"/>
              <a:t>This happens due to the type conversion resident in the go language – we do a type conversion to the handleBook that has the same signature of HandlerFunc </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9"/>
          <p:cNvSpPr txBox="1">
            <a:spLocks noGrp="1"/>
          </p:cNvSpPr>
          <p:nvPr>
            <p:ph type="title"/>
          </p:nvPr>
        </p:nvSpPr>
        <p:spPr>
          <a:xfrm>
            <a:off x="66250" y="59175"/>
            <a:ext cx="3987600" cy="54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Middleware example</a:t>
            </a:r>
            <a:endParaRPr/>
          </a:p>
        </p:txBody>
      </p:sp>
      <p:sp>
        <p:nvSpPr>
          <p:cNvPr id="396" name="Google Shape;396;p59"/>
          <p:cNvSpPr txBox="1"/>
          <p:nvPr/>
        </p:nvSpPr>
        <p:spPr>
          <a:xfrm>
            <a:off x="4248250" y="101400"/>
            <a:ext cx="4822500" cy="4940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myMiddleware</a:t>
            </a:r>
            <a:r>
              <a:rPr lang="en" sz="900">
                <a:solidFill>
                  <a:srgbClr val="D4D4D4"/>
                </a:solidFill>
                <a:highlight>
                  <a:srgbClr val="1E1E1E"/>
                </a:highlight>
                <a:latin typeface="Courier New"/>
                <a:ea typeface="Courier New"/>
                <a:cs typeface="Courier New"/>
                <a:sym typeface="Courier New"/>
              </a:rPr>
              <a:t>(handler http.Handler) http.Handler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586C0"/>
                </a:solidFill>
                <a:highlight>
                  <a:srgbClr val="1E1E1E"/>
                </a:highlight>
                <a:latin typeface="Courier New"/>
                <a:ea typeface="Courier New"/>
                <a:cs typeface="Courier New"/>
                <a:sym typeface="Courier New"/>
              </a:rPr>
              <a:t>return</a:t>
            </a: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HandlerFunc</a:t>
            </a:r>
            <a:r>
              <a:rPr lang="en" sz="900">
                <a:solidFill>
                  <a:srgbClr val="D4D4D4"/>
                </a:solidFill>
                <a:highlight>
                  <a:srgbClr val="1E1E1E"/>
                </a:highlight>
                <a:latin typeface="Courier New"/>
                <a:ea typeface="Courier New"/>
                <a:cs typeface="Courier New"/>
                <a:sym typeface="Courier New"/>
              </a:rPr>
              <a:t>(</a:t>
            </a: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(rs http.ResponseWriter,</a:t>
            </a:r>
            <a:endParaRPr sz="900">
              <a:solidFill>
                <a:srgbClr val="D4D4D4"/>
              </a:solidFill>
              <a:highlight>
                <a:srgbClr val="1E1E1E"/>
              </a:highlight>
              <a:latin typeface="Courier New"/>
              <a:ea typeface="Courier New"/>
              <a:cs typeface="Courier New"/>
              <a:sym typeface="Courier New"/>
            </a:endParaRPr>
          </a:p>
          <a:p>
            <a:pPr marL="2286000" lvl="0" indent="45720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rq *http.Request)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fmt.</a:t>
            </a:r>
            <a:r>
              <a:rPr lang="en" sz="900">
                <a:solidFill>
                  <a:srgbClr val="DCDCAA"/>
                </a:solidFill>
                <a:highlight>
                  <a:srgbClr val="1E1E1E"/>
                </a:highlight>
                <a:latin typeface="Courier New"/>
                <a:ea typeface="Courier New"/>
                <a:cs typeface="Courier New"/>
                <a:sym typeface="Courier New"/>
              </a:rPr>
              <a:t>Println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"called before"</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handler.</a:t>
            </a:r>
            <a:r>
              <a:rPr lang="en" sz="900">
                <a:solidFill>
                  <a:srgbClr val="DCDCAA"/>
                </a:solidFill>
                <a:highlight>
                  <a:srgbClr val="1E1E1E"/>
                </a:highlight>
                <a:latin typeface="Courier New"/>
                <a:ea typeface="Courier New"/>
                <a:cs typeface="Courier New"/>
                <a:sym typeface="Courier New"/>
              </a:rPr>
              <a:t>ServeHTTP</a:t>
            </a:r>
            <a:r>
              <a:rPr lang="en" sz="900">
                <a:solidFill>
                  <a:srgbClr val="D4D4D4"/>
                </a:solidFill>
                <a:highlight>
                  <a:srgbClr val="1E1E1E"/>
                </a:highlight>
                <a:latin typeface="Courier New"/>
                <a:ea typeface="Courier New"/>
                <a:cs typeface="Courier New"/>
                <a:sym typeface="Courier New"/>
              </a:rPr>
              <a:t>(rs, rq)</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fmt.</a:t>
            </a:r>
            <a:r>
              <a:rPr lang="en" sz="900">
                <a:solidFill>
                  <a:srgbClr val="DCDCAA"/>
                </a:solidFill>
                <a:highlight>
                  <a:srgbClr val="1E1E1E"/>
                </a:highlight>
                <a:latin typeface="Courier New"/>
                <a:ea typeface="Courier New"/>
                <a:cs typeface="Courier New"/>
                <a:sym typeface="Courier New"/>
              </a:rPr>
              <a:t>Println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"called after"</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booksHandler</a:t>
            </a:r>
            <a:r>
              <a:rPr lang="en" sz="900">
                <a:solidFill>
                  <a:srgbClr val="D4D4D4"/>
                </a:solidFill>
                <a:highlight>
                  <a:srgbClr val="1E1E1E"/>
                </a:highlight>
                <a:latin typeface="Courier New"/>
                <a:ea typeface="Courier New"/>
                <a:cs typeface="Courier New"/>
                <a:sym typeface="Courier New"/>
              </a:rPr>
              <a:t> := http.</a:t>
            </a:r>
            <a:r>
              <a:rPr lang="en" sz="900">
                <a:solidFill>
                  <a:srgbClr val="DCDCAA"/>
                </a:solidFill>
                <a:highlight>
                  <a:srgbClr val="1E1E1E"/>
                </a:highlight>
                <a:latin typeface="Courier New"/>
                <a:ea typeface="Courier New"/>
                <a:cs typeface="Courier New"/>
                <a:sym typeface="Courier New"/>
              </a:rPr>
              <a:t>HandlerFunc</a:t>
            </a:r>
            <a:r>
              <a:rPr lang="en" sz="900">
                <a:solidFill>
                  <a:srgbClr val="D4D4D4"/>
                </a:solidFill>
                <a:highlight>
                  <a:srgbClr val="1E1E1E"/>
                </a:highlight>
                <a:latin typeface="Courier New"/>
                <a:ea typeface="Courier New"/>
                <a:cs typeface="Courier New"/>
                <a:sym typeface="Courier New"/>
              </a:rPr>
              <a:t>(handleBooks)</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Handle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"/books"</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myMiddleware</a:t>
            </a:r>
            <a:r>
              <a:rPr lang="en" sz="900">
                <a:solidFill>
                  <a:srgbClr val="D4D4D4"/>
                </a:solidFill>
                <a:highlight>
                  <a:srgbClr val="1E1E1E"/>
                </a:highlight>
                <a:latin typeface="Courier New"/>
                <a:ea typeface="Courier New"/>
                <a:cs typeface="Courier New"/>
                <a:sym typeface="Courier New"/>
              </a:rPr>
              <a:t>(booksHandler))</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HandleFunc</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"/books/"</a:t>
            </a:r>
            <a:r>
              <a:rPr lang="en" sz="900">
                <a:solidFill>
                  <a:srgbClr val="D4D4D4"/>
                </a:solidFill>
                <a:highlight>
                  <a:srgbClr val="1E1E1E"/>
                </a:highlight>
                <a:latin typeface="Courier New"/>
                <a:ea typeface="Courier New"/>
                <a:cs typeface="Courier New"/>
                <a:sym typeface="Courier New"/>
              </a:rPr>
              <a:t>, handleBook)</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586C0"/>
                </a:solidFill>
                <a:highlight>
                  <a:srgbClr val="1E1E1E"/>
                </a:highlight>
                <a:latin typeface="Courier New"/>
                <a:ea typeface="Courier New"/>
                <a:cs typeface="Courier New"/>
                <a:sym typeface="Courier New"/>
              </a:rPr>
              <a:t>if</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err</a:t>
            </a:r>
            <a:r>
              <a:rPr lang="en" sz="900">
                <a:solidFill>
                  <a:srgbClr val="D4D4D4"/>
                </a:solidFill>
                <a:highlight>
                  <a:srgbClr val="1E1E1E"/>
                </a:highlight>
                <a:latin typeface="Courier New"/>
                <a:ea typeface="Courier New"/>
                <a:cs typeface="Courier New"/>
                <a:sym typeface="Courier New"/>
              </a:rPr>
              <a:t> := http.</a:t>
            </a:r>
            <a:r>
              <a:rPr lang="en" sz="900">
                <a:solidFill>
                  <a:srgbClr val="DCDCAA"/>
                </a:solidFill>
                <a:highlight>
                  <a:srgbClr val="1E1E1E"/>
                </a:highlight>
                <a:latin typeface="Courier New"/>
                <a:ea typeface="Courier New"/>
                <a:cs typeface="Courier New"/>
                <a:sym typeface="Courier New"/>
              </a:rPr>
              <a:t>ListenAndServe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":5000"</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nil</a:t>
            </a:r>
            <a:r>
              <a:rPr lang="en" sz="900">
                <a:solidFill>
                  <a:srgbClr val="D4D4D4"/>
                </a:solidFill>
                <a:highlight>
                  <a:srgbClr val="1E1E1E"/>
                </a:highlight>
                <a:latin typeface="Courier New"/>
                <a:ea typeface="Courier New"/>
                <a:cs typeface="Courier New"/>
                <a:sym typeface="Courier New"/>
              </a:rPr>
              <a:t>); err != </a:t>
            </a:r>
            <a:r>
              <a:rPr lang="en" sz="900">
                <a:solidFill>
                  <a:srgbClr val="569CD6"/>
                </a:solidFill>
                <a:highlight>
                  <a:srgbClr val="1E1E1E"/>
                </a:highlight>
                <a:latin typeface="Courier New"/>
                <a:ea typeface="Courier New"/>
                <a:cs typeface="Courier New"/>
                <a:sym typeface="Courier New"/>
              </a:rPr>
              <a:t>nil</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log.</a:t>
            </a:r>
            <a:r>
              <a:rPr lang="en" sz="900">
                <a:solidFill>
                  <a:srgbClr val="DCDCAA"/>
                </a:solidFill>
                <a:highlight>
                  <a:srgbClr val="1E1E1E"/>
                </a:highlight>
                <a:latin typeface="Courier New"/>
                <a:ea typeface="Courier New"/>
                <a:cs typeface="Courier New"/>
                <a:sym typeface="Courier New"/>
              </a:rPr>
              <a:t>Fatalf</a:t>
            </a:r>
            <a:r>
              <a:rPr lang="en" sz="900">
                <a:solidFill>
                  <a:srgbClr val="D4D4D4"/>
                </a:solidFill>
                <a:highlight>
                  <a:srgbClr val="1E1E1E"/>
                </a:highlight>
                <a:latin typeface="Courier New"/>
                <a:ea typeface="Courier New"/>
                <a:cs typeface="Courier New"/>
                <a:sym typeface="Courier New"/>
              </a:rPr>
              <a:t>(err.</a:t>
            </a:r>
            <a:r>
              <a:rPr lang="en" sz="900">
                <a:solidFill>
                  <a:srgbClr val="DCDCAA"/>
                </a:solidFill>
                <a:highlight>
                  <a:srgbClr val="1E1E1E"/>
                </a:highlight>
                <a:latin typeface="Courier New"/>
                <a:ea typeface="Courier New"/>
                <a:cs typeface="Courier New"/>
                <a:sym typeface="Courier New"/>
              </a:rPr>
              <a:t>Error</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p:txBody>
      </p:sp>
      <p:sp>
        <p:nvSpPr>
          <p:cNvPr id="397" name="Google Shape;397;p59"/>
          <p:cNvSpPr txBox="1"/>
          <p:nvPr/>
        </p:nvSpPr>
        <p:spPr>
          <a:xfrm>
            <a:off x="150725" y="650400"/>
            <a:ext cx="3987600" cy="4349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dirty="0"/>
              <a:t>In the following example, we have a myMiddleware function that takes httphandler and returns httphandler (</a:t>
            </a:r>
            <a:r>
              <a:rPr lang="en" dirty="0">
                <a:solidFill>
                  <a:schemeClr val="dk1"/>
                </a:solidFill>
              </a:rPr>
              <a:t>it basically wraps the handler passed in)</a:t>
            </a:r>
            <a:endParaRPr lang="en-US" dirty="0">
              <a:solidFill>
                <a:schemeClr val="dk1"/>
              </a:solidFill>
            </a:endParaRPr>
          </a:p>
          <a:p>
            <a:pPr marL="0" lvl="0" indent="0" algn="l" rtl="0">
              <a:spcBef>
                <a:spcPts val="0"/>
              </a:spcBef>
              <a:spcAft>
                <a:spcPts val="0"/>
              </a:spcAft>
              <a:buNone/>
            </a:pPr>
            <a:endParaRPr lang="en-US" dirty="0"/>
          </a:p>
          <a:p>
            <a:pPr marL="482600" lvl="0" indent="-342900" algn="l" rtl="0">
              <a:spcBef>
                <a:spcPts val="0"/>
              </a:spcBef>
              <a:spcAft>
                <a:spcPts val="0"/>
              </a:spcAft>
              <a:buSzPts val="1400"/>
              <a:buFont typeface="+mj-lt"/>
              <a:buAutoNum type="arabicPeriod" startAt="2"/>
            </a:pPr>
            <a:r>
              <a:rPr lang="en-US" dirty="0"/>
              <a:t>The returned function is converted to a handler (happens automatically by using the </a:t>
            </a:r>
            <a:r>
              <a:rPr lang="en-US" dirty="0" err="1"/>
              <a:t>http.HandleFunc</a:t>
            </a:r>
            <a:r>
              <a:rPr lang="en-US" dirty="0"/>
              <a:t>)</a:t>
            </a:r>
            <a:br>
              <a:rPr lang="en-US" dirty="0"/>
            </a:br>
            <a:endParaRPr lang="en-US" dirty="0"/>
          </a:p>
          <a:p>
            <a:pPr marL="457200" lvl="0" indent="-317500" algn="l" rtl="0">
              <a:spcBef>
                <a:spcPts val="0"/>
              </a:spcBef>
              <a:spcAft>
                <a:spcPts val="0"/>
              </a:spcAft>
              <a:buSzPts val="1400"/>
              <a:buAutoNum type="arabicPeriod" startAt="2"/>
            </a:pPr>
            <a:r>
              <a:rPr lang="en" dirty="0"/>
              <a:t>Inside the function implementation we call the ServeHttp method which is the one invoking the middleware chain</a:t>
            </a:r>
            <a:endParaRPr dirty="0"/>
          </a:p>
          <a:p>
            <a:pPr marL="457200" lvl="0" indent="0" algn="l" rtl="0">
              <a:spcBef>
                <a:spcPts val="0"/>
              </a:spcBef>
              <a:spcAft>
                <a:spcPts val="0"/>
              </a:spcAft>
              <a:buNone/>
            </a:pPr>
            <a:endParaRPr dirty="0"/>
          </a:p>
          <a:p>
            <a:pPr marL="482600" lvl="0" indent="-342900" algn="l" rtl="0">
              <a:spcBef>
                <a:spcPts val="0"/>
              </a:spcBef>
              <a:spcAft>
                <a:spcPts val="0"/>
              </a:spcAft>
              <a:buSzPts val="1400"/>
              <a:buFont typeface="+mj-lt"/>
              <a:buAutoNum type="arabicPeriod" startAt="4"/>
            </a:pPr>
            <a:r>
              <a:rPr lang="en" dirty="0"/>
              <a:t>Remember that the implementation of the http.HandlerFunc calls the actual function </a:t>
            </a:r>
            <a:endParaRPr dirty="0"/>
          </a:p>
          <a:p>
            <a:pPr marL="457200" lvl="0" indent="0" algn="l" rtl="0">
              <a:spcBef>
                <a:spcPts val="0"/>
              </a:spcBef>
              <a:spcAft>
                <a:spcPts val="0"/>
              </a:spcAft>
              <a:buNone/>
            </a:pPr>
            <a:r>
              <a:rPr lang="en" sz="900" dirty="0">
                <a:solidFill>
                  <a:srgbClr val="569CD6"/>
                </a:solidFill>
                <a:highlight>
                  <a:srgbClr val="1E1E1E"/>
                </a:highlight>
                <a:latin typeface="Courier New"/>
                <a:ea typeface="Courier New"/>
                <a:cs typeface="Courier New"/>
                <a:sym typeface="Courier New"/>
              </a:rPr>
              <a:t>func</a:t>
            </a:r>
            <a:r>
              <a:rPr lang="en" sz="900" dirty="0">
                <a:solidFill>
                  <a:srgbClr val="D4D4D4"/>
                </a:solidFill>
                <a:highlight>
                  <a:srgbClr val="1E1E1E"/>
                </a:highlight>
                <a:latin typeface="Courier New"/>
                <a:ea typeface="Courier New"/>
                <a:cs typeface="Courier New"/>
                <a:sym typeface="Courier New"/>
              </a:rPr>
              <a:t> (f HandlerFunc) </a:t>
            </a:r>
            <a:r>
              <a:rPr lang="en" sz="900" dirty="0">
                <a:solidFill>
                  <a:srgbClr val="DCDCAA"/>
                </a:solidFill>
                <a:highlight>
                  <a:srgbClr val="1E1E1E"/>
                </a:highlight>
                <a:latin typeface="Courier New"/>
                <a:ea typeface="Courier New"/>
                <a:cs typeface="Courier New"/>
                <a:sym typeface="Courier New"/>
              </a:rPr>
              <a:t>ServeHTTP</a:t>
            </a:r>
            <a:r>
              <a:rPr lang="en" sz="900" dirty="0">
                <a:solidFill>
                  <a:srgbClr val="D4D4D4"/>
                </a:solidFill>
                <a:highlight>
                  <a:srgbClr val="1E1E1E"/>
                </a:highlight>
                <a:latin typeface="Courier New"/>
                <a:ea typeface="Courier New"/>
                <a:cs typeface="Courier New"/>
                <a:sym typeface="Courier New"/>
              </a:rPr>
              <a:t>(w ResponseWriter, r *Request) {</a:t>
            </a:r>
            <a:endParaRPr sz="900" dirty="0">
              <a:solidFill>
                <a:srgbClr val="D4D4D4"/>
              </a:solidFill>
              <a:highlight>
                <a:srgbClr val="1E1E1E"/>
              </a:highlight>
              <a:latin typeface="Courier New"/>
              <a:ea typeface="Courier New"/>
              <a:cs typeface="Courier New"/>
              <a:sym typeface="Courier New"/>
            </a:endParaRPr>
          </a:p>
          <a:p>
            <a:pPr marL="457200" lvl="0" indent="0" algn="l" rtl="0">
              <a:spcBef>
                <a:spcPts val="0"/>
              </a:spcBef>
              <a:spcAft>
                <a:spcPts val="0"/>
              </a:spcAft>
              <a:buNone/>
            </a:pPr>
            <a:r>
              <a:rPr lang="en" sz="900" dirty="0">
                <a:solidFill>
                  <a:srgbClr val="D4D4D4"/>
                </a:solidFill>
                <a:highlight>
                  <a:srgbClr val="1E1E1E"/>
                </a:highlight>
                <a:latin typeface="Courier New"/>
                <a:ea typeface="Courier New"/>
                <a:cs typeface="Courier New"/>
                <a:sym typeface="Courier New"/>
              </a:rPr>
              <a:t>   </a:t>
            </a:r>
            <a:r>
              <a:rPr lang="en" sz="900" dirty="0">
                <a:solidFill>
                  <a:srgbClr val="DCDCAA"/>
                </a:solidFill>
                <a:highlight>
                  <a:srgbClr val="1E1E1E"/>
                </a:highlight>
                <a:latin typeface="Courier New"/>
                <a:ea typeface="Courier New"/>
                <a:cs typeface="Courier New"/>
                <a:sym typeface="Courier New"/>
              </a:rPr>
              <a:t>f</a:t>
            </a:r>
            <a:r>
              <a:rPr lang="en" sz="900" dirty="0">
                <a:solidFill>
                  <a:srgbClr val="D4D4D4"/>
                </a:solidFill>
                <a:highlight>
                  <a:srgbClr val="1E1E1E"/>
                </a:highlight>
                <a:latin typeface="Courier New"/>
                <a:ea typeface="Courier New"/>
                <a:cs typeface="Courier New"/>
                <a:sym typeface="Courier New"/>
              </a:rPr>
              <a:t>(w, r) }</a:t>
            </a:r>
            <a:endParaRPr sz="900" dirty="0">
              <a:solidFill>
                <a:srgbClr val="D4D4D4"/>
              </a:solidFill>
              <a:highlight>
                <a:srgbClr val="1E1E1E"/>
              </a:highlight>
              <a:latin typeface="Courier New"/>
              <a:ea typeface="Courier New"/>
              <a:cs typeface="Courier New"/>
              <a:sym typeface="Courier New"/>
            </a:endParaRPr>
          </a:p>
          <a:p>
            <a:pPr marL="457200" lvl="0" indent="0" algn="l" rtl="0">
              <a:spcBef>
                <a:spcPts val="0"/>
              </a:spcBef>
              <a:spcAft>
                <a:spcPts val="0"/>
              </a:spcAft>
              <a:buNone/>
            </a:pPr>
            <a:endParaRPr dirty="0"/>
          </a:p>
        </p:txBody>
      </p:sp>
      <p:sp>
        <p:nvSpPr>
          <p:cNvPr id="398" name="Google Shape;398;p59"/>
          <p:cNvSpPr/>
          <p:nvPr/>
        </p:nvSpPr>
        <p:spPr>
          <a:xfrm>
            <a:off x="759925" y="3952629"/>
            <a:ext cx="785400" cy="160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0"/>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As you saw before, we pass to the http.ListenAndServe nil as a third parameter which is the default ServeMux </a:t>
            </a:r>
            <a:endParaRPr dirty="0"/>
          </a:p>
          <a:p>
            <a:pPr marL="457200" lvl="0" indent="-342900" algn="l" rtl="0">
              <a:spcBef>
                <a:spcPts val="1000"/>
              </a:spcBef>
              <a:spcAft>
                <a:spcPts val="0"/>
              </a:spcAft>
              <a:buSzPts val="1800"/>
              <a:buChar char="●"/>
            </a:pPr>
            <a:r>
              <a:rPr lang="en" dirty="0"/>
              <a:t>The default ServeMux leaves us the responsibility of parsing the url parameters, and checking the Request method in the handlers </a:t>
            </a:r>
            <a:endParaRPr dirty="0"/>
          </a:p>
          <a:p>
            <a:pPr marL="457200" lvl="0" indent="-342900" algn="l" rtl="0">
              <a:spcBef>
                <a:spcPts val="1000"/>
              </a:spcBef>
              <a:spcAft>
                <a:spcPts val="0"/>
              </a:spcAft>
              <a:buSzPts val="1800"/>
              <a:buChar char="●"/>
            </a:pPr>
            <a:r>
              <a:rPr lang="en" dirty="0"/>
              <a:t>We need to find a better way to save us the boilerplate code for each new service</a:t>
            </a:r>
            <a:endParaRPr dirty="0"/>
          </a:p>
          <a:p>
            <a:pPr marL="0" lvl="0" indent="0" algn="l" rtl="0">
              <a:spcBef>
                <a:spcPts val="1000"/>
              </a:spcBef>
              <a:spcAft>
                <a:spcPts val="1000"/>
              </a:spcAft>
              <a:buNone/>
            </a:pPr>
            <a:endParaRPr dirty="0"/>
          </a:p>
        </p:txBody>
      </p:sp>
      <p:sp>
        <p:nvSpPr>
          <p:cNvPr id="404" name="Google Shape;404;p60"/>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Using the Default ServeMux, not the easiest way...</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1"/>
          <p:cNvSpPr txBox="1">
            <a:spLocks noGrp="1"/>
          </p:cNvSpPr>
          <p:nvPr>
            <p:ph type="body" idx="1"/>
          </p:nvPr>
        </p:nvSpPr>
        <p:spPr>
          <a:xfrm>
            <a:off x="75300" y="646950"/>
            <a:ext cx="8993400" cy="3645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E"/>
              </a:buClr>
              <a:buSzPts val="1200"/>
              <a:buChar char="●"/>
            </a:pPr>
            <a:r>
              <a:rPr lang="en" sz="1200">
                <a:solidFill>
                  <a:srgbClr val="24292E"/>
                </a:solidFill>
                <a:highlight>
                  <a:srgbClr val="FFFFFF"/>
                </a:highlight>
              </a:rPr>
              <a:t>It implements the </a:t>
            </a:r>
            <a:r>
              <a:rPr lang="en" sz="1000">
                <a:solidFill>
                  <a:srgbClr val="24292E"/>
                </a:solidFill>
                <a:highlight>
                  <a:srgbClr val="FFFFFF"/>
                </a:highlight>
                <a:latin typeface="Courier New"/>
                <a:ea typeface="Courier New"/>
                <a:cs typeface="Courier New"/>
                <a:sym typeface="Courier New"/>
              </a:rPr>
              <a:t>http.Handler</a:t>
            </a:r>
            <a:r>
              <a:rPr lang="en" sz="1200">
                <a:solidFill>
                  <a:srgbClr val="24292E"/>
                </a:solidFill>
                <a:highlight>
                  <a:srgbClr val="FFFFFF"/>
                </a:highlight>
              </a:rPr>
              <a:t> interface so it is compatible with the standard </a:t>
            </a:r>
            <a:r>
              <a:rPr lang="en" sz="1000">
                <a:solidFill>
                  <a:srgbClr val="24292E"/>
                </a:solidFill>
                <a:highlight>
                  <a:srgbClr val="FFFFFF"/>
                </a:highlight>
                <a:latin typeface="Courier New"/>
                <a:ea typeface="Courier New"/>
                <a:cs typeface="Courier New"/>
                <a:sym typeface="Courier New"/>
              </a:rPr>
              <a:t>http.ServeMux</a:t>
            </a:r>
            <a:r>
              <a:rPr lang="en" sz="1200">
                <a:solidFill>
                  <a:srgbClr val="24292E"/>
                </a:solidFill>
                <a:highlight>
                  <a:srgbClr val="FFFFFF"/>
                </a:highlight>
              </a:rPr>
              <a:t>.</a:t>
            </a:r>
            <a:endParaRPr sz="1200">
              <a:solidFill>
                <a:srgbClr val="24292E"/>
              </a:solidFill>
              <a:highlight>
                <a:srgbClr val="FFFFFF"/>
              </a:highlight>
            </a:endParaRPr>
          </a:p>
          <a:p>
            <a:pPr marL="457200" lvl="0" indent="0" algn="l" rtl="0">
              <a:spcBef>
                <a:spcPts val="0"/>
              </a:spcBef>
              <a:spcAft>
                <a:spcPts val="0"/>
              </a:spcAft>
              <a:buNone/>
            </a:pPr>
            <a:r>
              <a:rPr lang="en" sz="1000">
                <a:solidFill>
                  <a:srgbClr val="D73A49"/>
                </a:solidFill>
                <a:highlight>
                  <a:srgbClr val="F6F8FA"/>
                </a:highlight>
                <a:latin typeface="Courier New"/>
                <a:ea typeface="Courier New"/>
                <a:cs typeface="Courier New"/>
                <a:sym typeface="Courier New"/>
              </a:rPr>
              <a:t>func</a:t>
            </a:r>
            <a:r>
              <a:rPr lang="en" sz="1000">
                <a:solidFill>
                  <a:srgbClr val="24292E"/>
                </a:solidFill>
                <a:highlight>
                  <a:srgbClr val="F6F8FA"/>
                </a:highlight>
                <a:latin typeface="Courier New"/>
                <a:ea typeface="Courier New"/>
                <a:cs typeface="Courier New"/>
                <a:sym typeface="Courier New"/>
              </a:rPr>
              <a:t> </a:t>
            </a:r>
            <a:r>
              <a:rPr lang="en" sz="1000">
                <a:solidFill>
                  <a:srgbClr val="6F42C1"/>
                </a:solidFill>
                <a:highlight>
                  <a:srgbClr val="F6F8FA"/>
                </a:highlight>
                <a:latin typeface="Courier New"/>
                <a:ea typeface="Courier New"/>
                <a:cs typeface="Courier New"/>
                <a:sym typeface="Courier New"/>
              </a:rPr>
              <a:t>main</a:t>
            </a:r>
            <a:r>
              <a:rPr lang="en" sz="1000">
                <a:solidFill>
                  <a:srgbClr val="24292E"/>
                </a:solidFill>
                <a:highlight>
                  <a:srgbClr val="F6F8FA"/>
                </a:highlight>
                <a:latin typeface="Courier New"/>
                <a:ea typeface="Courier New"/>
                <a:cs typeface="Courier New"/>
                <a:sym typeface="Courier New"/>
              </a:rPr>
              <a:t>() {</a:t>
            </a:r>
            <a:endParaRPr sz="1000">
              <a:solidFill>
                <a:srgbClr val="24292E"/>
              </a:solidFill>
              <a:highlight>
                <a:srgbClr val="F6F8FA"/>
              </a:highlight>
              <a:latin typeface="Courier New"/>
              <a:ea typeface="Courier New"/>
              <a:cs typeface="Courier New"/>
              <a:sym typeface="Courier New"/>
            </a:endParaRPr>
          </a:p>
          <a:p>
            <a:pPr marL="457200" lvl="0" indent="0" algn="l" rtl="0">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    r </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 mux.</a:t>
            </a:r>
            <a:r>
              <a:rPr lang="en" sz="1000">
                <a:solidFill>
                  <a:srgbClr val="6F42C1"/>
                </a:solidFill>
                <a:highlight>
                  <a:srgbClr val="F6F8FA"/>
                </a:highlight>
                <a:latin typeface="Courier New"/>
                <a:ea typeface="Courier New"/>
                <a:cs typeface="Courier New"/>
                <a:sym typeface="Courier New"/>
              </a:rPr>
              <a:t>NewRouter</a:t>
            </a:r>
            <a:r>
              <a:rPr lang="en" sz="1000">
                <a:solidFill>
                  <a:srgbClr val="24292E"/>
                </a:solidFill>
                <a:highlight>
                  <a:srgbClr val="F6F8FA"/>
                </a:highlight>
                <a:latin typeface="Courier New"/>
                <a:ea typeface="Courier New"/>
                <a:cs typeface="Courier New"/>
                <a:sym typeface="Courier New"/>
              </a:rPr>
              <a:t>()</a:t>
            </a:r>
            <a:endParaRPr sz="1000">
              <a:solidFill>
                <a:srgbClr val="24292E"/>
              </a:solidFill>
              <a:highlight>
                <a:srgbClr val="F6F8FA"/>
              </a:highlight>
              <a:latin typeface="Courier New"/>
              <a:ea typeface="Courier New"/>
              <a:cs typeface="Courier New"/>
              <a:sym typeface="Courier New"/>
            </a:endParaRPr>
          </a:p>
          <a:p>
            <a:pPr marL="457200" lvl="0" indent="0" algn="l" rtl="0">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    r.</a:t>
            </a:r>
            <a:r>
              <a:rPr lang="en" sz="1000">
                <a:solidFill>
                  <a:srgbClr val="6F42C1"/>
                </a:solidFill>
                <a:highlight>
                  <a:srgbClr val="F6F8FA"/>
                </a:highlight>
                <a:latin typeface="Courier New"/>
                <a:ea typeface="Courier New"/>
                <a:cs typeface="Courier New"/>
                <a:sym typeface="Courier New"/>
              </a:rPr>
              <a:t>HandleFunc</a:t>
            </a:r>
            <a:r>
              <a:rPr lang="en" sz="1000">
                <a:solidFill>
                  <a:srgbClr val="24292E"/>
                </a:solidFill>
                <a:highlight>
                  <a:srgbClr val="F6F8FA"/>
                </a:highlight>
                <a:latin typeface="Courier New"/>
                <a:ea typeface="Courier New"/>
                <a:cs typeface="Courier New"/>
                <a:sym typeface="Courier New"/>
              </a:rPr>
              <a:t>(</a:t>
            </a:r>
            <a:r>
              <a:rPr lang="en" sz="1000">
                <a:solidFill>
                  <a:srgbClr val="032F62"/>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 HomeHandler)</a:t>
            </a:r>
            <a:endParaRPr sz="1000">
              <a:solidFill>
                <a:srgbClr val="24292E"/>
              </a:solidFill>
              <a:highlight>
                <a:srgbClr val="F6F8FA"/>
              </a:highlight>
              <a:latin typeface="Courier New"/>
              <a:ea typeface="Courier New"/>
              <a:cs typeface="Courier New"/>
              <a:sym typeface="Courier New"/>
            </a:endParaRPr>
          </a:p>
          <a:p>
            <a:pPr marL="457200" lvl="0" indent="0" algn="l" rtl="0">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    r.</a:t>
            </a:r>
            <a:r>
              <a:rPr lang="en" sz="1000">
                <a:solidFill>
                  <a:srgbClr val="6F42C1"/>
                </a:solidFill>
                <a:highlight>
                  <a:srgbClr val="F6F8FA"/>
                </a:highlight>
                <a:latin typeface="Courier New"/>
                <a:ea typeface="Courier New"/>
                <a:cs typeface="Courier New"/>
                <a:sym typeface="Courier New"/>
              </a:rPr>
              <a:t>HandleFunc</a:t>
            </a:r>
            <a:r>
              <a:rPr lang="en" sz="1000">
                <a:solidFill>
                  <a:srgbClr val="24292E"/>
                </a:solidFill>
                <a:highlight>
                  <a:srgbClr val="F6F8FA"/>
                </a:highlight>
                <a:latin typeface="Courier New"/>
                <a:ea typeface="Courier New"/>
                <a:cs typeface="Courier New"/>
                <a:sym typeface="Courier New"/>
              </a:rPr>
              <a:t>(</a:t>
            </a:r>
            <a:r>
              <a:rPr lang="en" sz="1000">
                <a:solidFill>
                  <a:srgbClr val="032F62"/>
                </a:solidFill>
                <a:highlight>
                  <a:srgbClr val="F6F8FA"/>
                </a:highlight>
                <a:latin typeface="Courier New"/>
                <a:ea typeface="Courier New"/>
                <a:cs typeface="Courier New"/>
                <a:sym typeface="Courier New"/>
              </a:rPr>
              <a:t>"/products"</a:t>
            </a:r>
            <a:r>
              <a:rPr lang="en" sz="1000">
                <a:solidFill>
                  <a:srgbClr val="24292E"/>
                </a:solidFill>
                <a:highlight>
                  <a:srgbClr val="F6F8FA"/>
                </a:highlight>
                <a:latin typeface="Courier New"/>
                <a:ea typeface="Courier New"/>
                <a:cs typeface="Courier New"/>
                <a:sym typeface="Courier New"/>
              </a:rPr>
              <a:t>, ProductsHandler)</a:t>
            </a:r>
            <a:endParaRPr sz="1000">
              <a:solidFill>
                <a:srgbClr val="24292E"/>
              </a:solidFill>
              <a:highlight>
                <a:srgbClr val="F6F8FA"/>
              </a:highlight>
              <a:latin typeface="Courier New"/>
              <a:ea typeface="Courier New"/>
              <a:cs typeface="Courier New"/>
              <a:sym typeface="Courier New"/>
            </a:endParaRPr>
          </a:p>
          <a:p>
            <a:pPr marL="457200" lvl="0" indent="0" algn="l" rtl="0">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    r.</a:t>
            </a:r>
            <a:r>
              <a:rPr lang="en" sz="1000">
                <a:solidFill>
                  <a:srgbClr val="6F42C1"/>
                </a:solidFill>
                <a:highlight>
                  <a:srgbClr val="F6F8FA"/>
                </a:highlight>
                <a:latin typeface="Courier New"/>
                <a:ea typeface="Courier New"/>
                <a:cs typeface="Courier New"/>
                <a:sym typeface="Courier New"/>
              </a:rPr>
              <a:t>HandleFunc</a:t>
            </a:r>
            <a:r>
              <a:rPr lang="en" sz="1000">
                <a:solidFill>
                  <a:srgbClr val="24292E"/>
                </a:solidFill>
                <a:highlight>
                  <a:srgbClr val="F6F8FA"/>
                </a:highlight>
                <a:latin typeface="Courier New"/>
                <a:ea typeface="Courier New"/>
                <a:cs typeface="Courier New"/>
                <a:sym typeface="Courier New"/>
              </a:rPr>
              <a:t>(</a:t>
            </a:r>
            <a:r>
              <a:rPr lang="en" sz="1000">
                <a:solidFill>
                  <a:srgbClr val="032F62"/>
                </a:solidFill>
                <a:highlight>
                  <a:srgbClr val="F6F8FA"/>
                </a:highlight>
                <a:latin typeface="Courier New"/>
                <a:ea typeface="Courier New"/>
                <a:cs typeface="Courier New"/>
                <a:sym typeface="Courier New"/>
              </a:rPr>
              <a:t>"/articles"</a:t>
            </a:r>
            <a:r>
              <a:rPr lang="en" sz="1000">
                <a:solidFill>
                  <a:srgbClr val="24292E"/>
                </a:solidFill>
                <a:highlight>
                  <a:srgbClr val="F6F8FA"/>
                </a:highlight>
                <a:latin typeface="Courier New"/>
                <a:ea typeface="Courier New"/>
                <a:cs typeface="Courier New"/>
                <a:sym typeface="Courier New"/>
              </a:rPr>
              <a:t>, ArticlesHandler)</a:t>
            </a:r>
            <a:endParaRPr sz="1000">
              <a:solidFill>
                <a:srgbClr val="24292E"/>
              </a:solidFill>
              <a:highlight>
                <a:srgbClr val="F6F8FA"/>
              </a:highlight>
              <a:latin typeface="Courier New"/>
              <a:ea typeface="Courier New"/>
              <a:cs typeface="Courier New"/>
              <a:sym typeface="Courier New"/>
            </a:endParaRPr>
          </a:p>
          <a:p>
            <a:pPr marL="457200" lvl="0" indent="0" algn="l" rtl="0">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    http.</a:t>
            </a:r>
            <a:r>
              <a:rPr lang="en" sz="1000">
                <a:solidFill>
                  <a:srgbClr val="6F42C1"/>
                </a:solidFill>
                <a:highlight>
                  <a:srgbClr val="F6F8FA"/>
                </a:highlight>
                <a:latin typeface="Courier New"/>
                <a:ea typeface="Courier New"/>
                <a:cs typeface="Courier New"/>
                <a:sym typeface="Courier New"/>
              </a:rPr>
              <a:t>Handle</a:t>
            </a:r>
            <a:r>
              <a:rPr lang="en" sz="1000">
                <a:solidFill>
                  <a:srgbClr val="24292E"/>
                </a:solidFill>
                <a:highlight>
                  <a:srgbClr val="F6F8FA"/>
                </a:highlight>
                <a:latin typeface="Courier New"/>
                <a:ea typeface="Courier New"/>
                <a:cs typeface="Courier New"/>
                <a:sym typeface="Courier New"/>
              </a:rPr>
              <a:t>(</a:t>
            </a:r>
            <a:r>
              <a:rPr lang="en" sz="1000">
                <a:solidFill>
                  <a:srgbClr val="032F62"/>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 r)</a:t>
            </a:r>
            <a:endParaRPr sz="1000">
              <a:solidFill>
                <a:srgbClr val="24292E"/>
              </a:solidFill>
              <a:highlight>
                <a:srgbClr val="F6F8FA"/>
              </a:highlight>
              <a:latin typeface="Courier New"/>
              <a:ea typeface="Courier New"/>
              <a:cs typeface="Courier New"/>
              <a:sym typeface="Courier New"/>
            </a:endParaRPr>
          </a:p>
          <a:p>
            <a:pPr marL="457200" marR="152400" lvl="0" indent="0" algn="l" rtl="0">
              <a:lnSpc>
                <a:spcPct val="145000"/>
              </a:lnSpc>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a:t>
            </a:r>
            <a:endParaRPr sz="1000">
              <a:solidFill>
                <a:srgbClr val="24292E"/>
              </a:solidFill>
              <a:highlight>
                <a:srgbClr val="F6F8FA"/>
              </a:highlight>
              <a:latin typeface="Courier New"/>
              <a:ea typeface="Courier New"/>
              <a:cs typeface="Courier New"/>
              <a:sym typeface="Courier New"/>
            </a:endParaRPr>
          </a:p>
          <a:p>
            <a:pPr marL="457200" lvl="0" indent="-304800" algn="l" rtl="0">
              <a:spcBef>
                <a:spcPts val="0"/>
              </a:spcBef>
              <a:spcAft>
                <a:spcPts val="0"/>
              </a:spcAft>
              <a:buClr>
                <a:srgbClr val="24292E"/>
              </a:buClr>
              <a:buSzPts val="1200"/>
              <a:buChar char="●"/>
            </a:pPr>
            <a:r>
              <a:rPr lang="en" sz="1200">
                <a:solidFill>
                  <a:srgbClr val="24292E"/>
                </a:solidFill>
                <a:highlight>
                  <a:srgbClr val="FFFFFF"/>
                </a:highlight>
              </a:rPr>
              <a:t>Paths can have variables. They are defined using the format </a:t>
            </a:r>
            <a:r>
              <a:rPr lang="en" sz="1000">
                <a:solidFill>
                  <a:srgbClr val="24292E"/>
                </a:solidFill>
                <a:highlight>
                  <a:srgbClr val="FFFFFF"/>
                </a:highlight>
                <a:latin typeface="Courier New"/>
                <a:ea typeface="Courier New"/>
                <a:cs typeface="Courier New"/>
                <a:sym typeface="Courier New"/>
              </a:rPr>
              <a:t>{name}</a:t>
            </a:r>
            <a:r>
              <a:rPr lang="en" sz="1200">
                <a:solidFill>
                  <a:srgbClr val="24292E"/>
                </a:solidFill>
                <a:highlight>
                  <a:srgbClr val="FFFFFF"/>
                </a:highlight>
              </a:rPr>
              <a:t> or </a:t>
            </a:r>
            <a:r>
              <a:rPr lang="en" sz="1000">
                <a:solidFill>
                  <a:srgbClr val="24292E"/>
                </a:solidFill>
                <a:highlight>
                  <a:srgbClr val="FFFFFF"/>
                </a:highlight>
                <a:latin typeface="Courier New"/>
                <a:ea typeface="Courier New"/>
                <a:cs typeface="Courier New"/>
                <a:sym typeface="Courier New"/>
              </a:rPr>
              <a:t>{name:pattern}</a:t>
            </a:r>
            <a:r>
              <a:rPr lang="en" sz="1200">
                <a:solidFill>
                  <a:srgbClr val="24292E"/>
                </a:solidFill>
                <a:highlight>
                  <a:srgbClr val="FFFFFF"/>
                </a:highlight>
              </a:rPr>
              <a:t>. If a regular expression pattern is not defined, the matched variable will be anything until the next slash. For example:</a:t>
            </a:r>
            <a:endParaRPr sz="1200">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a:solidFill>
                  <a:srgbClr val="24292E"/>
                </a:solidFill>
                <a:highlight>
                  <a:srgbClr val="FFFFFF"/>
                </a:highlight>
              </a:rPr>
              <a:t>URL hosts, paths and query values can have variables with an optional regular expression.</a:t>
            </a:r>
            <a:endParaRPr sz="1200">
              <a:solidFill>
                <a:srgbClr val="24292E"/>
              </a:solidFill>
              <a:highlight>
                <a:srgbClr val="FFFFFF"/>
              </a:highlight>
            </a:endParaRPr>
          </a:p>
          <a:p>
            <a:pPr marL="457200" lvl="0" indent="0" algn="l" rtl="0">
              <a:spcBef>
                <a:spcPts val="1200"/>
              </a:spcBef>
              <a:spcAft>
                <a:spcPts val="0"/>
              </a:spcAft>
              <a:buNone/>
            </a:pPr>
            <a:r>
              <a:rPr lang="en" sz="1000">
                <a:solidFill>
                  <a:srgbClr val="24292E"/>
                </a:solidFill>
                <a:highlight>
                  <a:srgbClr val="F6F8FA"/>
                </a:highlight>
                <a:latin typeface="Courier New"/>
                <a:ea typeface="Courier New"/>
                <a:cs typeface="Courier New"/>
                <a:sym typeface="Courier New"/>
              </a:rPr>
              <a:t>r </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 mux.NewRouter()</a:t>
            </a:r>
            <a:endParaRPr sz="1000">
              <a:solidFill>
                <a:srgbClr val="24292E"/>
              </a:solidFill>
              <a:highlight>
                <a:srgbClr val="F6F8FA"/>
              </a:highlight>
              <a:latin typeface="Courier New"/>
              <a:ea typeface="Courier New"/>
              <a:cs typeface="Courier New"/>
              <a:sym typeface="Courier New"/>
            </a:endParaRPr>
          </a:p>
          <a:p>
            <a:pPr marL="457200" lvl="0" indent="0" algn="l" rtl="0">
              <a:spcBef>
                <a:spcPts val="300"/>
              </a:spcBef>
              <a:spcAft>
                <a:spcPts val="0"/>
              </a:spcAft>
              <a:buNone/>
            </a:pPr>
            <a:r>
              <a:rPr lang="en" sz="1000">
                <a:solidFill>
                  <a:srgbClr val="24292E"/>
                </a:solidFill>
                <a:highlight>
                  <a:srgbClr val="F6F8FA"/>
                </a:highlight>
                <a:latin typeface="Courier New"/>
                <a:ea typeface="Courier New"/>
                <a:cs typeface="Courier New"/>
                <a:sym typeface="Courier New"/>
              </a:rPr>
              <a:t>r.HandleFunc("</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products</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{key}", ProductHandler)</a:t>
            </a:r>
            <a:endParaRPr sz="1000">
              <a:solidFill>
                <a:srgbClr val="24292E"/>
              </a:solidFill>
              <a:highlight>
                <a:srgbClr val="F6F8FA"/>
              </a:highlight>
              <a:latin typeface="Courier New"/>
              <a:ea typeface="Courier New"/>
              <a:cs typeface="Courier New"/>
              <a:sym typeface="Courier New"/>
            </a:endParaRPr>
          </a:p>
          <a:p>
            <a:pPr marL="457200" lvl="0" indent="0" algn="l" rtl="0">
              <a:spcBef>
                <a:spcPts val="300"/>
              </a:spcBef>
              <a:spcAft>
                <a:spcPts val="0"/>
              </a:spcAft>
              <a:buNone/>
            </a:pPr>
            <a:r>
              <a:rPr lang="en" sz="1000">
                <a:solidFill>
                  <a:srgbClr val="24292E"/>
                </a:solidFill>
                <a:highlight>
                  <a:srgbClr val="F6F8FA"/>
                </a:highlight>
                <a:latin typeface="Courier New"/>
                <a:ea typeface="Courier New"/>
                <a:cs typeface="Courier New"/>
                <a:sym typeface="Courier New"/>
              </a:rPr>
              <a:t>r.HandleFunc("</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articles</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{category}</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 ArticlesCategoryHandler)</a:t>
            </a:r>
            <a:endParaRPr sz="1000">
              <a:solidFill>
                <a:srgbClr val="24292E"/>
              </a:solidFill>
              <a:highlight>
                <a:srgbClr val="F6F8FA"/>
              </a:highlight>
              <a:latin typeface="Courier New"/>
              <a:ea typeface="Courier New"/>
              <a:cs typeface="Courier New"/>
              <a:sym typeface="Courier New"/>
            </a:endParaRPr>
          </a:p>
          <a:p>
            <a:pPr marL="457200" marR="152400" lvl="0" indent="0" algn="l" rtl="0">
              <a:lnSpc>
                <a:spcPct val="145000"/>
              </a:lnSpc>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r.HandleFunc("</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articles</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{category}</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{id:[</a:t>
            </a:r>
            <a:r>
              <a:rPr lang="en" sz="1000">
                <a:solidFill>
                  <a:srgbClr val="005CC5"/>
                </a:solidFill>
                <a:highlight>
                  <a:srgbClr val="F6F8FA"/>
                </a:highlight>
                <a:latin typeface="Courier New"/>
                <a:ea typeface="Courier New"/>
                <a:cs typeface="Courier New"/>
                <a:sym typeface="Courier New"/>
              </a:rPr>
              <a:t>0-9</a:t>
            </a:r>
            <a:r>
              <a:rPr lang="en" sz="1000">
                <a:solidFill>
                  <a:srgbClr val="24292E"/>
                </a:solidFill>
                <a:highlight>
                  <a:srgbClr val="F6F8FA"/>
                </a:highlight>
                <a:latin typeface="Courier New"/>
                <a:ea typeface="Courier New"/>
                <a:cs typeface="Courier New"/>
                <a:sym typeface="Courier New"/>
              </a:rPr>
              <a:t>]</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 ArticleHandler)</a:t>
            </a:r>
            <a:endParaRPr sz="1000">
              <a:solidFill>
                <a:srgbClr val="24292E"/>
              </a:solidFill>
              <a:highlight>
                <a:srgbClr val="F6F8FA"/>
              </a:highlight>
              <a:latin typeface="Courier New"/>
              <a:ea typeface="Courier New"/>
              <a:cs typeface="Courier New"/>
              <a:sym typeface="Courier New"/>
            </a:endParaRPr>
          </a:p>
          <a:p>
            <a:pPr marL="457200" lvl="0" indent="0" algn="l" rtl="0">
              <a:spcBef>
                <a:spcPts val="0"/>
              </a:spcBef>
              <a:spcAft>
                <a:spcPts val="0"/>
              </a:spcAft>
              <a:buNone/>
            </a:pPr>
            <a:r>
              <a:rPr lang="en" sz="1200">
                <a:solidFill>
                  <a:srgbClr val="24292E"/>
                </a:solidFill>
                <a:highlight>
                  <a:srgbClr val="FFFFFF"/>
                </a:highlight>
              </a:rPr>
              <a:t>The names are used to create a map of route variables which can be retrieved calling </a:t>
            </a:r>
            <a:r>
              <a:rPr lang="en" sz="1000">
                <a:solidFill>
                  <a:srgbClr val="24292E"/>
                </a:solidFill>
                <a:highlight>
                  <a:srgbClr val="FFFFFF"/>
                </a:highlight>
                <a:latin typeface="Courier New"/>
                <a:ea typeface="Courier New"/>
                <a:cs typeface="Courier New"/>
                <a:sym typeface="Courier New"/>
              </a:rPr>
              <a:t>mux.Vars()</a:t>
            </a:r>
            <a:r>
              <a:rPr lang="en" sz="1200">
                <a:solidFill>
                  <a:srgbClr val="24292E"/>
                </a:solidFill>
                <a:highlight>
                  <a:srgbClr val="FFFFFF"/>
                </a:highlight>
              </a:rPr>
              <a:t>:</a:t>
            </a:r>
            <a:endParaRPr sz="1200">
              <a:solidFill>
                <a:srgbClr val="24292E"/>
              </a:solidFill>
              <a:highlight>
                <a:srgbClr val="FFFFFF"/>
              </a:highlight>
            </a:endParaRPr>
          </a:p>
          <a:p>
            <a:pPr marL="457200" lvl="0" indent="0" algn="l" rtl="0">
              <a:spcBef>
                <a:spcPts val="300"/>
              </a:spcBef>
              <a:spcAft>
                <a:spcPts val="0"/>
              </a:spcAft>
              <a:buNone/>
            </a:pPr>
            <a:r>
              <a:rPr lang="en" sz="1000">
                <a:solidFill>
                  <a:srgbClr val="D73A49"/>
                </a:solidFill>
                <a:highlight>
                  <a:srgbClr val="F6F8FA"/>
                </a:highlight>
                <a:latin typeface="Courier New"/>
                <a:ea typeface="Courier New"/>
                <a:cs typeface="Courier New"/>
                <a:sym typeface="Courier New"/>
              </a:rPr>
              <a:t>func</a:t>
            </a:r>
            <a:r>
              <a:rPr lang="en" sz="1000">
                <a:solidFill>
                  <a:srgbClr val="24292E"/>
                </a:solidFill>
                <a:highlight>
                  <a:srgbClr val="F6F8FA"/>
                </a:highlight>
                <a:latin typeface="Courier New"/>
                <a:ea typeface="Courier New"/>
                <a:cs typeface="Courier New"/>
                <a:sym typeface="Courier New"/>
              </a:rPr>
              <a:t> </a:t>
            </a:r>
            <a:r>
              <a:rPr lang="en" sz="1000">
                <a:solidFill>
                  <a:srgbClr val="6F42C1"/>
                </a:solidFill>
                <a:highlight>
                  <a:srgbClr val="F6F8FA"/>
                </a:highlight>
                <a:latin typeface="Courier New"/>
                <a:ea typeface="Courier New"/>
                <a:cs typeface="Courier New"/>
                <a:sym typeface="Courier New"/>
              </a:rPr>
              <a:t>ArticlesCategoryHandler</a:t>
            </a:r>
            <a:r>
              <a:rPr lang="en" sz="1000">
                <a:solidFill>
                  <a:srgbClr val="24292E"/>
                </a:solidFill>
                <a:highlight>
                  <a:srgbClr val="F6F8FA"/>
                </a:highlight>
                <a:latin typeface="Courier New"/>
                <a:ea typeface="Courier New"/>
                <a:cs typeface="Courier New"/>
                <a:sym typeface="Courier New"/>
              </a:rPr>
              <a:t>(w http.ResponseWriter, r </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http.Request) {</a:t>
            </a:r>
            <a:endParaRPr sz="1000">
              <a:solidFill>
                <a:srgbClr val="24292E"/>
              </a:solidFill>
              <a:highlight>
                <a:srgbClr val="F6F8FA"/>
              </a:highlight>
              <a:latin typeface="Courier New"/>
              <a:ea typeface="Courier New"/>
              <a:cs typeface="Courier New"/>
              <a:sym typeface="Courier New"/>
            </a:endParaRPr>
          </a:p>
          <a:p>
            <a:pPr marL="457200" lvl="0" indent="0" algn="l" rtl="0">
              <a:spcBef>
                <a:spcPts val="300"/>
              </a:spcBef>
              <a:spcAft>
                <a:spcPts val="0"/>
              </a:spcAft>
              <a:buNone/>
            </a:pPr>
            <a:r>
              <a:rPr lang="en" sz="1000">
                <a:solidFill>
                  <a:srgbClr val="24292E"/>
                </a:solidFill>
                <a:highlight>
                  <a:srgbClr val="F6F8FA"/>
                </a:highlight>
                <a:latin typeface="Courier New"/>
                <a:ea typeface="Courier New"/>
                <a:cs typeface="Courier New"/>
                <a:sym typeface="Courier New"/>
              </a:rPr>
              <a:t>    vars </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 mux.</a:t>
            </a:r>
            <a:r>
              <a:rPr lang="en" sz="1000">
                <a:solidFill>
                  <a:srgbClr val="6F42C1"/>
                </a:solidFill>
                <a:highlight>
                  <a:srgbClr val="F6F8FA"/>
                </a:highlight>
                <a:latin typeface="Courier New"/>
                <a:ea typeface="Courier New"/>
                <a:cs typeface="Courier New"/>
                <a:sym typeface="Courier New"/>
              </a:rPr>
              <a:t>Vars</a:t>
            </a:r>
            <a:r>
              <a:rPr lang="en" sz="1000">
                <a:solidFill>
                  <a:srgbClr val="24292E"/>
                </a:solidFill>
                <a:highlight>
                  <a:srgbClr val="F6F8FA"/>
                </a:highlight>
                <a:latin typeface="Courier New"/>
                <a:ea typeface="Courier New"/>
                <a:cs typeface="Courier New"/>
                <a:sym typeface="Courier New"/>
              </a:rPr>
              <a:t>(r)</a:t>
            </a:r>
            <a:endParaRPr sz="1000">
              <a:solidFill>
                <a:srgbClr val="24292E"/>
              </a:solidFill>
              <a:highlight>
                <a:srgbClr val="F6F8FA"/>
              </a:highlight>
              <a:latin typeface="Courier New"/>
              <a:ea typeface="Courier New"/>
              <a:cs typeface="Courier New"/>
              <a:sym typeface="Courier New"/>
            </a:endParaRPr>
          </a:p>
          <a:p>
            <a:pPr marL="457200" lvl="0" indent="0" algn="l" rtl="0">
              <a:spcBef>
                <a:spcPts val="300"/>
              </a:spcBef>
              <a:spcAft>
                <a:spcPts val="0"/>
              </a:spcAft>
              <a:buNone/>
            </a:pPr>
            <a:r>
              <a:rPr lang="en" sz="1000">
                <a:solidFill>
                  <a:srgbClr val="24292E"/>
                </a:solidFill>
                <a:highlight>
                  <a:srgbClr val="F6F8FA"/>
                </a:highlight>
                <a:latin typeface="Courier New"/>
                <a:ea typeface="Courier New"/>
                <a:cs typeface="Courier New"/>
                <a:sym typeface="Courier New"/>
              </a:rPr>
              <a:t>    w.</a:t>
            </a:r>
            <a:r>
              <a:rPr lang="en" sz="1000">
                <a:solidFill>
                  <a:srgbClr val="6F42C1"/>
                </a:solidFill>
                <a:highlight>
                  <a:srgbClr val="F6F8FA"/>
                </a:highlight>
                <a:latin typeface="Courier New"/>
                <a:ea typeface="Courier New"/>
                <a:cs typeface="Courier New"/>
                <a:sym typeface="Courier New"/>
              </a:rPr>
              <a:t>WriteHeader</a:t>
            </a:r>
            <a:r>
              <a:rPr lang="en" sz="1000">
                <a:solidFill>
                  <a:srgbClr val="24292E"/>
                </a:solidFill>
                <a:highlight>
                  <a:srgbClr val="F6F8FA"/>
                </a:highlight>
                <a:latin typeface="Courier New"/>
                <a:ea typeface="Courier New"/>
                <a:cs typeface="Courier New"/>
                <a:sym typeface="Courier New"/>
              </a:rPr>
              <a:t>(http.</a:t>
            </a:r>
            <a:r>
              <a:rPr lang="en" sz="1000">
                <a:solidFill>
                  <a:srgbClr val="005CC5"/>
                </a:solidFill>
                <a:highlight>
                  <a:srgbClr val="F6F8FA"/>
                </a:highlight>
                <a:latin typeface="Courier New"/>
                <a:ea typeface="Courier New"/>
                <a:cs typeface="Courier New"/>
                <a:sym typeface="Courier New"/>
              </a:rPr>
              <a:t>StatusOK</a:t>
            </a:r>
            <a:r>
              <a:rPr lang="en" sz="1000">
                <a:solidFill>
                  <a:srgbClr val="24292E"/>
                </a:solidFill>
                <a:highlight>
                  <a:srgbClr val="F6F8FA"/>
                </a:highlight>
                <a:latin typeface="Courier New"/>
                <a:ea typeface="Courier New"/>
                <a:cs typeface="Courier New"/>
                <a:sym typeface="Courier New"/>
              </a:rPr>
              <a:t>)</a:t>
            </a:r>
            <a:endParaRPr sz="1000">
              <a:solidFill>
                <a:srgbClr val="24292E"/>
              </a:solidFill>
              <a:highlight>
                <a:srgbClr val="F6F8FA"/>
              </a:highlight>
              <a:latin typeface="Courier New"/>
              <a:ea typeface="Courier New"/>
              <a:cs typeface="Courier New"/>
              <a:sym typeface="Courier New"/>
            </a:endParaRPr>
          </a:p>
          <a:p>
            <a:pPr marL="457200" lvl="0" indent="0" algn="l" rtl="0">
              <a:spcBef>
                <a:spcPts val="300"/>
              </a:spcBef>
              <a:spcAft>
                <a:spcPts val="0"/>
              </a:spcAft>
              <a:buNone/>
            </a:pPr>
            <a:r>
              <a:rPr lang="en" sz="1000">
                <a:solidFill>
                  <a:srgbClr val="24292E"/>
                </a:solidFill>
                <a:highlight>
                  <a:srgbClr val="F6F8FA"/>
                </a:highlight>
                <a:latin typeface="Courier New"/>
                <a:ea typeface="Courier New"/>
                <a:cs typeface="Courier New"/>
                <a:sym typeface="Courier New"/>
              </a:rPr>
              <a:t>    fmt.</a:t>
            </a:r>
            <a:r>
              <a:rPr lang="en" sz="1000">
                <a:solidFill>
                  <a:srgbClr val="6F42C1"/>
                </a:solidFill>
                <a:highlight>
                  <a:srgbClr val="F6F8FA"/>
                </a:highlight>
                <a:latin typeface="Courier New"/>
                <a:ea typeface="Courier New"/>
                <a:cs typeface="Courier New"/>
                <a:sym typeface="Courier New"/>
              </a:rPr>
              <a:t>Fprintf</a:t>
            </a:r>
            <a:r>
              <a:rPr lang="en" sz="1000">
                <a:solidFill>
                  <a:srgbClr val="24292E"/>
                </a:solidFill>
                <a:highlight>
                  <a:srgbClr val="F6F8FA"/>
                </a:highlight>
                <a:latin typeface="Courier New"/>
                <a:ea typeface="Courier New"/>
                <a:cs typeface="Courier New"/>
                <a:sym typeface="Courier New"/>
              </a:rPr>
              <a:t>(w, </a:t>
            </a:r>
            <a:r>
              <a:rPr lang="en" sz="1000">
                <a:solidFill>
                  <a:srgbClr val="032F62"/>
                </a:solidFill>
                <a:highlight>
                  <a:srgbClr val="F6F8FA"/>
                </a:highlight>
                <a:latin typeface="Courier New"/>
                <a:ea typeface="Courier New"/>
                <a:cs typeface="Courier New"/>
                <a:sym typeface="Courier New"/>
              </a:rPr>
              <a:t>"Category: %v\n"</a:t>
            </a:r>
            <a:r>
              <a:rPr lang="en" sz="1000">
                <a:solidFill>
                  <a:srgbClr val="24292E"/>
                </a:solidFill>
                <a:highlight>
                  <a:srgbClr val="F6F8FA"/>
                </a:highlight>
                <a:latin typeface="Courier New"/>
                <a:ea typeface="Courier New"/>
                <a:cs typeface="Courier New"/>
                <a:sym typeface="Courier New"/>
              </a:rPr>
              <a:t>, vars[</a:t>
            </a:r>
            <a:r>
              <a:rPr lang="en" sz="1000">
                <a:solidFill>
                  <a:srgbClr val="032F62"/>
                </a:solidFill>
                <a:highlight>
                  <a:srgbClr val="F6F8FA"/>
                </a:highlight>
                <a:latin typeface="Courier New"/>
                <a:ea typeface="Courier New"/>
                <a:cs typeface="Courier New"/>
                <a:sym typeface="Courier New"/>
              </a:rPr>
              <a:t>"category"</a:t>
            </a:r>
            <a:r>
              <a:rPr lang="en" sz="1000">
                <a:solidFill>
                  <a:srgbClr val="24292E"/>
                </a:solidFill>
                <a:highlight>
                  <a:srgbClr val="F6F8FA"/>
                </a:highlight>
                <a:latin typeface="Courier New"/>
                <a:ea typeface="Courier New"/>
                <a:cs typeface="Courier New"/>
                <a:sym typeface="Courier New"/>
              </a:rPr>
              <a:t>])</a:t>
            </a:r>
            <a:endParaRPr sz="1000">
              <a:solidFill>
                <a:srgbClr val="24292E"/>
              </a:solidFill>
              <a:highlight>
                <a:srgbClr val="F6F8FA"/>
              </a:highlight>
              <a:latin typeface="Courier New"/>
              <a:ea typeface="Courier New"/>
              <a:cs typeface="Courier New"/>
              <a:sym typeface="Courier New"/>
            </a:endParaRPr>
          </a:p>
          <a:p>
            <a:pPr marL="457200" lvl="0" indent="0" algn="l" rtl="0">
              <a:spcBef>
                <a:spcPts val="300"/>
              </a:spcBef>
              <a:spcAft>
                <a:spcPts val="0"/>
              </a:spcAft>
              <a:buNone/>
            </a:pPr>
            <a:r>
              <a:rPr lang="en" sz="1000">
                <a:solidFill>
                  <a:srgbClr val="24292E"/>
                </a:solidFill>
                <a:highlight>
                  <a:srgbClr val="F6F8FA"/>
                </a:highlight>
                <a:latin typeface="Courier New"/>
                <a:ea typeface="Courier New"/>
                <a:cs typeface="Courier New"/>
                <a:sym typeface="Courier New"/>
              </a:rPr>
              <a:t>}</a:t>
            </a:r>
            <a:endParaRPr sz="1000">
              <a:solidFill>
                <a:srgbClr val="24292E"/>
              </a:solidFill>
              <a:highlight>
                <a:srgbClr val="F6F8FA"/>
              </a:highlight>
              <a:latin typeface="Courier New"/>
              <a:ea typeface="Courier New"/>
              <a:cs typeface="Courier New"/>
              <a:sym typeface="Courier New"/>
            </a:endParaRPr>
          </a:p>
          <a:p>
            <a:pPr marL="0" marR="152400" lvl="0" indent="0" algn="l" rtl="0">
              <a:lnSpc>
                <a:spcPct val="145000"/>
              </a:lnSpc>
              <a:spcBef>
                <a:spcPts val="0"/>
              </a:spcBef>
              <a:spcAft>
                <a:spcPts val="0"/>
              </a:spcAft>
              <a:buNone/>
            </a:pPr>
            <a:endParaRPr sz="1000">
              <a:solidFill>
                <a:srgbClr val="24292E"/>
              </a:solidFill>
              <a:highlight>
                <a:srgbClr val="F6F8FA"/>
              </a:highlight>
              <a:latin typeface="Courier New"/>
              <a:ea typeface="Courier New"/>
              <a:cs typeface="Courier New"/>
              <a:sym typeface="Courier New"/>
            </a:endParaRPr>
          </a:p>
          <a:p>
            <a:pPr marL="0" lvl="0" indent="0" algn="l" rtl="0">
              <a:spcBef>
                <a:spcPts val="0"/>
              </a:spcBef>
              <a:spcAft>
                <a:spcPts val="0"/>
              </a:spcAft>
              <a:buNone/>
            </a:pPr>
            <a:endParaRPr/>
          </a:p>
        </p:txBody>
      </p:sp>
      <p:sp>
        <p:nvSpPr>
          <p:cNvPr id="410" name="Google Shape;410;p61"/>
          <p:cNvSpPr txBox="1">
            <a:spLocks noGrp="1"/>
          </p:cNvSpPr>
          <p:nvPr>
            <p:ph type="title"/>
          </p:nvPr>
        </p:nvSpPr>
        <p:spPr>
          <a:xfrm>
            <a:off x="75300" y="74250"/>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Simplify routing with the gorilla/mux package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2"/>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marR="152400" lvl="0" indent="-330200" algn="l" rtl="0">
              <a:lnSpc>
                <a:spcPct val="145000"/>
              </a:lnSpc>
              <a:spcBef>
                <a:spcPts val="0"/>
              </a:spcBef>
              <a:spcAft>
                <a:spcPts val="0"/>
              </a:spcAft>
              <a:buClr>
                <a:srgbClr val="24292E"/>
              </a:buClr>
              <a:buSzPts val="1600"/>
              <a:buChar char="●"/>
            </a:pPr>
            <a:r>
              <a:rPr lang="en" sz="1600" dirty="0">
                <a:solidFill>
                  <a:srgbClr val="24292E"/>
                </a:solidFill>
              </a:rPr>
              <a:t>Middleware can be easily added with a .Use() method similar to how the node express framework works with middleware</a:t>
            </a:r>
            <a:endParaRPr sz="1600" dirty="0">
              <a:solidFill>
                <a:srgbClr val="24292E"/>
              </a:solidFill>
            </a:endParaRPr>
          </a:p>
          <a:p>
            <a:pPr marL="457200" marR="152400" lvl="0" indent="0" algn="l" rtl="0">
              <a:lnSpc>
                <a:spcPct val="145000"/>
              </a:lnSpc>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r </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mux.NewRouter()</a:t>
            </a:r>
            <a:endParaRPr sz="1000" dirty="0">
              <a:solidFill>
                <a:srgbClr val="24292E"/>
              </a:solidFill>
              <a:highlight>
                <a:srgbClr val="F6F8FA"/>
              </a:highlight>
              <a:latin typeface="Courier New"/>
              <a:ea typeface="Courier New"/>
              <a:cs typeface="Courier New"/>
              <a:sym typeface="Courier New"/>
            </a:endParaRPr>
          </a:p>
          <a:p>
            <a:pPr marL="457200" marR="152400" lvl="0" indent="0" algn="l" rtl="0">
              <a:lnSpc>
                <a:spcPct val="145000"/>
              </a:lnSpc>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r.HandleFunc("</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handler)</a:t>
            </a:r>
            <a:endParaRPr sz="1000" dirty="0">
              <a:solidFill>
                <a:srgbClr val="24292E"/>
              </a:solidFill>
              <a:highlight>
                <a:srgbClr val="F6F8FA"/>
              </a:highlight>
              <a:latin typeface="Courier New"/>
              <a:ea typeface="Courier New"/>
              <a:cs typeface="Courier New"/>
              <a:sym typeface="Courier New"/>
            </a:endParaRPr>
          </a:p>
          <a:p>
            <a:pPr marL="457200" marR="152400" lvl="0" indent="0" algn="l" rtl="0">
              <a:lnSpc>
                <a:spcPct val="145000"/>
              </a:lnSpc>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amw </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authenticationMiddleware{}</a:t>
            </a:r>
            <a:endParaRPr sz="1000" dirty="0">
              <a:solidFill>
                <a:srgbClr val="24292E"/>
              </a:solidFill>
              <a:highlight>
                <a:srgbClr val="F6F8FA"/>
              </a:highlight>
              <a:latin typeface="Courier New"/>
              <a:ea typeface="Courier New"/>
              <a:cs typeface="Courier New"/>
              <a:sym typeface="Courier New"/>
            </a:endParaRPr>
          </a:p>
          <a:p>
            <a:pPr marL="457200" marR="152400" lvl="0" indent="0" algn="l" rtl="0">
              <a:lnSpc>
                <a:spcPct val="145000"/>
              </a:lnSpc>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amw.Populate()</a:t>
            </a:r>
            <a:endParaRPr sz="1000" dirty="0">
              <a:solidFill>
                <a:srgbClr val="24292E"/>
              </a:solidFill>
              <a:highlight>
                <a:srgbClr val="F6F8FA"/>
              </a:highlight>
              <a:latin typeface="Courier New"/>
              <a:ea typeface="Courier New"/>
              <a:cs typeface="Courier New"/>
              <a:sym typeface="Courier New"/>
            </a:endParaRPr>
          </a:p>
          <a:p>
            <a:pPr marL="457200" marR="152400" lvl="0" indent="0" algn="l" rtl="0">
              <a:lnSpc>
                <a:spcPct val="145000"/>
              </a:lnSpc>
              <a:spcBef>
                <a:spcPts val="0"/>
              </a:spcBef>
              <a:spcAft>
                <a:spcPts val="0"/>
              </a:spcAft>
              <a:buClr>
                <a:schemeClr val="dk1"/>
              </a:buClr>
              <a:buSzPts val="1100"/>
              <a:buFont typeface="Arial"/>
              <a:buNone/>
            </a:pPr>
            <a:r>
              <a:rPr lang="en" sz="1000" dirty="0">
                <a:solidFill>
                  <a:srgbClr val="24292E"/>
                </a:solidFill>
                <a:highlight>
                  <a:srgbClr val="F6F8FA"/>
                </a:highlight>
                <a:latin typeface="Courier New"/>
                <a:ea typeface="Courier New"/>
                <a:cs typeface="Courier New"/>
                <a:sym typeface="Courier New"/>
              </a:rPr>
              <a:t>r.Use(amw.Middleware)</a:t>
            </a:r>
            <a:endParaRPr sz="1000" dirty="0">
              <a:solidFill>
                <a:srgbClr val="24292E"/>
              </a:solidFill>
              <a:highlight>
                <a:srgbClr val="F6F8FA"/>
              </a:highlight>
              <a:latin typeface="Courier New"/>
              <a:ea typeface="Courier New"/>
              <a:cs typeface="Courier New"/>
              <a:sym typeface="Courier New"/>
            </a:endParaRPr>
          </a:p>
          <a:p>
            <a:pPr marL="0" marR="152400" lvl="0" indent="0" algn="l" rtl="0">
              <a:lnSpc>
                <a:spcPct val="145000"/>
              </a:lnSpc>
              <a:spcBef>
                <a:spcPts val="0"/>
              </a:spcBef>
              <a:spcAft>
                <a:spcPts val="0"/>
              </a:spcAft>
              <a:buNone/>
            </a:pPr>
            <a:endParaRPr sz="1600" dirty="0">
              <a:solidFill>
                <a:srgbClr val="24292E"/>
              </a:solidFill>
            </a:endParaRPr>
          </a:p>
          <a:p>
            <a:pPr marL="0" marR="152400" lvl="0" indent="0" algn="l" rtl="0">
              <a:lnSpc>
                <a:spcPct val="145000"/>
              </a:lnSpc>
              <a:spcBef>
                <a:spcPts val="0"/>
              </a:spcBef>
              <a:spcAft>
                <a:spcPts val="0"/>
              </a:spcAft>
              <a:buNone/>
            </a:pPr>
            <a:r>
              <a:rPr lang="en" sz="1600" i="1" dirty="0">
                <a:solidFill>
                  <a:srgbClr val="24292E"/>
                </a:solidFill>
              </a:rPr>
              <a:t>There are more features and options at: </a:t>
            </a:r>
            <a:r>
              <a:rPr lang="en" sz="1100" i="1" u="sng" dirty="0">
                <a:solidFill>
                  <a:schemeClr val="hlink"/>
                </a:solidFill>
                <a:hlinkClick r:id="rId3"/>
              </a:rPr>
              <a:t>https://github.com/gorilla/mux</a:t>
            </a:r>
            <a:endParaRPr sz="1600" i="1" dirty="0">
              <a:solidFill>
                <a:srgbClr val="24292E"/>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416" name="Google Shape;416;p62"/>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Simplify routing with the gorilla/mux package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3"/>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Jwt Authentication </a:t>
            </a:r>
            <a:endParaRPr/>
          </a:p>
        </p:txBody>
      </p:sp>
      <p:sp>
        <p:nvSpPr>
          <p:cNvPr id="422" name="Google Shape;422;p63"/>
          <p:cNvSpPr txBox="1">
            <a:spLocks noGrp="1"/>
          </p:cNvSpPr>
          <p:nvPr>
            <p:ph type="body" idx="1"/>
          </p:nvPr>
        </p:nvSpPr>
        <p:spPr>
          <a:xfrm>
            <a:off x="150725" y="763375"/>
            <a:ext cx="8993400" cy="417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555555"/>
              </a:buClr>
              <a:buSzPts val="1200"/>
              <a:buFont typeface="Merriweather"/>
              <a:buChar char="●"/>
            </a:pPr>
            <a:r>
              <a:rPr lang="en" sz="1200" dirty="0">
                <a:solidFill>
                  <a:srgbClr val="555555"/>
                </a:solidFill>
                <a:latin typeface="Merriweather"/>
                <a:ea typeface="Merriweather"/>
                <a:cs typeface="Merriweather"/>
                <a:sym typeface="Merriweather"/>
              </a:rPr>
              <a:t> JSON web tokens is currently one of the most popular ways to build an authentication api</a:t>
            </a:r>
            <a:endParaRPr sz="1200" dirty="0">
              <a:solidFill>
                <a:srgbClr val="555555"/>
              </a:solidFill>
              <a:latin typeface="Merriweather"/>
              <a:ea typeface="Merriweather"/>
              <a:cs typeface="Merriweather"/>
              <a:sym typeface="Merriweather"/>
            </a:endParaRPr>
          </a:p>
          <a:p>
            <a:pPr marL="457200" lvl="0" indent="-304800" algn="l" rtl="0">
              <a:spcBef>
                <a:spcPts val="1000"/>
              </a:spcBef>
              <a:spcAft>
                <a:spcPts val="0"/>
              </a:spcAft>
              <a:buClr>
                <a:srgbClr val="555555"/>
              </a:buClr>
              <a:buSzPts val="1200"/>
              <a:buFont typeface="Merriweather"/>
              <a:buChar char="●"/>
            </a:pPr>
            <a:r>
              <a:rPr lang="en" sz="1200" dirty="0">
                <a:solidFill>
                  <a:srgbClr val="555555"/>
                </a:solidFill>
                <a:latin typeface="Merriweather"/>
                <a:ea typeface="Merriweather"/>
                <a:cs typeface="Merriweather"/>
                <a:sym typeface="Merriweather"/>
              </a:rPr>
              <a:t>JWT is a token system that allows us to send a token instead of sending the username and password with every request</a:t>
            </a:r>
            <a:endParaRPr sz="1200" dirty="0">
              <a:solidFill>
                <a:srgbClr val="555555"/>
              </a:solidFill>
              <a:latin typeface="Merriweather"/>
              <a:ea typeface="Merriweather"/>
              <a:cs typeface="Merriweather"/>
              <a:sym typeface="Merriweather"/>
            </a:endParaRPr>
          </a:p>
          <a:p>
            <a:pPr marL="457200" lvl="0" indent="-304800" algn="l" rtl="0">
              <a:spcBef>
                <a:spcPts val="1000"/>
              </a:spcBef>
              <a:spcAft>
                <a:spcPts val="0"/>
              </a:spcAft>
              <a:buSzPts val="1200"/>
              <a:buChar char="●"/>
            </a:pPr>
            <a:r>
              <a:rPr lang="en" sz="1200" dirty="0">
                <a:solidFill>
                  <a:srgbClr val="555555"/>
                </a:solidFill>
                <a:latin typeface="Merriweather"/>
                <a:ea typeface="Merriweather"/>
                <a:cs typeface="Merriweather"/>
                <a:sym typeface="Merriweather"/>
              </a:rPr>
              <a:t>From jwt.io :</a:t>
            </a:r>
            <a:r>
              <a:rPr lang="en" sz="1200" i="1" dirty="0">
                <a:solidFill>
                  <a:srgbClr val="555555"/>
                </a:solidFill>
                <a:latin typeface="Merriweather"/>
                <a:ea typeface="Merriweather"/>
                <a:cs typeface="Merriweather"/>
                <a:sym typeface="Merriweather"/>
              </a:rPr>
              <a:t> “</a:t>
            </a:r>
            <a:r>
              <a:rPr lang="en" sz="1200" i="1" dirty="0">
                <a:solidFill>
                  <a:srgbClr val="5C666F"/>
                </a:solidFill>
                <a:highlight>
                  <a:srgbClr val="FFFFFF"/>
                </a:highlight>
              </a:rPr>
              <a:t>Signed tokens can verify the integrity of the claims contained within it, while encrypted tokens hide those claims from other parties. When tokens are signed using public/private key pairs, the signature also certifies that only the party holding the private key is the one that signed it.”</a:t>
            </a:r>
            <a:endParaRPr sz="1200" i="1" dirty="0">
              <a:solidFill>
                <a:srgbClr val="5C666F"/>
              </a:solidFill>
              <a:highlight>
                <a:srgbClr val="FFFFFF"/>
              </a:highlight>
            </a:endParaRPr>
          </a:p>
          <a:p>
            <a:pPr marL="0" lvl="0" indent="0" algn="l" rtl="0">
              <a:spcBef>
                <a:spcPts val="1000"/>
              </a:spcBef>
              <a:spcAft>
                <a:spcPts val="0"/>
              </a:spcAft>
              <a:buNone/>
            </a:pPr>
            <a:r>
              <a:rPr lang="en" sz="1200" i="1" dirty="0">
                <a:solidFill>
                  <a:srgbClr val="5C666F"/>
                </a:solidFill>
                <a:highlight>
                  <a:srgbClr val="FFFFFF"/>
                </a:highlight>
              </a:rPr>
              <a:t>For more information visit :  </a:t>
            </a:r>
            <a:r>
              <a:rPr lang="en" sz="1200" i="1" u="sng" dirty="0">
                <a:solidFill>
                  <a:schemeClr val="hlink"/>
                </a:solidFill>
                <a:highlight>
                  <a:srgbClr val="FFFFFF"/>
                </a:highlight>
                <a:hlinkClick r:id="rId3"/>
              </a:rPr>
              <a:t>jwt.io/introduction/</a:t>
            </a:r>
            <a:endParaRPr sz="1200" i="1" dirty="0">
              <a:solidFill>
                <a:srgbClr val="5C666F"/>
              </a:solidFill>
              <a:highlight>
                <a:srgbClr val="FFFFFF"/>
              </a:high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5"/>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Reading Configuration files And Environment variables</a:t>
            </a:r>
            <a:endParaRPr sz="2400"/>
          </a:p>
        </p:txBody>
      </p:sp>
      <p:sp>
        <p:nvSpPr>
          <p:cNvPr id="433" name="Google Shape;433;p65"/>
          <p:cNvSpPr txBox="1">
            <a:spLocks noGrp="1"/>
          </p:cNvSpPr>
          <p:nvPr>
            <p:ph type="body" idx="1"/>
          </p:nvPr>
        </p:nvSpPr>
        <p:spPr>
          <a:xfrm>
            <a:off x="311700" y="887975"/>
            <a:ext cx="8520600" cy="3912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It is considered best practice to store app configuration data and sensitive data outside of the application</a:t>
            </a:r>
            <a:endParaRPr sz="1600" dirty="0">
              <a:solidFill>
                <a:srgbClr val="292929"/>
              </a:solidFill>
              <a:highlight>
                <a:srgbClr val="FFFFFF"/>
              </a:highlight>
            </a:endParaRPr>
          </a:p>
          <a:p>
            <a:pPr marL="457200" lvl="0" indent="0" algn="l" rtl="0">
              <a:lnSpc>
                <a:spcPct val="100000"/>
              </a:lnSpc>
              <a:spcBef>
                <a:spcPts val="0"/>
              </a:spcBef>
              <a:spcAft>
                <a:spcPts val="0"/>
              </a:spcAft>
              <a:buNone/>
            </a:pPr>
            <a:endParaRPr sz="1600" dirty="0">
              <a:solidFill>
                <a:srgbClr val="292929"/>
              </a:solidFill>
              <a:highlight>
                <a:srgbClr val="FFFFFF"/>
              </a:highlight>
            </a:endParaRPr>
          </a:p>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Sensitive data like DB connection credentials usually will be environment specific and will be set in the environment using env vars or files</a:t>
            </a:r>
            <a:endParaRPr sz="1600" dirty="0">
              <a:solidFill>
                <a:srgbClr val="292929"/>
              </a:solidFill>
              <a:highlight>
                <a:srgbClr val="FFFFFF"/>
              </a:highlight>
            </a:endParaRPr>
          </a:p>
          <a:p>
            <a:pPr marL="457200" lvl="0" indent="0" algn="l" rtl="0">
              <a:lnSpc>
                <a:spcPct val="100000"/>
              </a:lnSpc>
              <a:spcBef>
                <a:spcPts val="0"/>
              </a:spcBef>
              <a:spcAft>
                <a:spcPts val="0"/>
              </a:spcAft>
              <a:buNone/>
            </a:pPr>
            <a:endParaRPr sz="1600" dirty="0">
              <a:solidFill>
                <a:srgbClr val="292929"/>
              </a:solidFill>
              <a:highlight>
                <a:srgbClr val="FFFFFF"/>
              </a:highlight>
            </a:endParaRPr>
          </a:p>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Other configuration data comes in handy when we wish to affect the behaviour of our app based, for example, on the environment it is running on like development/production</a:t>
            </a:r>
            <a:endParaRPr sz="1600" dirty="0">
              <a:solidFill>
                <a:srgbClr val="292929"/>
              </a:solidFill>
              <a:highlight>
                <a:srgbClr val="FFFFFF"/>
              </a:highlight>
            </a:endParaRPr>
          </a:p>
          <a:p>
            <a:pPr marL="457200" lvl="0" indent="0" algn="l" rtl="0">
              <a:lnSpc>
                <a:spcPct val="100000"/>
              </a:lnSpc>
              <a:spcBef>
                <a:spcPts val="0"/>
              </a:spcBef>
              <a:spcAft>
                <a:spcPts val="0"/>
              </a:spcAft>
              <a:buNone/>
            </a:pPr>
            <a:endParaRPr sz="1600" dirty="0">
              <a:solidFill>
                <a:srgbClr val="292929"/>
              </a:solidFill>
              <a:highlight>
                <a:srgbClr val="FFFFFF"/>
              </a:highlight>
            </a:endParaRPr>
          </a:p>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Also some apps should act in a dynamic way and change based on configuration, like for example nginx.conf file </a:t>
            </a:r>
            <a:endParaRPr sz="1600" dirty="0">
              <a:solidFill>
                <a:srgbClr val="292929"/>
              </a:solidFill>
              <a:highlight>
                <a:srgbClr val="FFFFFF"/>
              </a:highlight>
            </a:endParaRPr>
          </a:p>
          <a:p>
            <a:pPr marL="457200" lvl="0" indent="0" algn="l" rtl="0">
              <a:lnSpc>
                <a:spcPct val="100000"/>
              </a:lnSpc>
              <a:spcBef>
                <a:spcPts val="0"/>
              </a:spcBef>
              <a:spcAft>
                <a:spcPts val="0"/>
              </a:spcAft>
              <a:buNone/>
            </a:pPr>
            <a:endParaRPr sz="1600" dirty="0">
              <a:solidFill>
                <a:srgbClr val="292929"/>
              </a:solidFill>
              <a:highlight>
                <a:srgbClr val="FFFFFF"/>
              </a:highlight>
            </a:endParaRPr>
          </a:p>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It is required to keep the app configuration outside of the code, otherwise we will not be able to change the app behaviour after it is built</a:t>
            </a:r>
            <a:endParaRPr sz="1600" dirty="0">
              <a:solidFill>
                <a:srgbClr val="292929"/>
              </a:solidFill>
              <a:highlight>
                <a:srgbClr val="FFFFFF"/>
              </a:high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6"/>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Go support libraries for configuration - 1. godotenv</a:t>
            </a:r>
            <a:endParaRPr sz="2400"/>
          </a:p>
        </p:txBody>
      </p:sp>
      <p:sp>
        <p:nvSpPr>
          <p:cNvPr id="439" name="Google Shape;439;p66"/>
          <p:cNvSpPr txBox="1">
            <a:spLocks noGrp="1"/>
          </p:cNvSpPr>
          <p:nvPr>
            <p:ph type="body" idx="1"/>
          </p:nvPr>
        </p:nvSpPr>
        <p:spPr>
          <a:xfrm>
            <a:off x="311700" y="887975"/>
            <a:ext cx="8520600" cy="3912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The easiest way to load the </a:t>
            </a:r>
            <a:r>
              <a:rPr lang="en" sz="1600" dirty="0">
                <a:solidFill>
                  <a:srgbClr val="292929"/>
                </a:solidFill>
                <a:highlight>
                  <a:srgbClr val="F2F2F2"/>
                </a:highlight>
              </a:rPr>
              <a:t>.env</a:t>
            </a:r>
            <a:r>
              <a:rPr lang="en" sz="1600" dirty="0">
                <a:solidFill>
                  <a:srgbClr val="292929"/>
                </a:solidFill>
                <a:highlight>
                  <a:srgbClr val="FFFFFF"/>
                </a:highlight>
              </a:rPr>
              <a:t> file is using </a:t>
            </a:r>
            <a:r>
              <a:rPr lang="en" sz="1600" dirty="0">
                <a:solidFill>
                  <a:srgbClr val="292929"/>
                </a:solidFill>
                <a:highlight>
                  <a:srgbClr val="F2F2F2"/>
                </a:highlight>
              </a:rPr>
              <a:t>godotenv</a:t>
            </a:r>
            <a:r>
              <a:rPr lang="en" sz="1600" dirty="0">
                <a:solidFill>
                  <a:srgbClr val="292929"/>
                </a:solidFill>
                <a:highlight>
                  <a:srgbClr val="FFFFFF"/>
                </a:highlight>
              </a:rPr>
              <a:t> package.</a:t>
            </a:r>
            <a:endParaRPr sz="1600" dirty="0">
              <a:solidFill>
                <a:srgbClr val="292929"/>
              </a:solidFill>
              <a:highlight>
                <a:srgbClr val="FFFFFF"/>
              </a:highlight>
            </a:endParaRPr>
          </a:p>
          <a:p>
            <a:pPr marL="457200" lvl="0" indent="0" algn="l" rtl="0">
              <a:lnSpc>
                <a:spcPct val="218181"/>
              </a:lnSpc>
              <a:spcBef>
                <a:spcPts val="0"/>
              </a:spcBef>
              <a:spcAft>
                <a:spcPts val="0"/>
              </a:spcAft>
              <a:buNone/>
            </a:pPr>
            <a:r>
              <a:rPr lang="en" sz="1600" dirty="0">
                <a:solidFill>
                  <a:srgbClr val="292929"/>
                </a:solidFill>
                <a:highlight>
                  <a:srgbClr val="F2F2F2"/>
                </a:highlight>
              </a:rPr>
              <a:t>godotenv </a:t>
            </a:r>
            <a:r>
              <a:rPr lang="en" sz="1600" dirty="0">
                <a:solidFill>
                  <a:srgbClr val="292929"/>
                </a:solidFill>
                <a:highlight>
                  <a:srgbClr val="FFFFFF"/>
                </a:highlight>
              </a:rPr>
              <a:t>provides a </a:t>
            </a:r>
            <a:r>
              <a:rPr lang="en" sz="1600" dirty="0">
                <a:solidFill>
                  <a:srgbClr val="292929"/>
                </a:solidFill>
                <a:highlight>
                  <a:srgbClr val="F2F2F2"/>
                </a:highlight>
              </a:rPr>
              <a:t>Load </a:t>
            </a:r>
            <a:r>
              <a:rPr lang="en" sz="1600" dirty="0">
                <a:solidFill>
                  <a:srgbClr val="292929"/>
                </a:solidFill>
                <a:highlight>
                  <a:srgbClr val="FFFFFF"/>
                </a:highlight>
              </a:rPr>
              <a:t>method to load the env files.</a:t>
            </a:r>
            <a:endParaRPr sz="1600" dirty="0">
              <a:solidFill>
                <a:srgbClr val="292929"/>
              </a:solidFill>
              <a:highlight>
                <a:srgbClr val="FFFFFF"/>
              </a:highlight>
            </a:endParaRPr>
          </a:p>
          <a:p>
            <a:pPr marL="457200" marR="190500" lvl="0" indent="0" algn="l" rtl="0">
              <a:lnSpc>
                <a:spcPct val="118000"/>
              </a:lnSpc>
              <a:spcBef>
                <a:spcPts val="0"/>
              </a:spcBef>
              <a:spcAft>
                <a:spcPts val="0"/>
              </a:spcAft>
              <a:buNone/>
            </a:pPr>
            <a:r>
              <a:rPr lang="en" sz="1600" dirty="0">
                <a:solidFill>
                  <a:srgbClr val="292929"/>
                </a:solidFill>
                <a:highlight>
                  <a:srgbClr val="F2F2F2"/>
                </a:highlight>
              </a:rPr>
              <a:t>// Load the .env file in the current directory</a:t>
            </a:r>
            <a:endParaRPr sz="1600" dirty="0">
              <a:solidFill>
                <a:srgbClr val="292929"/>
              </a:solidFill>
              <a:highlight>
                <a:srgbClr val="F2F2F2"/>
              </a:highlight>
            </a:endParaRPr>
          </a:p>
          <a:p>
            <a:pPr marL="457200" marR="190500" lvl="0" indent="0" algn="l" rtl="0">
              <a:lnSpc>
                <a:spcPct val="118000"/>
              </a:lnSpc>
              <a:spcBef>
                <a:spcPts val="0"/>
              </a:spcBef>
              <a:spcAft>
                <a:spcPts val="0"/>
              </a:spcAft>
              <a:buNone/>
            </a:pPr>
            <a:r>
              <a:rPr lang="en" sz="1600" b="1" dirty="0">
                <a:solidFill>
                  <a:srgbClr val="292929"/>
                </a:solidFill>
                <a:highlight>
                  <a:srgbClr val="F2F2F2"/>
                </a:highlight>
              </a:rPr>
              <a:t>godotenv.Load()</a:t>
            </a:r>
            <a:endParaRPr sz="1600" b="1" dirty="0">
              <a:solidFill>
                <a:srgbClr val="292929"/>
              </a:solidFill>
              <a:highlight>
                <a:srgbClr val="F2F2F2"/>
              </a:highlight>
            </a:endParaRPr>
          </a:p>
          <a:p>
            <a:pPr marL="457200" marR="190500" lvl="0" indent="0" algn="l" rtl="0">
              <a:lnSpc>
                <a:spcPct val="118000"/>
              </a:lnSpc>
              <a:spcBef>
                <a:spcPts val="0"/>
              </a:spcBef>
              <a:spcAft>
                <a:spcPts val="0"/>
              </a:spcAft>
              <a:buNone/>
            </a:pPr>
            <a:endParaRPr sz="1600" dirty="0">
              <a:solidFill>
                <a:srgbClr val="292929"/>
              </a:solidFill>
              <a:highlight>
                <a:srgbClr val="F2F2F2"/>
              </a:highlight>
            </a:endParaRPr>
          </a:p>
          <a:p>
            <a:pPr marL="457200" marR="190500" lvl="0" indent="0" algn="l" rtl="0">
              <a:lnSpc>
                <a:spcPct val="118000"/>
              </a:lnSpc>
              <a:spcBef>
                <a:spcPts val="0"/>
              </a:spcBef>
              <a:spcAft>
                <a:spcPts val="0"/>
              </a:spcAft>
              <a:buNone/>
            </a:pPr>
            <a:r>
              <a:rPr lang="en" sz="1600" dirty="0">
                <a:solidFill>
                  <a:srgbClr val="292929"/>
                </a:solidFill>
                <a:highlight>
                  <a:srgbClr val="F2F2F2"/>
                </a:highlight>
              </a:rPr>
              <a:t>// or</a:t>
            </a:r>
            <a:endParaRPr sz="1600" dirty="0">
              <a:solidFill>
                <a:srgbClr val="292929"/>
              </a:solidFill>
              <a:highlight>
                <a:srgbClr val="F2F2F2"/>
              </a:highlight>
            </a:endParaRPr>
          </a:p>
          <a:p>
            <a:pPr marL="457200" marR="190500" lvl="0" indent="0" algn="l" rtl="0">
              <a:lnSpc>
                <a:spcPct val="118000"/>
              </a:lnSpc>
              <a:spcBef>
                <a:spcPts val="0"/>
              </a:spcBef>
              <a:spcAft>
                <a:spcPts val="0"/>
              </a:spcAft>
              <a:buNone/>
            </a:pPr>
            <a:r>
              <a:rPr lang="en" sz="1600" b="1" dirty="0">
                <a:solidFill>
                  <a:srgbClr val="292929"/>
                </a:solidFill>
                <a:highlight>
                  <a:srgbClr val="F2F2F2"/>
                </a:highlight>
              </a:rPr>
              <a:t>godotenv.Load(".env")</a:t>
            </a:r>
            <a:endParaRPr sz="1600" b="1" dirty="0">
              <a:solidFill>
                <a:srgbClr val="292929"/>
              </a:solidFill>
              <a:highlight>
                <a:srgbClr val="F2F2F2"/>
              </a:highlight>
            </a:endParaRPr>
          </a:p>
          <a:p>
            <a:pPr marL="457200" marR="190500" lvl="0" indent="0" algn="l" rtl="0">
              <a:lnSpc>
                <a:spcPct val="118000"/>
              </a:lnSpc>
              <a:spcBef>
                <a:spcPts val="0"/>
              </a:spcBef>
              <a:spcAft>
                <a:spcPts val="0"/>
              </a:spcAft>
              <a:buNone/>
            </a:pPr>
            <a:endParaRPr sz="1600" b="1" dirty="0">
              <a:solidFill>
                <a:srgbClr val="292929"/>
              </a:solidFill>
              <a:highlight>
                <a:srgbClr val="F2F2F2"/>
              </a:highlight>
            </a:endParaRPr>
          </a:p>
          <a:p>
            <a:pPr marL="457200" marR="190500" lvl="0" indent="0" algn="l" rtl="0">
              <a:lnSpc>
                <a:spcPct val="118000"/>
              </a:lnSpc>
              <a:spcBef>
                <a:spcPts val="0"/>
              </a:spcBef>
              <a:spcAft>
                <a:spcPts val="0"/>
              </a:spcAft>
              <a:buNone/>
            </a:pPr>
            <a:endParaRPr sz="1600" b="1" dirty="0">
              <a:solidFill>
                <a:srgbClr val="292929"/>
              </a:solidFill>
              <a:highlight>
                <a:srgbClr val="F2F2F2"/>
              </a:highlight>
            </a:endParaRPr>
          </a:p>
          <a:p>
            <a:pPr marL="457200" marR="190500" lvl="0" indent="0" algn="l" rtl="0">
              <a:lnSpc>
                <a:spcPct val="118000"/>
              </a:lnSpc>
              <a:spcBef>
                <a:spcPts val="0"/>
              </a:spcBef>
              <a:spcAft>
                <a:spcPts val="0"/>
              </a:spcAft>
              <a:buNone/>
            </a:pPr>
            <a:endParaRPr sz="1600" b="1" dirty="0">
              <a:solidFill>
                <a:srgbClr val="292929"/>
              </a:solidFill>
              <a:highlight>
                <a:srgbClr val="F2F2F2"/>
              </a:highlight>
            </a:endParaRPr>
          </a:p>
          <a:p>
            <a:pPr marL="457200" lvl="0" indent="0" algn="l" rtl="0">
              <a:lnSpc>
                <a:spcPct val="100000"/>
              </a:lnSpc>
              <a:spcBef>
                <a:spcPts val="0"/>
              </a:spcBef>
              <a:spcAft>
                <a:spcPts val="0"/>
              </a:spcAft>
              <a:buNone/>
            </a:pPr>
            <a:endParaRPr sz="1600" dirty="0">
              <a:solidFill>
                <a:srgbClr val="292929"/>
              </a:solidFill>
              <a:highlight>
                <a:srgbClr val="FFFFFF"/>
              </a:highlight>
            </a:endParaRPr>
          </a:p>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The problem with godotenv is that it does not load the</a:t>
            </a:r>
            <a:endParaRPr sz="1600" dirty="0">
              <a:solidFill>
                <a:srgbClr val="292929"/>
              </a:solidFill>
              <a:highlight>
                <a:srgbClr val="FFFFFF"/>
              </a:highlight>
            </a:endParaRPr>
          </a:p>
          <a:p>
            <a:pPr marL="457200" lvl="0" indent="0" algn="l" rtl="0">
              <a:lnSpc>
                <a:spcPct val="100000"/>
              </a:lnSpc>
              <a:spcBef>
                <a:spcPts val="0"/>
              </a:spcBef>
              <a:spcAft>
                <a:spcPts val="0"/>
              </a:spcAft>
              <a:buNone/>
            </a:pPr>
            <a:r>
              <a:rPr lang="en" sz="1600" dirty="0">
                <a:solidFill>
                  <a:srgbClr val="292929"/>
                </a:solidFill>
                <a:highlight>
                  <a:srgbClr val="FFFFFF"/>
                </a:highlight>
              </a:rPr>
              <a:t>environment variables automatically if they are not found in the env file</a:t>
            </a:r>
            <a:endParaRPr sz="1600" dirty="0">
              <a:solidFill>
                <a:srgbClr val="292929"/>
              </a:solidFill>
              <a:highlight>
                <a:srgbClr val="FFFFFF"/>
              </a:highlight>
            </a:endParaRPr>
          </a:p>
        </p:txBody>
      </p:sp>
      <p:sp>
        <p:nvSpPr>
          <p:cNvPr id="440" name="Google Shape;440;p66"/>
          <p:cNvSpPr txBox="1"/>
          <p:nvPr/>
        </p:nvSpPr>
        <p:spPr>
          <a:xfrm>
            <a:off x="5428325" y="1667050"/>
            <a:ext cx="3585300" cy="3000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goDotEnvVariable</a:t>
            </a:r>
            <a:r>
              <a:rPr lang="en" sz="900">
                <a:solidFill>
                  <a:schemeClr val="dk1"/>
                </a:solidFill>
                <a:highlight>
                  <a:srgbClr val="FFFFFF"/>
                </a:highlight>
                <a:latin typeface="Courier New"/>
                <a:ea typeface="Courier New"/>
                <a:cs typeface="Courier New"/>
                <a:sym typeface="Courier New"/>
              </a:rPr>
              <a:t>(key </a:t>
            </a:r>
            <a:r>
              <a:rPr lang="en" sz="900">
                <a:solidFill>
                  <a:srgbClr val="267F99"/>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 </a:t>
            </a:r>
            <a:r>
              <a:rPr lang="en" sz="900">
                <a:solidFill>
                  <a:srgbClr val="267F99"/>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8000"/>
                </a:solidFill>
                <a:highlight>
                  <a:srgbClr val="FFFFFF"/>
                </a:highlight>
                <a:latin typeface="Courier New"/>
                <a:ea typeface="Courier New"/>
                <a:cs typeface="Courier New"/>
                <a:sym typeface="Courier New"/>
              </a:rPr>
              <a:t>// load .env file</a:t>
            </a:r>
            <a:endParaRPr sz="9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err</a:t>
            </a:r>
            <a:r>
              <a:rPr lang="en" sz="900">
                <a:solidFill>
                  <a:schemeClr val="dk1"/>
                </a:solidFill>
                <a:highlight>
                  <a:srgbClr val="FFFFFF"/>
                </a:highlight>
                <a:latin typeface="Courier New"/>
                <a:ea typeface="Courier New"/>
                <a:cs typeface="Courier New"/>
                <a:sym typeface="Courier New"/>
              </a:rPr>
              <a:t> := godotenv.</a:t>
            </a:r>
            <a:r>
              <a:rPr lang="en" sz="900">
                <a:solidFill>
                  <a:srgbClr val="795E26"/>
                </a:solidFill>
                <a:highlight>
                  <a:srgbClr val="FFFFFF"/>
                </a:highlight>
                <a:latin typeface="Courier New"/>
                <a:ea typeface="Courier New"/>
                <a:cs typeface="Courier New"/>
                <a:sym typeface="Courier New"/>
              </a:rPr>
              <a:t>Load</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".env"</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if</a:t>
            </a:r>
            <a:r>
              <a:rPr lang="en" sz="900">
                <a:solidFill>
                  <a:schemeClr val="dk1"/>
                </a:solidFill>
                <a:highlight>
                  <a:srgbClr val="FFFFFF"/>
                </a:highlight>
                <a:latin typeface="Courier New"/>
                <a:ea typeface="Courier New"/>
                <a:cs typeface="Courier New"/>
                <a:sym typeface="Courier New"/>
              </a:rPr>
              <a:t> err != </a:t>
            </a:r>
            <a:r>
              <a:rPr lang="en" sz="900">
                <a:solidFill>
                  <a:srgbClr val="0000FF"/>
                </a:solidFill>
                <a:highlight>
                  <a:srgbClr val="FFFFFF"/>
                </a:highlight>
                <a:latin typeface="Courier New"/>
                <a:ea typeface="Courier New"/>
                <a:cs typeface="Courier New"/>
                <a:sym typeface="Courier New"/>
              </a:rPr>
              <a:t>nil</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log.</a:t>
            </a:r>
            <a:r>
              <a:rPr lang="en" sz="900">
                <a:solidFill>
                  <a:srgbClr val="795E26"/>
                </a:solidFill>
                <a:highlight>
                  <a:srgbClr val="FFFFFF"/>
                </a:highlight>
                <a:latin typeface="Courier New"/>
                <a:ea typeface="Courier New"/>
                <a:cs typeface="Courier New"/>
                <a:sym typeface="Courier New"/>
              </a:rPr>
              <a:t>Fatalf</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"Error loading .env file"</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return</a:t>
            </a:r>
            <a:r>
              <a:rPr lang="en" sz="900">
                <a:solidFill>
                  <a:schemeClr val="dk1"/>
                </a:solidFill>
                <a:highlight>
                  <a:srgbClr val="FFFFFF"/>
                </a:highlight>
                <a:latin typeface="Courier New"/>
                <a:ea typeface="Courier New"/>
                <a:cs typeface="Courier New"/>
                <a:sym typeface="Courier New"/>
              </a:rPr>
              <a:t> os.</a:t>
            </a:r>
            <a:r>
              <a:rPr lang="en" sz="900">
                <a:solidFill>
                  <a:srgbClr val="795E26"/>
                </a:solidFill>
                <a:highlight>
                  <a:srgbClr val="FFFFFF"/>
                </a:highlight>
                <a:latin typeface="Courier New"/>
                <a:ea typeface="Courier New"/>
                <a:cs typeface="Courier New"/>
                <a:sym typeface="Courier New"/>
              </a:rPr>
              <a:t>Getenv</a:t>
            </a:r>
            <a:r>
              <a:rPr lang="en" sz="900">
                <a:solidFill>
                  <a:schemeClr val="dk1"/>
                </a:solidFill>
                <a:highlight>
                  <a:srgbClr val="FFFFFF"/>
                </a:highlight>
                <a:latin typeface="Courier New"/>
                <a:ea typeface="Courier New"/>
                <a:cs typeface="Courier New"/>
                <a:sym typeface="Courier New"/>
              </a:rPr>
              <a:t>(key)</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7"/>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Go support libraries for configuration - 2. Viper</a:t>
            </a:r>
            <a:endParaRPr sz="2400"/>
          </a:p>
        </p:txBody>
      </p:sp>
      <p:sp>
        <p:nvSpPr>
          <p:cNvPr id="446" name="Google Shape;446;p67"/>
          <p:cNvSpPr txBox="1">
            <a:spLocks noGrp="1"/>
          </p:cNvSpPr>
          <p:nvPr>
            <p:ph type="body" idx="1"/>
          </p:nvPr>
        </p:nvSpPr>
        <p:spPr>
          <a:xfrm>
            <a:off x="311700" y="887975"/>
            <a:ext cx="8520600" cy="391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4292E"/>
                </a:solidFill>
                <a:highlight>
                  <a:srgbClr val="FFFFFF"/>
                </a:highlight>
              </a:rPr>
              <a:t>From viper : </a:t>
            </a:r>
            <a:endParaRPr sz="1200">
              <a:solidFill>
                <a:srgbClr val="24292E"/>
              </a:solidFill>
              <a:highlight>
                <a:srgbClr val="FFFFFF"/>
              </a:highlight>
            </a:endParaRPr>
          </a:p>
          <a:p>
            <a:pPr marL="0" lvl="0" indent="0" algn="l" rtl="0">
              <a:spcBef>
                <a:spcPts val="1200"/>
              </a:spcBef>
              <a:spcAft>
                <a:spcPts val="0"/>
              </a:spcAft>
              <a:buNone/>
            </a:pPr>
            <a:r>
              <a:rPr lang="en" sz="1200">
                <a:solidFill>
                  <a:srgbClr val="24292E"/>
                </a:solidFill>
                <a:highlight>
                  <a:srgbClr val="FFFFFF"/>
                </a:highlight>
              </a:rPr>
              <a:t>“</a:t>
            </a:r>
            <a:r>
              <a:rPr lang="en" sz="1200" i="1">
                <a:solidFill>
                  <a:srgbClr val="24292E"/>
                </a:solidFill>
                <a:highlight>
                  <a:srgbClr val="FFFFFF"/>
                </a:highlight>
              </a:rPr>
              <a:t>Viper is a complete configuration solution for Go applications including 12-Factor apps. It is designed to work within an application, and can handle all types of configuration needs and formats. It supports:</a:t>
            </a:r>
            <a:endParaRPr sz="1200" i="1">
              <a:solidFill>
                <a:srgbClr val="24292E"/>
              </a:solidFill>
              <a:highlight>
                <a:srgbClr val="FFFFFF"/>
              </a:highlight>
            </a:endParaRPr>
          </a:p>
          <a:p>
            <a:pPr marL="457200" lvl="0" indent="-304800" algn="l" rtl="0">
              <a:spcBef>
                <a:spcPts val="1200"/>
              </a:spcBef>
              <a:spcAft>
                <a:spcPts val="0"/>
              </a:spcAft>
              <a:buClr>
                <a:srgbClr val="24292E"/>
              </a:buClr>
              <a:buSzPts val="1200"/>
              <a:buChar char="●"/>
            </a:pPr>
            <a:r>
              <a:rPr lang="en" sz="1200" i="1">
                <a:solidFill>
                  <a:srgbClr val="24292E"/>
                </a:solidFill>
                <a:highlight>
                  <a:srgbClr val="FFFFFF"/>
                </a:highlight>
              </a:rPr>
              <a:t>setting defaults</a:t>
            </a:r>
            <a:endParaRPr sz="1200" i="1">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i="1">
                <a:solidFill>
                  <a:srgbClr val="24292E"/>
                </a:solidFill>
                <a:highlight>
                  <a:srgbClr val="FFFFFF"/>
                </a:highlight>
              </a:rPr>
              <a:t>reading from JSON, TOML, YAML, HCL, envfile and Java properties config files</a:t>
            </a:r>
            <a:endParaRPr sz="1200" i="1">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i="1">
                <a:solidFill>
                  <a:srgbClr val="24292E"/>
                </a:solidFill>
                <a:highlight>
                  <a:srgbClr val="FFFFFF"/>
                </a:highlight>
              </a:rPr>
              <a:t>live watching and re-reading of config files (optional)</a:t>
            </a:r>
            <a:endParaRPr sz="1200" i="1">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i="1">
                <a:solidFill>
                  <a:srgbClr val="24292E"/>
                </a:solidFill>
                <a:highlight>
                  <a:srgbClr val="FFFFFF"/>
                </a:highlight>
              </a:rPr>
              <a:t>reading from environment variables</a:t>
            </a:r>
            <a:endParaRPr sz="1200" i="1">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i="1">
                <a:solidFill>
                  <a:srgbClr val="24292E"/>
                </a:solidFill>
                <a:highlight>
                  <a:srgbClr val="FFFFFF"/>
                </a:highlight>
              </a:rPr>
              <a:t>reading from remote config systems (etcd or Consul), and watching changes</a:t>
            </a:r>
            <a:endParaRPr sz="1200" i="1">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i="1">
                <a:solidFill>
                  <a:srgbClr val="24292E"/>
                </a:solidFill>
                <a:highlight>
                  <a:srgbClr val="FFFFFF"/>
                </a:highlight>
              </a:rPr>
              <a:t>reading from command line flags</a:t>
            </a:r>
            <a:endParaRPr sz="1200" i="1">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i="1">
                <a:solidFill>
                  <a:srgbClr val="24292E"/>
                </a:solidFill>
                <a:highlight>
                  <a:srgbClr val="FFFFFF"/>
                </a:highlight>
              </a:rPr>
              <a:t>reading from buffer</a:t>
            </a:r>
            <a:endParaRPr sz="1200" i="1">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i="1">
                <a:solidFill>
                  <a:srgbClr val="24292E"/>
                </a:solidFill>
                <a:highlight>
                  <a:srgbClr val="FFFFFF"/>
                </a:highlight>
              </a:rPr>
              <a:t>setting explicit values</a:t>
            </a:r>
            <a:endParaRPr sz="1200" i="1">
              <a:solidFill>
                <a:srgbClr val="24292E"/>
              </a:solidFill>
              <a:highlight>
                <a:srgbClr val="FFFFFF"/>
              </a:highlight>
            </a:endParaRPr>
          </a:p>
          <a:p>
            <a:pPr marL="0" lvl="0" indent="0" algn="l" rtl="0">
              <a:spcBef>
                <a:spcPts val="1200"/>
              </a:spcBef>
              <a:spcAft>
                <a:spcPts val="0"/>
              </a:spcAft>
              <a:buNone/>
            </a:pPr>
            <a:r>
              <a:rPr lang="en" sz="1200" i="1">
                <a:solidFill>
                  <a:srgbClr val="24292E"/>
                </a:solidFill>
                <a:highlight>
                  <a:srgbClr val="FFFFFF"/>
                </a:highlight>
              </a:rPr>
              <a:t>Viper can be thought of as a registry for all of your applications configuration needs.”</a:t>
            </a:r>
            <a:endParaRPr sz="1200" i="1">
              <a:solidFill>
                <a:srgbClr val="24292E"/>
              </a:solidFill>
              <a:highlight>
                <a:srgbClr val="FFFFFF"/>
              </a:highlight>
            </a:endParaRPr>
          </a:p>
          <a:p>
            <a:pPr marL="0" lvl="0" indent="0" algn="l" rtl="0">
              <a:lnSpc>
                <a:spcPct val="100000"/>
              </a:lnSpc>
              <a:spcBef>
                <a:spcPts val="1200"/>
              </a:spcBef>
              <a:spcAft>
                <a:spcPts val="0"/>
              </a:spcAft>
              <a:buNone/>
            </a:pP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8"/>
          <p:cNvSpPr txBox="1">
            <a:spLocks noGrp="1"/>
          </p:cNvSpPr>
          <p:nvPr>
            <p:ph type="title"/>
          </p:nvPr>
        </p:nvSpPr>
        <p:spPr>
          <a:xfrm>
            <a:off x="311700" y="107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Reading Configuration with viper</a:t>
            </a:r>
            <a:endParaRPr sz="2400"/>
          </a:p>
        </p:txBody>
      </p:sp>
      <p:sp>
        <p:nvSpPr>
          <p:cNvPr id="452" name="Google Shape;452;p68"/>
          <p:cNvSpPr txBox="1">
            <a:spLocks noGrp="1"/>
          </p:cNvSpPr>
          <p:nvPr>
            <p:ph type="body" idx="1"/>
          </p:nvPr>
        </p:nvSpPr>
        <p:spPr>
          <a:xfrm>
            <a:off x="366075" y="627000"/>
            <a:ext cx="4440300" cy="3681000"/>
          </a:xfrm>
          <a:prstGeom prst="rect">
            <a:avLst/>
          </a:prstGeom>
        </p:spPr>
        <p:txBody>
          <a:bodyPr spcFirstLastPara="1" wrap="square" lIns="91425" tIns="91425" rIns="91425" bIns="91425" anchor="t" anchorCtr="0">
            <a:noAutofit/>
          </a:bodyPr>
          <a:lstStyle/>
          <a:p>
            <a:pPr marL="292100" lvl="0" indent="-317500" algn="l" rtl="0">
              <a:lnSpc>
                <a:spcPct val="100000"/>
              </a:lnSpc>
              <a:spcBef>
                <a:spcPts val="0"/>
              </a:spcBef>
              <a:spcAft>
                <a:spcPts val="0"/>
              </a:spcAft>
              <a:buClr>
                <a:srgbClr val="000000"/>
              </a:buClr>
              <a:buSzPts val="1400"/>
              <a:buFont typeface="Arial"/>
              <a:buChar char="●"/>
            </a:pPr>
            <a:r>
              <a:rPr lang="en" sz="1400" dirty="0">
                <a:solidFill>
                  <a:srgbClr val="000000"/>
                </a:solidFill>
                <a:highlight>
                  <a:srgbClr val="F2F2F2"/>
                </a:highlight>
              </a:rPr>
              <a:t>viper.SetConfigName("config")</a:t>
            </a:r>
            <a:r>
              <a:rPr lang="en" sz="1400" dirty="0">
                <a:solidFill>
                  <a:srgbClr val="000000"/>
                </a:solidFill>
                <a:highlight>
                  <a:srgbClr val="FFFFFF"/>
                </a:highlight>
              </a:rPr>
              <a:t> → Provides the configuration file name.</a:t>
            </a:r>
            <a:endParaRPr sz="1400" dirty="0">
              <a:solidFill>
                <a:srgbClr val="000000"/>
              </a:solidFill>
              <a:highlight>
                <a:srgbClr val="FFFFFF"/>
              </a:highlight>
            </a:endParaRPr>
          </a:p>
          <a:p>
            <a:pPr marL="457200" lvl="0" indent="0" algn="l" rtl="0">
              <a:lnSpc>
                <a:spcPct val="100000"/>
              </a:lnSpc>
              <a:spcBef>
                <a:spcPts val="0"/>
              </a:spcBef>
              <a:spcAft>
                <a:spcPts val="0"/>
              </a:spcAft>
              <a:buNone/>
            </a:pPr>
            <a:endParaRPr sz="1400" dirty="0">
              <a:solidFill>
                <a:srgbClr val="000000"/>
              </a:solidFill>
              <a:highlight>
                <a:srgbClr val="FFFFFF"/>
              </a:highlight>
            </a:endParaRPr>
          </a:p>
          <a:p>
            <a:pPr marL="292100" lvl="0" indent="-317500" algn="l" rtl="0">
              <a:lnSpc>
                <a:spcPct val="100000"/>
              </a:lnSpc>
              <a:spcBef>
                <a:spcPts val="0"/>
              </a:spcBef>
              <a:spcAft>
                <a:spcPts val="0"/>
              </a:spcAft>
              <a:buClr>
                <a:srgbClr val="000000"/>
              </a:buClr>
              <a:buSzPts val="1400"/>
              <a:buFont typeface="Arial"/>
              <a:buChar char="●"/>
            </a:pPr>
            <a:r>
              <a:rPr lang="en" sz="1400" dirty="0">
                <a:solidFill>
                  <a:srgbClr val="000000"/>
                </a:solidFill>
                <a:highlight>
                  <a:srgbClr val="F2F2F2"/>
                </a:highlight>
              </a:rPr>
              <a:t>viper.SetConfigPath(".")</a:t>
            </a:r>
            <a:r>
              <a:rPr lang="en" sz="1400" dirty="0">
                <a:solidFill>
                  <a:srgbClr val="000000"/>
                </a:solidFill>
                <a:highlight>
                  <a:srgbClr val="FFFFFF"/>
                </a:highlight>
              </a:rPr>
              <a:t> → Provides the path in which viper needs to search for the configuration file.</a:t>
            </a:r>
            <a:endParaRPr sz="1400" dirty="0">
              <a:solidFill>
                <a:srgbClr val="000000"/>
              </a:solidFill>
              <a:highlight>
                <a:srgbClr val="FFFFFF"/>
              </a:highlight>
            </a:endParaRPr>
          </a:p>
          <a:p>
            <a:pPr marL="457200" lvl="0" indent="0" algn="l" rtl="0">
              <a:lnSpc>
                <a:spcPct val="100000"/>
              </a:lnSpc>
              <a:spcBef>
                <a:spcPts val="0"/>
              </a:spcBef>
              <a:spcAft>
                <a:spcPts val="0"/>
              </a:spcAft>
              <a:buNone/>
            </a:pPr>
            <a:endParaRPr sz="1400" dirty="0">
              <a:solidFill>
                <a:srgbClr val="000000"/>
              </a:solidFill>
              <a:highlight>
                <a:srgbClr val="FFFFFF"/>
              </a:highlight>
            </a:endParaRPr>
          </a:p>
          <a:p>
            <a:pPr marL="292100" lvl="0" indent="-317500" algn="l" rtl="0">
              <a:lnSpc>
                <a:spcPct val="100000"/>
              </a:lnSpc>
              <a:spcBef>
                <a:spcPts val="0"/>
              </a:spcBef>
              <a:spcAft>
                <a:spcPts val="0"/>
              </a:spcAft>
              <a:buClr>
                <a:srgbClr val="000000"/>
              </a:buClr>
              <a:buSzPts val="1400"/>
              <a:buFont typeface="Arial"/>
              <a:buChar char="●"/>
            </a:pPr>
            <a:r>
              <a:rPr lang="en" sz="1400" dirty="0">
                <a:solidFill>
                  <a:srgbClr val="000000"/>
                </a:solidFill>
                <a:highlight>
                  <a:srgbClr val="F2F2F2"/>
                </a:highlight>
              </a:rPr>
              <a:t>viper.AutomaticEnv()</a:t>
            </a:r>
            <a:r>
              <a:rPr lang="en" sz="1400" dirty="0">
                <a:solidFill>
                  <a:srgbClr val="000000"/>
                </a:solidFill>
                <a:highlight>
                  <a:srgbClr val="FFFFFF"/>
                </a:highlight>
              </a:rPr>
              <a:t> → Tells viper to look at the Environment Variables.</a:t>
            </a:r>
            <a:endParaRPr sz="1400" dirty="0">
              <a:solidFill>
                <a:srgbClr val="000000"/>
              </a:solidFill>
              <a:highlight>
                <a:srgbClr val="FFFFFF"/>
              </a:highlight>
            </a:endParaRPr>
          </a:p>
          <a:p>
            <a:pPr marL="457200" lvl="0" indent="0" algn="l" rtl="0">
              <a:lnSpc>
                <a:spcPct val="100000"/>
              </a:lnSpc>
              <a:spcBef>
                <a:spcPts val="0"/>
              </a:spcBef>
              <a:spcAft>
                <a:spcPts val="0"/>
              </a:spcAft>
              <a:buNone/>
            </a:pPr>
            <a:endParaRPr sz="1400" dirty="0">
              <a:solidFill>
                <a:srgbClr val="000000"/>
              </a:solidFill>
              <a:highlight>
                <a:srgbClr val="FFFFFF"/>
              </a:highlight>
            </a:endParaRPr>
          </a:p>
          <a:p>
            <a:pPr marL="292100" lvl="0" indent="-317500" algn="l" rtl="0">
              <a:lnSpc>
                <a:spcPct val="100000"/>
              </a:lnSpc>
              <a:spcBef>
                <a:spcPts val="0"/>
              </a:spcBef>
              <a:spcAft>
                <a:spcPts val="0"/>
              </a:spcAft>
              <a:buClr>
                <a:srgbClr val="000000"/>
              </a:buClr>
              <a:buSzPts val="1400"/>
              <a:buFont typeface="Arial"/>
              <a:buChar char="●"/>
            </a:pPr>
            <a:r>
              <a:rPr lang="en" sz="1400" dirty="0">
                <a:solidFill>
                  <a:srgbClr val="000000"/>
                </a:solidFill>
                <a:highlight>
                  <a:srgbClr val="F2F2F2"/>
                </a:highlight>
              </a:rPr>
              <a:t>viper.ReadInConfig()</a:t>
            </a:r>
            <a:r>
              <a:rPr lang="en" sz="1400" dirty="0">
                <a:solidFill>
                  <a:srgbClr val="000000"/>
                </a:solidFill>
                <a:highlight>
                  <a:srgbClr val="FFFFFF"/>
                </a:highlight>
              </a:rPr>
              <a:t> → Reads all the configuration variables.</a:t>
            </a:r>
            <a:endParaRPr sz="1400" dirty="0">
              <a:solidFill>
                <a:srgbClr val="000000"/>
              </a:solidFill>
              <a:highlight>
                <a:srgbClr val="FFFFFF"/>
              </a:highlight>
            </a:endParaRPr>
          </a:p>
          <a:p>
            <a:pPr marL="457200" lvl="0" indent="0" algn="l" rtl="0">
              <a:lnSpc>
                <a:spcPct val="100000"/>
              </a:lnSpc>
              <a:spcBef>
                <a:spcPts val="0"/>
              </a:spcBef>
              <a:spcAft>
                <a:spcPts val="0"/>
              </a:spcAft>
              <a:buNone/>
            </a:pPr>
            <a:endParaRPr sz="1400" dirty="0">
              <a:solidFill>
                <a:srgbClr val="000000"/>
              </a:solidFill>
              <a:highlight>
                <a:srgbClr val="FFFFFF"/>
              </a:highlight>
            </a:endParaRPr>
          </a:p>
          <a:p>
            <a:pPr marL="292100" lvl="0" indent="-317500" algn="l" rtl="0">
              <a:lnSpc>
                <a:spcPct val="100000"/>
              </a:lnSpc>
              <a:spcBef>
                <a:spcPts val="0"/>
              </a:spcBef>
              <a:spcAft>
                <a:spcPts val="0"/>
              </a:spcAft>
              <a:buClr>
                <a:srgbClr val="000000"/>
              </a:buClr>
              <a:buSzPts val="1400"/>
              <a:buFont typeface="Arial"/>
              <a:buChar char="●"/>
            </a:pPr>
            <a:r>
              <a:rPr lang="en" sz="1400" dirty="0">
                <a:solidFill>
                  <a:srgbClr val="000000"/>
                </a:solidFill>
                <a:highlight>
                  <a:srgbClr val="F2F2F2"/>
                </a:highlight>
              </a:rPr>
              <a:t>viper.Get("variable_name")</a:t>
            </a:r>
            <a:r>
              <a:rPr lang="en" sz="1400" dirty="0">
                <a:solidFill>
                  <a:srgbClr val="000000"/>
                </a:solidFill>
                <a:highlight>
                  <a:srgbClr val="FFFFFF"/>
                </a:highlight>
              </a:rPr>
              <a:t> → Returns the value of the "variable name" variable from environment configurations first and, if it is not available, it reads from the configuration file.</a:t>
            </a:r>
            <a:endParaRPr sz="1400" dirty="0">
              <a:solidFill>
                <a:srgbClr val="000000"/>
              </a:solidFill>
              <a:highlight>
                <a:srgbClr val="FFFFFF"/>
              </a:highlight>
            </a:endParaRPr>
          </a:p>
          <a:p>
            <a:pPr marL="457200" lvl="0" indent="0" algn="l" rtl="0">
              <a:lnSpc>
                <a:spcPct val="100000"/>
              </a:lnSpc>
              <a:spcBef>
                <a:spcPts val="0"/>
              </a:spcBef>
              <a:spcAft>
                <a:spcPts val="0"/>
              </a:spcAft>
              <a:buNone/>
            </a:pPr>
            <a:endParaRPr sz="1400" dirty="0">
              <a:solidFill>
                <a:srgbClr val="000000"/>
              </a:solidFill>
              <a:highlight>
                <a:srgbClr val="FFFFFF"/>
              </a:highlight>
            </a:endParaRPr>
          </a:p>
          <a:p>
            <a:pPr marL="292100" lvl="0" indent="-317500" algn="l" rtl="0">
              <a:lnSpc>
                <a:spcPct val="100000"/>
              </a:lnSpc>
              <a:spcBef>
                <a:spcPts val="0"/>
              </a:spcBef>
              <a:spcAft>
                <a:spcPts val="0"/>
              </a:spcAft>
              <a:buClr>
                <a:srgbClr val="000000"/>
              </a:buClr>
              <a:buSzPts val="1400"/>
              <a:buFont typeface="Arial"/>
              <a:buChar char="●"/>
            </a:pPr>
            <a:r>
              <a:rPr lang="en" sz="1400" dirty="0">
                <a:solidFill>
                  <a:srgbClr val="000000"/>
                </a:solidFill>
                <a:highlight>
                  <a:srgbClr val="F2F2F2"/>
                </a:highlight>
              </a:rPr>
              <a:t>viper.SetDefault("database.dbname", "test_db")</a:t>
            </a:r>
            <a:r>
              <a:rPr lang="en" sz="1400" dirty="0">
                <a:solidFill>
                  <a:srgbClr val="000000"/>
                </a:solidFill>
                <a:highlight>
                  <a:srgbClr val="FFFFFF"/>
                </a:highlight>
              </a:rPr>
              <a:t> → Sets a default value</a:t>
            </a:r>
            <a:endParaRPr sz="1400" dirty="0">
              <a:solidFill>
                <a:srgbClr val="000000"/>
              </a:solidFill>
              <a:highlight>
                <a:srgbClr val="FFFFFF"/>
              </a:highlight>
            </a:endParaRPr>
          </a:p>
          <a:p>
            <a:pPr marL="0" lvl="0" indent="0" algn="l" rtl="0">
              <a:lnSpc>
                <a:spcPct val="100000"/>
              </a:lnSpc>
              <a:spcBef>
                <a:spcPts val="0"/>
              </a:spcBef>
              <a:spcAft>
                <a:spcPts val="0"/>
              </a:spcAft>
              <a:buNone/>
            </a:pPr>
            <a:endParaRPr sz="1400" dirty="0">
              <a:solidFill>
                <a:srgbClr val="000000"/>
              </a:solidFill>
              <a:highlight>
                <a:srgbClr val="FFFFFF"/>
              </a:highlight>
            </a:endParaRPr>
          </a:p>
          <a:p>
            <a:pPr marL="0" lvl="0" indent="0" algn="l" rtl="0">
              <a:lnSpc>
                <a:spcPct val="100000"/>
              </a:lnSpc>
              <a:spcBef>
                <a:spcPts val="0"/>
              </a:spcBef>
              <a:spcAft>
                <a:spcPts val="0"/>
              </a:spcAft>
              <a:buNone/>
            </a:pPr>
            <a:endParaRPr sz="1400" dirty="0">
              <a:solidFill>
                <a:srgbClr val="000000"/>
              </a:solidFill>
              <a:highlight>
                <a:srgbClr val="FFFFFF"/>
              </a:highlight>
            </a:endParaRPr>
          </a:p>
          <a:p>
            <a:pPr marL="0" lvl="0" indent="0" algn="l" rtl="0">
              <a:lnSpc>
                <a:spcPct val="100000"/>
              </a:lnSpc>
              <a:spcBef>
                <a:spcPts val="0"/>
              </a:spcBef>
              <a:spcAft>
                <a:spcPts val="0"/>
              </a:spcAft>
              <a:buNone/>
            </a:pPr>
            <a:endParaRPr sz="1400" dirty="0">
              <a:solidFill>
                <a:srgbClr val="000000"/>
              </a:solidFill>
              <a:highlight>
                <a:srgbClr val="FFFFFF"/>
              </a:highlight>
            </a:endParaRPr>
          </a:p>
        </p:txBody>
      </p:sp>
      <p:sp>
        <p:nvSpPr>
          <p:cNvPr id="453" name="Google Shape;453;p68"/>
          <p:cNvSpPr txBox="1"/>
          <p:nvPr/>
        </p:nvSpPr>
        <p:spPr>
          <a:xfrm>
            <a:off x="5051375" y="216425"/>
            <a:ext cx="3912000" cy="488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0000FF"/>
                </a:solidFill>
                <a:highlight>
                  <a:srgbClr val="FFFFFF"/>
                </a:highlight>
                <a:latin typeface="Courier New"/>
                <a:ea typeface="Courier New"/>
                <a:cs typeface="Courier New"/>
                <a:sym typeface="Courier New"/>
              </a:rPr>
              <a:t>package</a:t>
            </a:r>
            <a:r>
              <a:rPr lang="en" sz="600">
                <a:solidFill>
                  <a:schemeClr val="dk1"/>
                </a:solidFill>
                <a:highlight>
                  <a:srgbClr val="FFFFFF"/>
                </a:highlight>
                <a:latin typeface="Courier New"/>
                <a:ea typeface="Courier New"/>
                <a:cs typeface="Courier New"/>
                <a:sym typeface="Courier New"/>
              </a:rPr>
              <a:t> main</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0000FF"/>
                </a:solidFill>
                <a:highlight>
                  <a:srgbClr val="FFFFFF"/>
                </a:highlight>
                <a:latin typeface="Courier New"/>
                <a:ea typeface="Courier New"/>
                <a:cs typeface="Courier New"/>
                <a:sym typeface="Courier New"/>
              </a:rPr>
              <a:t>import</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"fmt"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"github.com/spf13/viper"</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corev1 </a:t>
            </a:r>
            <a:r>
              <a:rPr lang="en" sz="600">
                <a:solidFill>
                  <a:srgbClr val="A31515"/>
                </a:solidFill>
                <a:highlight>
                  <a:srgbClr val="FFFFFF"/>
                </a:highlight>
                <a:latin typeface="Courier New"/>
                <a:ea typeface="Courier New"/>
                <a:cs typeface="Courier New"/>
                <a:sym typeface="Courier New"/>
              </a:rPr>
              <a:t>"k8s.io/api/core/v1"</a:t>
            </a:r>
            <a:endParaRPr sz="600">
              <a:solidFill>
                <a:srgbClr val="A31515"/>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0000FF"/>
                </a:solidFill>
                <a:highlight>
                  <a:srgbClr val="FFFFFF"/>
                </a:highlight>
                <a:latin typeface="Courier New"/>
                <a:ea typeface="Courier New"/>
                <a:cs typeface="Courier New"/>
                <a:sym typeface="Courier New"/>
              </a:rPr>
              <a:t>func</a:t>
            </a:r>
            <a:r>
              <a:rPr lang="en" sz="600">
                <a:solidFill>
                  <a:schemeClr val="dk1"/>
                </a:solidFill>
                <a:highlight>
                  <a:srgbClr val="FFFFFF"/>
                </a:highlight>
                <a:latin typeface="Courier New"/>
                <a:ea typeface="Courier New"/>
                <a:cs typeface="Courier New"/>
                <a:sym typeface="Courier New"/>
              </a:rPr>
              <a:t> </a:t>
            </a:r>
            <a:r>
              <a:rPr lang="en" sz="600">
                <a:solidFill>
                  <a:srgbClr val="795E26"/>
                </a:solidFill>
                <a:highlight>
                  <a:srgbClr val="FFFFFF"/>
                </a:highlight>
                <a:latin typeface="Courier New"/>
                <a:ea typeface="Courier New"/>
                <a:cs typeface="Courier New"/>
                <a:sym typeface="Courier New"/>
              </a:rPr>
              <a:t>main</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Set the file name of the configurations file</a:t>
            </a:r>
            <a:endParaRPr sz="6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SetConfigName</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"config"</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Set the path to look for the configurations file</a:t>
            </a:r>
            <a:endParaRPr sz="6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AddConfigPath</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Enable VIPER to read Environment Variables</a:t>
            </a:r>
            <a:endParaRPr sz="6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AutomaticEnv</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SetConfigType</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"yml"</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00FF"/>
                </a:solidFill>
                <a:highlight>
                  <a:srgbClr val="FFFFFF"/>
                </a:highlight>
                <a:latin typeface="Courier New"/>
                <a:ea typeface="Courier New"/>
                <a:cs typeface="Courier New"/>
                <a:sym typeface="Courier New"/>
              </a:rPr>
              <a:t>var</a:t>
            </a:r>
            <a:r>
              <a:rPr lang="en" sz="600">
                <a:solidFill>
                  <a:schemeClr val="dk1"/>
                </a:solidFill>
                <a:highlight>
                  <a:srgbClr val="FFFFFF"/>
                </a:highlight>
                <a:latin typeface="Courier New"/>
                <a:ea typeface="Courier New"/>
                <a:cs typeface="Courier New"/>
                <a:sym typeface="Courier New"/>
              </a:rPr>
              <a:t> </a:t>
            </a:r>
            <a:r>
              <a:rPr lang="en" sz="600">
                <a:solidFill>
                  <a:srgbClr val="001080"/>
                </a:solidFill>
                <a:highlight>
                  <a:srgbClr val="FFFFFF"/>
                </a:highlight>
                <a:latin typeface="Courier New"/>
                <a:ea typeface="Courier New"/>
                <a:cs typeface="Courier New"/>
                <a:sym typeface="Courier New"/>
              </a:rPr>
              <a:t>configuration</a:t>
            </a:r>
            <a:r>
              <a:rPr lang="en" sz="600">
                <a:solidFill>
                  <a:schemeClr val="dk1"/>
                </a:solidFill>
                <a:highlight>
                  <a:srgbClr val="FFFFFF"/>
                </a:highlight>
                <a:latin typeface="Courier New"/>
                <a:ea typeface="Courier New"/>
                <a:cs typeface="Courier New"/>
                <a:sym typeface="Courier New"/>
              </a:rPr>
              <a:t> corev1.Secret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AF00DB"/>
                </a:solidFill>
                <a:highlight>
                  <a:srgbClr val="FFFFFF"/>
                </a:highlight>
                <a:latin typeface="Courier New"/>
                <a:ea typeface="Courier New"/>
                <a:cs typeface="Courier New"/>
                <a:sym typeface="Courier New"/>
              </a:rPr>
              <a:t>if</a:t>
            </a:r>
            <a:r>
              <a:rPr lang="en" sz="600">
                <a:solidFill>
                  <a:schemeClr val="dk1"/>
                </a:solidFill>
                <a:highlight>
                  <a:srgbClr val="FFFFFF"/>
                </a:highlight>
                <a:latin typeface="Courier New"/>
                <a:ea typeface="Courier New"/>
                <a:cs typeface="Courier New"/>
                <a:sym typeface="Courier New"/>
              </a:rPr>
              <a:t> </a:t>
            </a:r>
            <a:r>
              <a:rPr lang="en" sz="600">
                <a:solidFill>
                  <a:srgbClr val="001080"/>
                </a:solidFill>
                <a:highlight>
                  <a:srgbClr val="FFFFFF"/>
                </a:highlight>
                <a:latin typeface="Courier New"/>
                <a:ea typeface="Courier New"/>
                <a:cs typeface="Courier New"/>
                <a:sym typeface="Courier New"/>
              </a:rPr>
              <a:t>err</a:t>
            </a:r>
            <a:r>
              <a:rPr lang="en" sz="600">
                <a:solidFill>
                  <a:schemeClr val="dk1"/>
                </a:solidFill>
                <a:highlight>
                  <a:srgbClr val="FFFFFF"/>
                </a:highlight>
                <a:latin typeface="Courier New"/>
                <a:ea typeface="Courier New"/>
                <a:cs typeface="Courier New"/>
                <a:sym typeface="Courier New"/>
              </a:rPr>
              <a:t> := viper.</a:t>
            </a:r>
            <a:r>
              <a:rPr lang="en" sz="600">
                <a:solidFill>
                  <a:srgbClr val="795E26"/>
                </a:solidFill>
                <a:highlight>
                  <a:srgbClr val="FFFFFF"/>
                </a:highlight>
                <a:latin typeface="Courier New"/>
                <a:ea typeface="Courier New"/>
                <a:cs typeface="Courier New"/>
                <a:sym typeface="Courier New"/>
              </a:rPr>
              <a:t>ReadInConfig</a:t>
            </a:r>
            <a:r>
              <a:rPr lang="en" sz="600">
                <a:solidFill>
                  <a:schemeClr val="dk1"/>
                </a:solidFill>
                <a:highlight>
                  <a:srgbClr val="FFFFFF"/>
                </a:highlight>
                <a:latin typeface="Courier New"/>
                <a:ea typeface="Courier New"/>
                <a:cs typeface="Courier New"/>
                <a:sym typeface="Courier New"/>
              </a:rPr>
              <a:t>(); err != </a:t>
            </a:r>
            <a:r>
              <a:rPr lang="en" sz="600">
                <a:solidFill>
                  <a:srgbClr val="0000FF"/>
                </a:solidFill>
                <a:highlight>
                  <a:srgbClr val="FFFFFF"/>
                </a:highlight>
                <a:latin typeface="Courier New"/>
                <a:ea typeface="Courier New"/>
                <a:cs typeface="Courier New"/>
                <a:sym typeface="Courier New"/>
              </a:rPr>
              <a:t>nil</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Printf</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"Error reading config file, %s"</a:t>
            </a:r>
            <a:r>
              <a:rPr lang="en" sz="600">
                <a:solidFill>
                  <a:schemeClr val="dk1"/>
                </a:solidFill>
                <a:highlight>
                  <a:srgbClr val="FFFFFF"/>
                </a:highlight>
                <a:latin typeface="Courier New"/>
                <a:ea typeface="Courier New"/>
                <a:cs typeface="Courier New"/>
                <a:sym typeface="Courier New"/>
              </a:rPr>
              <a:t>, err)</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Set undefined variables</a:t>
            </a:r>
            <a:endParaRPr sz="6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SetDefault</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"database.dbname"</a:t>
            </a: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"test_db"</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1080"/>
                </a:solidFill>
                <a:highlight>
                  <a:srgbClr val="FFFFFF"/>
                </a:highlight>
                <a:latin typeface="Courier New"/>
                <a:ea typeface="Courier New"/>
                <a:cs typeface="Courier New"/>
                <a:sym typeface="Courier New"/>
              </a:rPr>
              <a:t>err</a:t>
            </a:r>
            <a:r>
              <a:rPr lang="en" sz="600">
                <a:solidFill>
                  <a:schemeClr val="dk1"/>
                </a:solidFill>
                <a:highlight>
                  <a:srgbClr val="FFFFFF"/>
                </a:highlight>
                <a:latin typeface="Courier New"/>
                <a:ea typeface="Courier New"/>
                <a:cs typeface="Courier New"/>
                <a:sym typeface="Courier New"/>
              </a:rPr>
              <a:t> := viper.</a:t>
            </a:r>
            <a:r>
              <a:rPr lang="en" sz="600">
                <a:solidFill>
                  <a:srgbClr val="795E26"/>
                </a:solidFill>
                <a:highlight>
                  <a:srgbClr val="FFFFFF"/>
                </a:highlight>
                <a:latin typeface="Courier New"/>
                <a:ea typeface="Courier New"/>
                <a:cs typeface="Courier New"/>
                <a:sym typeface="Courier New"/>
              </a:rPr>
              <a:t>Unmarshal</a:t>
            </a:r>
            <a:r>
              <a:rPr lang="en" sz="600">
                <a:solidFill>
                  <a:schemeClr val="dk1"/>
                </a:solidFill>
                <a:highlight>
                  <a:srgbClr val="FFFFFF"/>
                </a:highlight>
                <a:latin typeface="Courier New"/>
                <a:ea typeface="Courier New"/>
                <a:cs typeface="Courier New"/>
                <a:sym typeface="Courier New"/>
              </a:rPr>
              <a:t>(&amp;configuration)</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AF00DB"/>
                </a:solidFill>
                <a:highlight>
                  <a:srgbClr val="FFFFFF"/>
                </a:highlight>
                <a:latin typeface="Courier New"/>
                <a:ea typeface="Courier New"/>
                <a:cs typeface="Courier New"/>
                <a:sym typeface="Courier New"/>
              </a:rPr>
              <a:t>if</a:t>
            </a:r>
            <a:r>
              <a:rPr lang="en" sz="600">
                <a:solidFill>
                  <a:schemeClr val="dk1"/>
                </a:solidFill>
                <a:highlight>
                  <a:srgbClr val="FFFFFF"/>
                </a:highlight>
                <a:latin typeface="Courier New"/>
                <a:ea typeface="Courier New"/>
                <a:cs typeface="Courier New"/>
                <a:sym typeface="Courier New"/>
              </a:rPr>
              <a:t> err != </a:t>
            </a:r>
            <a:r>
              <a:rPr lang="en" sz="600">
                <a:solidFill>
                  <a:srgbClr val="0000FF"/>
                </a:solidFill>
                <a:highlight>
                  <a:srgbClr val="FFFFFF"/>
                </a:highlight>
                <a:latin typeface="Courier New"/>
                <a:ea typeface="Courier New"/>
                <a:cs typeface="Courier New"/>
                <a:sym typeface="Courier New"/>
              </a:rPr>
              <a:t>nil</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Printf</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"Unable to decode into struct, %v"</a:t>
            </a:r>
            <a:r>
              <a:rPr lang="en" sz="600">
                <a:solidFill>
                  <a:schemeClr val="dk1"/>
                </a:solidFill>
                <a:highlight>
                  <a:srgbClr val="FFFFFF"/>
                </a:highlight>
                <a:latin typeface="Courier New"/>
                <a:ea typeface="Courier New"/>
                <a:cs typeface="Courier New"/>
                <a:sym typeface="Courier New"/>
              </a:rPr>
              <a:t>, err)</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Reading variables using the model</a:t>
            </a:r>
            <a:endParaRPr sz="6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"Reading variables using the model.."</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"username are</a:t>
            </a:r>
            <a:r>
              <a:rPr lang="en" sz="600">
                <a:solidFill>
                  <a:srgbClr val="EE0000"/>
                </a:solidFill>
                <a:highlight>
                  <a:srgbClr val="FFFFFF"/>
                </a:highlight>
                <a:latin typeface="Courier New"/>
                <a:ea typeface="Courier New"/>
                <a:cs typeface="Courier New"/>
                <a:sym typeface="Courier New"/>
              </a:rPr>
              <a:t>\t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configuration.StringData[</a:t>
            </a:r>
            <a:r>
              <a:rPr lang="en" sz="600">
                <a:solidFill>
                  <a:srgbClr val="A31515"/>
                </a:solidFill>
                <a:highlight>
                  <a:srgbClr val="FFFFFF"/>
                </a:highlight>
                <a:latin typeface="Courier New"/>
                <a:ea typeface="Courier New"/>
                <a:cs typeface="Courier New"/>
                <a:sym typeface="Courier New"/>
              </a:rPr>
              <a:t>"username"</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"password is</a:t>
            </a:r>
            <a:r>
              <a:rPr lang="en" sz="600">
                <a:solidFill>
                  <a:srgbClr val="EE0000"/>
                </a:solidFill>
                <a:highlight>
                  <a:srgbClr val="FFFFFF"/>
                </a:highlight>
                <a:latin typeface="Courier New"/>
                <a:ea typeface="Courier New"/>
                <a:cs typeface="Courier New"/>
                <a:sym typeface="Courier New"/>
              </a:rPr>
              <a:t>\t\t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configuration.StringData[</a:t>
            </a:r>
            <a:r>
              <a:rPr lang="en" sz="600">
                <a:solidFill>
                  <a:srgbClr val="A31515"/>
                </a:solidFill>
                <a:highlight>
                  <a:srgbClr val="FFFFFF"/>
                </a:highlight>
                <a:latin typeface="Courier New"/>
                <a:ea typeface="Courier New"/>
                <a:cs typeface="Courier New"/>
                <a:sym typeface="Courier New"/>
              </a:rPr>
              <a:t>"password"</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Reading variables without using the model</a:t>
            </a:r>
            <a:endParaRPr sz="6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a:t>
            </a:r>
            <a:r>
              <a:rPr lang="en" sz="600">
                <a:solidFill>
                  <a:srgbClr val="EE0000"/>
                </a:solidFill>
                <a:highlight>
                  <a:srgbClr val="FFFFFF"/>
                </a:highlight>
                <a:latin typeface="Courier New"/>
                <a:ea typeface="Courier New"/>
                <a:cs typeface="Courier New"/>
                <a:sym typeface="Courier New"/>
              </a:rPr>
              <a:t>\n</a:t>
            </a:r>
            <a:r>
              <a:rPr lang="en" sz="600">
                <a:solidFill>
                  <a:srgbClr val="A31515"/>
                </a:solidFill>
                <a:highlight>
                  <a:srgbClr val="FFFFFF"/>
                </a:highlight>
                <a:latin typeface="Courier New"/>
                <a:ea typeface="Courier New"/>
                <a:cs typeface="Courier New"/>
                <a:sym typeface="Courier New"/>
              </a:rPr>
              <a:t>Reading variables without using the model.."</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"Database is</a:t>
            </a:r>
            <a:r>
              <a:rPr lang="en" sz="600">
                <a:solidFill>
                  <a:srgbClr val="EE0000"/>
                </a:solidFill>
                <a:highlight>
                  <a:srgbClr val="FFFFFF"/>
                </a:highlight>
                <a:latin typeface="Courier New"/>
                <a:ea typeface="Courier New"/>
                <a:cs typeface="Courier New"/>
                <a:sym typeface="Courier New"/>
              </a:rPr>
              <a:t>\t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GetString</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"database.dbname"</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"EXAMPLE_PATH is</a:t>
            </a:r>
            <a:r>
              <a:rPr lang="en" sz="600">
                <a:solidFill>
                  <a:srgbClr val="EE0000"/>
                </a:solidFill>
                <a:highlight>
                  <a:srgbClr val="FFFFFF"/>
                </a:highlight>
                <a:latin typeface="Courier New"/>
                <a:ea typeface="Courier New"/>
                <a:cs typeface="Courier New"/>
                <a:sym typeface="Courier New"/>
              </a:rPr>
              <a:t>\t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GetString</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"EXAMPLE_PATH"</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"EXAMPLE_VAR is</a:t>
            </a:r>
            <a:r>
              <a:rPr lang="en" sz="600">
                <a:solidFill>
                  <a:srgbClr val="EE0000"/>
                </a:solidFill>
                <a:highlight>
                  <a:srgbClr val="FFFFFF"/>
                </a:highlight>
                <a:latin typeface="Courier New"/>
                <a:ea typeface="Courier New"/>
                <a:cs typeface="Courier New"/>
                <a:sym typeface="Courier New"/>
              </a:rPr>
              <a:t>\t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GetString</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"EXAMPLE_VAR"</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268200" y="216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Managing a Project in Go - workspaces reminder</a:t>
            </a:r>
            <a:endParaRPr/>
          </a:p>
        </p:txBody>
      </p:sp>
      <p:sp>
        <p:nvSpPr>
          <p:cNvPr id="88" name="Google Shape;88;p18"/>
          <p:cNvSpPr txBox="1">
            <a:spLocks noGrp="1"/>
          </p:cNvSpPr>
          <p:nvPr>
            <p:ph type="body" idx="1"/>
          </p:nvPr>
        </p:nvSpPr>
        <p:spPr>
          <a:xfrm>
            <a:off x="311700" y="924300"/>
            <a:ext cx="8520600" cy="3644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The legacy way of organizing a project in go is called a workspace</a:t>
            </a:r>
            <a:endParaRPr sz="1600" dirty="0">
              <a:solidFill>
                <a:schemeClr val="dk1"/>
              </a:solidFill>
            </a:endParaRPr>
          </a:p>
          <a:p>
            <a:pPr marL="457200" lvl="0" indent="-330200" algn="l" rtl="0">
              <a:spcBef>
                <a:spcPts val="1000"/>
              </a:spcBef>
              <a:spcAft>
                <a:spcPts val="0"/>
              </a:spcAft>
              <a:buClr>
                <a:schemeClr val="dk1"/>
              </a:buClr>
              <a:buSzPts val="1600"/>
              <a:buChar char="●"/>
            </a:pPr>
            <a:r>
              <a:rPr lang="en" sz="1600" dirty="0">
                <a:solidFill>
                  <a:schemeClr val="dk1"/>
                </a:solidFill>
              </a:rPr>
              <a:t>Prior to go 1.13 go used workspaces in order to gather all the files necessary for a project</a:t>
            </a:r>
            <a:endParaRPr sz="1600" dirty="0">
              <a:solidFill>
                <a:schemeClr val="dk1"/>
              </a:solidFill>
            </a:endParaRPr>
          </a:p>
          <a:p>
            <a:pPr marL="457200" lvl="0" indent="-330200" algn="l" rtl="0">
              <a:spcBef>
                <a:spcPts val="1000"/>
              </a:spcBef>
              <a:spcAft>
                <a:spcPts val="0"/>
              </a:spcAft>
              <a:buClr>
                <a:schemeClr val="dk1"/>
              </a:buClr>
              <a:buSzPts val="1600"/>
              <a:buChar char="●"/>
            </a:pPr>
            <a:r>
              <a:rPr lang="en" sz="1600" dirty="0">
                <a:solidFill>
                  <a:schemeClr val="dk1"/>
                </a:solidFill>
              </a:rPr>
              <a:t>Woking in workspace mode means that all of our project related files needs to be in one place referenced by the GOPATH environment variable</a:t>
            </a:r>
            <a:endParaRPr sz="1600" dirty="0">
              <a:solidFill>
                <a:schemeClr val="dk1"/>
              </a:solidFill>
            </a:endParaRPr>
          </a:p>
          <a:p>
            <a:pPr marL="457200" lvl="0" indent="-330200" algn="l" rtl="0">
              <a:spcBef>
                <a:spcPts val="1000"/>
              </a:spcBef>
              <a:spcAft>
                <a:spcPts val="0"/>
              </a:spcAft>
              <a:buClr>
                <a:schemeClr val="dk1"/>
              </a:buClr>
              <a:buSzPts val="1600"/>
              <a:buChar char="●"/>
            </a:pPr>
            <a:r>
              <a:rPr lang="en" sz="1600" dirty="0">
                <a:solidFill>
                  <a:schemeClr val="dk1"/>
                </a:solidFill>
              </a:rPr>
              <a:t>When we used to install any dependency packages using go get command, it would save the package files under the $GOPATH/src path</a:t>
            </a:r>
            <a:endParaRPr sz="1600" dirty="0">
              <a:solidFill>
                <a:schemeClr val="dk1"/>
              </a:solidFill>
            </a:endParaRPr>
          </a:p>
          <a:p>
            <a:pPr marL="457200" lvl="0" indent="-330200" algn="l" rtl="0">
              <a:spcBef>
                <a:spcPts val="1000"/>
              </a:spcBef>
              <a:spcAft>
                <a:spcPts val="0"/>
              </a:spcAft>
              <a:buClr>
                <a:schemeClr val="dk1"/>
              </a:buClr>
              <a:buSzPts val="1600"/>
              <a:buChar char="●"/>
            </a:pPr>
            <a:r>
              <a:rPr lang="en" sz="1600" dirty="0">
                <a:solidFill>
                  <a:schemeClr val="dk1"/>
                </a:solidFill>
              </a:rPr>
              <a:t>Every dependency must be retrieved using go get prior to utilizing</a:t>
            </a:r>
            <a:endParaRPr sz="1600" dirty="0">
              <a:solidFill>
                <a:schemeClr val="dk1"/>
              </a:solidFill>
            </a:endParaRPr>
          </a:p>
          <a:p>
            <a:pPr marL="0" lvl="0" indent="0" algn="l" rtl="0">
              <a:spcBef>
                <a:spcPts val="1000"/>
              </a:spcBef>
              <a:spcAft>
                <a:spcPts val="1600"/>
              </a:spcAft>
              <a:buNone/>
            </a:pP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9"/>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Persisting data into a database</a:t>
            </a:r>
            <a:endParaRPr/>
          </a:p>
        </p:txBody>
      </p:sp>
      <p:sp>
        <p:nvSpPr>
          <p:cNvPr id="459" name="Google Shape;459;p69"/>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t>The go standard library provides us the sql package for interacting with a database </a:t>
            </a:r>
            <a:endParaRPr sz="1600" dirty="0"/>
          </a:p>
          <a:p>
            <a:pPr marL="457200" lvl="0" indent="-330200" algn="l" rtl="0">
              <a:spcBef>
                <a:spcPts val="1000"/>
              </a:spcBef>
              <a:spcAft>
                <a:spcPts val="0"/>
              </a:spcAft>
              <a:buSzPts val="1600"/>
              <a:buChar char="●"/>
            </a:pPr>
            <a:r>
              <a:rPr lang="en" sz="1600" dirty="0"/>
              <a:t>The open function enables us to open a connection to a database, this function is passed a driver for the database and the datasource, which is the connection string to the db</a:t>
            </a:r>
            <a:endParaRPr sz="1600" dirty="0"/>
          </a:p>
          <a:p>
            <a:pPr marL="457200" lvl="0" indent="0" algn="l" rtl="0">
              <a:spcBef>
                <a:spcPts val="1000"/>
              </a:spcBef>
              <a:spcAft>
                <a:spcPts val="0"/>
              </a:spcAft>
              <a:buNone/>
            </a:pPr>
            <a:r>
              <a:rPr lang="en" sz="1600" dirty="0"/>
              <a:t> </a:t>
            </a:r>
            <a:r>
              <a:rPr lang="en" sz="1400" dirty="0">
                <a:solidFill>
                  <a:srgbClr val="9CDCFE"/>
                </a:solidFill>
                <a:highlight>
                  <a:srgbClr val="1E1E1E"/>
                </a:highlight>
                <a:latin typeface="Courier New"/>
                <a:ea typeface="Courier New"/>
                <a:cs typeface="Courier New"/>
                <a:sym typeface="Courier New"/>
              </a:rPr>
              <a:t>db</a:t>
            </a:r>
            <a:r>
              <a:rPr lang="en" sz="1400" dirty="0">
                <a:solidFill>
                  <a:srgbClr val="D4D4D4"/>
                </a:solidFill>
                <a:highlight>
                  <a:srgbClr val="1E1E1E"/>
                </a:highlight>
                <a:latin typeface="Courier New"/>
                <a:ea typeface="Courier New"/>
                <a:cs typeface="Courier New"/>
                <a:sym typeface="Courier New"/>
              </a:rPr>
              <a:t>, </a:t>
            </a:r>
            <a:r>
              <a:rPr lang="en" sz="1400" dirty="0">
                <a:solidFill>
                  <a:srgbClr val="9CDCFE"/>
                </a:solidFill>
                <a:highlight>
                  <a:srgbClr val="1E1E1E"/>
                </a:highlight>
                <a:latin typeface="Courier New"/>
                <a:ea typeface="Courier New"/>
                <a:cs typeface="Courier New"/>
                <a:sym typeface="Courier New"/>
              </a:rPr>
              <a:t>err</a:t>
            </a:r>
            <a:r>
              <a:rPr lang="en" sz="1400" dirty="0">
                <a:solidFill>
                  <a:srgbClr val="D4D4D4"/>
                </a:solidFill>
                <a:highlight>
                  <a:srgbClr val="1E1E1E"/>
                </a:highlight>
                <a:latin typeface="Courier New"/>
                <a:ea typeface="Courier New"/>
                <a:cs typeface="Courier New"/>
                <a:sym typeface="Courier New"/>
              </a:rPr>
              <a:t> := sql.</a:t>
            </a:r>
            <a:r>
              <a:rPr lang="en" sz="1400" dirty="0">
                <a:solidFill>
                  <a:srgbClr val="DCDCAA"/>
                </a:solidFill>
                <a:highlight>
                  <a:srgbClr val="1E1E1E"/>
                </a:highlight>
                <a:latin typeface="Courier New"/>
                <a:ea typeface="Courier New"/>
                <a:cs typeface="Courier New"/>
                <a:sym typeface="Courier New"/>
              </a:rPr>
              <a:t>Open</a:t>
            </a:r>
            <a:r>
              <a:rPr lang="en" sz="1400" dirty="0">
                <a:solidFill>
                  <a:srgbClr val="D4D4D4"/>
                </a:solidFill>
                <a:highlight>
                  <a:srgbClr val="1E1E1E"/>
                </a:highlight>
                <a:latin typeface="Courier New"/>
                <a:ea typeface="Courier New"/>
                <a:cs typeface="Courier New"/>
                <a:sym typeface="Courier New"/>
              </a:rPr>
              <a:t>(</a:t>
            </a:r>
            <a:r>
              <a:rPr lang="en" sz="1400" dirty="0">
                <a:solidFill>
                  <a:srgbClr val="CE9178"/>
                </a:solidFill>
                <a:highlight>
                  <a:srgbClr val="1E1E1E"/>
                </a:highlight>
                <a:latin typeface="Courier New"/>
                <a:ea typeface="Courier New"/>
                <a:cs typeface="Courier New"/>
                <a:sym typeface="Courier New"/>
              </a:rPr>
              <a:t>"mysql"</a:t>
            </a:r>
            <a:r>
              <a:rPr lang="en" sz="1400" dirty="0">
                <a:solidFill>
                  <a:srgbClr val="D4D4D4"/>
                </a:solidFill>
                <a:highlight>
                  <a:srgbClr val="1E1E1E"/>
                </a:highlight>
                <a:latin typeface="Courier New"/>
                <a:ea typeface="Courier New"/>
                <a:cs typeface="Courier New"/>
                <a:sym typeface="Courier New"/>
              </a:rPr>
              <a:t>, </a:t>
            </a:r>
            <a:r>
              <a:rPr lang="en" sz="1400" dirty="0">
                <a:solidFill>
                  <a:srgbClr val="CE9178"/>
                </a:solidFill>
                <a:highlight>
                  <a:srgbClr val="1E1E1E"/>
                </a:highlight>
                <a:latin typeface="Courier New"/>
                <a:ea typeface="Courier New"/>
                <a:cs typeface="Courier New"/>
                <a:sym typeface="Courier New"/>
              </a:rPr>
              <a:t>"username:password@tcp(127.0.0.1:3306)/mydb"</a:t>
            </a:r>
            <a:r>
              <a:rPr lang="en" sz="1400" dirty="0">
                <a:solidFill>
                  <a:srgbClr val="D4D4D4"/>
                </a:solidFill>
                <a:highlight>
                  <a:srgbClr val="1E1E1E"/>
                </a:highlight>
                <a:latin typeface="Courier New"/>
                <a:ea typeface="Courier New"/>
                <a:cs typeface="Courier New"/>
                <a:sym typeface="Courier New"/>
              </a:rPr>
              <a:t>)</a:t>
            </a:r>
            <a:endParaRPr sz="1400" dirty="0">
              <a:solidFill>
                <a:srgbClr val="D4D4D4"/>
              </a:solidFill>
              <a:highlight>
                <a:srgbClr val="1E1E1E"/>
              </a:highlight>
              <a:latin typeface="Courier New"/>
              <a:ea typeface="Courier New"/>
              <a:cs typeface="Courier New"/>
              <a:sym typeface="Courier New"/>
            </a:endParaRPr>
          </a:p>
          <a:p>
            <a:pPr marL="457200" lvl="0" indent="-330200" algn="l" rtl="0">
              <a:spcBef>
                <a:spcPts val="1000"/>
              </a:spcBef>
              <a:spcAft>
                <a:spcPts val="0"/>
              </a:spcAft>
              <a:buSzPts val="1600"/>
              <a:buChar char="●"/>
            </a:pPr>
            <a:r>
              <a:rPr lang="en" sz="1600" dirty="0"/>
              <a:t>The function returns a DB type object which manages the connections to the database within a connection pool</a:t>
            </a:r>
            <a:endParaRPr sz="1600" dirty="0"/>
          </a:p>
          <a:p>
            <a:pPr marL="457200" lvl="0" indent="-330200" algn="l" rtl="0">
              <a:spcBef>
                <a:spcPts val="1000"/>
              </a:spcBef>
              <a:spcAft>
                <a:spcPts val="0"/>
              </a:spcAft>
              <a:buSzPts val="1600"/>
              <a:buChar char="●"/>
            </a:pPr>
            <a:r>
              <a:rPr lang="en" sz="1600" dirty="0"/>
              <a:t>The DB will open and close connections on demand and will do it in a thread safe way</a:t>
            </a:r>
            <a:endParaRPr sz="1600" dirty="0"/>
          </a:p>
          <a:p>
            <a:pPr marL="457200" lvl="0" indent="-330200" algn="l" rtl="0">
              <a:spcBef>
                <a:spcPts val="1000"/>
              </a:spcBef>
              <a:spcAft>
                <a:spcPts val="1000"/>
              </a:spcAft>
              <a:buSzPts val="1600"/>
              <a:buChar char="●"/>
            </a:pPr>
            <a:r>
              <a:rPr lang="en" sz="1600" dirty="0"/>
              <a:t>Please note that we also have the same method with the same signature except that it returns a single connection “Conn type”</a:t>
            </a:r>
            <a:endParaRPr sz="16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0"/>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Connecting to a Database</a:t>
            </a:r>
            <a:endParaRPr/>
          </a:p>
        </p:txBody>
      </p:sp>
      <p:sp>
        <p:nvSpPr>
          <p:cNvPr id="465" name="Google Shape;465;p70"/>
          <p:cNvSpPr txBox="1">
            <a:spLocks noGrp="1"/>
          </p:cNvSpPr>
          <p:nvPr>
            <p:ph type="body" idx="1"/>
          </p:nvPr>
        </p:nvSpPr>
        <p:spPr>
          <a:xfrm>
            <a:off x="150725" y="923200"/>
            <a:ext cx="8993400" cy="849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a:solidFill>
                  <a:srgbClr val="000000"/>
                </a:solidFill>
              </a:rPr>
              <a:t>Let’s start by running a db using a docker image </a:t>
            </a:r>
            <a:endParaRPr sz="1400">
              <a:solidFill>
                <a:srgbClr val="000000"/>
              </a:solidFill>
            </a:endParaRPr>
          </a:p>
          <a:p>
            <a:pPr marL="457200" lvl="0" indent="0" algn="l" rtl="0">
              <a:spcBef>
                <a:spcPts val="1000"/>
              </a:spcBef>
              <a:spcAft>
                <a:spcPts val="1000"/>
              </a:spcAft>
              <a:buNone/>
            </a:pPr>
            <a:r>
              <a:rPr lang="en" sz="1100">
                <a:solidFill>
                  <a:srgbClr val="FFFFFF"/>
                </a:solidFill>
                <a:highlight>
                  <a:srgbClr val="000000"/>
                </a:highlight>
              </a:rPr>
              <a:t>$ docker run -p 3306:3306 -p 33060:33060 --name mysqldb -v ~/mysql:/var/lib/mysql -e MYSQL_ROOT_PASSWORD=pass -d mysq</a:t>
            </a:r>
            <a:endParaRPr/>
          </a:p>
        </p:txBody>
      </p:sp>
      <p:sp>
        <p:nvSpPr>
          <p:cNvPr id="466" name="Google Shape;466;p70"/>
          <p:cNvSpPr txBox="1"/>
          <p:nvPr/>
        </p:nvSpPr>
        <p:spPr>
          <a:xfrm>
            <a:off x="4399050" y="1954075"/>
            <a:ext cx="4677900" cy="3113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"database/sql"</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"log"</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_ </a:t>
            </a:r>
            <a:r>
              <a:rPr lang="en" sz="900">
                <a:solidFill>
                  <a:srgbClr val="CE9178"/>
                </a:solidFill>
                <a:highlight>
                  <a:srgbClr val="1E1E1E"/>
                </a:highlight>
                <a:latin typeface="Courier New"/>
                <a:ea typeface="Courier New"/>
                <a:cs typeface="Courier New"/>
                <a:sym typeface="Courier New"/>
              </a:rPr>
              <a:t>"github.com/go-sql-driver/mysql"</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db</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err</a:t>
            </a:r>
            <a:r>
              <a:rPr lang="en" sz="900">
                <a:solidFill>
                  <a:srgbClr val="D4D4D4"/>
                </a:solidFill>
                <a:highlight>
                  <a:srgbClr val="1E1E1E"/>
                </a:highlight>
                <a:latin typeface="Courier New"/>
                <a:ea typeface="Courier New"/>
                <a:cs typeface="Courier New"/>
                <a:sym typeface="Courier New"/>
              </a:rPr>
              <a:t> := sql.</a:t>
            </a:r>
            <a:r>
              <a:rPr lang="en" sz="900">
                <a:solidFill>
                  <a:srgbClr val="DCDCAA"/>
                </a:solidFill>
                <a:highlight>
                  <a:srgbClr val="1E1E1E"/>
                </a:highlight>
                <a:latin typeface="Courier New"/>
                <a:ea typeface="Courier New"/>
                <a:cs typeface="Courier New"/>
                <a:sym typeface="Courier New"/>
              </a:rPr>
              <a:t>Open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"mysql"</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"root:pass@(127.0.0.1)/game_db"</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586C0"/>
                </a:solidFill>
                <a:highlight>
                  <a:srgbClr val="1E1E1E"/>
                </a:highlight>
                <a:latin typeface="Courier New"/>
                <a:ea typeface="Courier New"/>
                <a:cs typeface="Courier New"/>
                <a:sym typeface="Courier New"/>
              </a:rPr>
              <a:t>if</a:t>
            </a:r>
            <a:r>
              <a:rPr lang="en" sz="900">
                <a:solidFill>
                  <a:srgbClr val="D4D4D4"/>
                </a:solidFill>
                <a:highlight>
                  <a:srgbClr val="1E1E1E"/>
                </a:highlight>
                <a:latin typeface="Courier New"/>
                <a:ea typeface="Courier New"/>
                <a:cs typeface="Courier New"/>
                <a:sym typeface="Courier New"/>
              </a:rPr>
              <a:t> err != </a:t>
            </a:r>
            <a:r>
              <a:rPr lang="en" sz="900">
                <a:solidFill>
                  <a:srgbClr val="569CD6"/>
                </a:solidFill>
                <a:highlight>
                  <a:srgbClr val="1E1E1E"/>
                </a:highlight>
                <a:latin typeface="Courier New"/>
                <a:ea typeface="Courier New"/>
                <a:cs typeface="Courier New"/>
                <a:sym typeface="Courier New"/>
              </a:rPr>
              <a:t>nil</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log.</a:t>
            </a:r>
            <a:r>
              <a:rPr lang="en" sz="900">
                <a:solidFill>
                  <a:srgbClr val="DCDCAA"/>
                </a:solidFill>
                <a:highlight>
                  <a:srgbClr val="1E1E1E"/>
                </a:highlight>
                <a:latin typeface="Courier New"/>
                <a:ea typeface="Courier New"/>
                <a:cs typeface="Courier New"/>
                <a:sym typeface="Courier New"/>
              </a:rPr>
              <a:t>Fatalf</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"couldn't open database connection"</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p:txBody>
      </p:sp>
      <p:sp>
        <p:nvSpPr>
          <p:cNvPr id="467" name="Google Shape;467;p70"/>
          <p:cNvSpPr txBox="1"/>
          <p:nvPr/>
        </p:nvSpPr>
        <p:spPr>
          <a:xfrm>
            <a:off x="150725" y="1656900"/>
            <a:ext cx="4011600" cy="3309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Please note that beside the sql import package we also need to import the relevant database driver</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On the following example we use mysql driver</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Also note that we are using the “_” to allow the driver to be imported although there is no direct use of it from our code</a:t>
            </a:r>
            <a:endParaRPr/>
          </a:p>
          <a:p>
            <a:pPr marL="457200" lvl="0" indent="0" algn="l" rtl="0">
              <a:spcBef>
                <a:spcPts val="0"/>
              </a:spcBef>
              <a:spcAft>
                <a:spcPts val="0"/>
              </a:spcAft>
              <a:buNone/>
            </a:pPr>
            <a:endParaRPr/>
          </a:p>
          <a:p>
            <a:pPr marL="457200" lvl="0" indent="-317500" algn="l" rtl="0">
              <a:spcBef>
                <a:spcPts val="0"/>
              </a:spcBef>
              <a:spcAft>
                <a:spcPts val="0"/>
              </a:spcAft>
              <a:buSzPts val="1400"/>
              <a:buFont typeface="Roboto"/>
              <a:buChar char="●"/>
            </a:pPr>
            <a:r>
              <a:rPr lang="en">
                <a:solidFill>
                  <a:srgbClr val="3E4042"/>
                </a:solidFill>
                <a:highlight>
                  <a:srgbClr val="FFFFFF"/>
                </a:highlight>
                <a:latin typeface="Roboto"/>
                <a:ea typeface="Roboto"/>
                <a:cs typeface="Roboto"/>
                <a:sym typeface="Roboto"/>
              </a:rPr>
              <a:t>See </a:t>
            </a:r>
            <a:r>
              <a:rPr lang="en">
                <a:solidFill>
                  <a:srgbClr val="007D9C"/>
                </a:solidFill>
                <a:highlight>
                  <a:srgbClr val="FFFFFF"/>
                </a:highlight>
                <a:uFill>
                  <a:noFill/>
                </a:uFill>
                <a:latin typeface="Roboto"/>
                <a:ea typeface="Roboto"/>
                <a:cs typeface="Roboto"/>
                <a:sym typeface="Roboto"/>
                <a:hlinkClick r:id="rId3"/>
              </a:rPr>
              <a:t>https://golang.org/s/sqldrivers</a:t>
            </a:r>
            <a:r>
              <a:rPr lang="en">
                <a:solidFill>
                  <a:srgbClr val="3E4042"/>
                </a:solidFill>
                <a:highlight>
                  <a:srgbClr val="FFFFFF"/>
                </a:highlight>
                <a:latin typeface="Roboto"/>
                <a:ea typeface="Roboto"/>
                <a:cs typeface="Roboto"/>
                <a:sym typeface="Roboto"/>
              </a:rPr>
              <a:t> for a list of drivers.</a:t>
            </a:r>
            <a:endParaRPr sz="17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1"/>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Query the database </a:t>
            </a:r>
            <a:endParaRPr/>
          </a:p>
        </p:txBody>
      </p:sp>
      <p:sp>
        <p:nvSpPr>
          <p:cNvPr id="473" name="Google Shape;473;p71"/>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sql package exports the Query function </a:t>
            </a:r>
            <a:endParaRPr dirty="0"/>
          </a:p>
          <a:p>
            <a:pPr marL="457200" lvl="0" indent="0" algn="l" rtl="0">
              <a:spcBef>
                <a:spcPts val="1000"/>
              </a:spcBef>
              <a:spcAft>
                <a:spcPts val="0"/>
              </a:spcAft>
              <a:buNone/>
            </a:pPr>
            <a:r>
              <a:rPr lang="en" sz="1050" dirty="0">
                <a:solidFill>
                  <a:srgbClr val="007D9C"/>
                </a:solidFill>
                <a:highlight>
                  <a:srgbClr val="FFFFFF"/>
                </a:highlight>
                <a:uFill>
                  <a:noFill/>
                </a:uFill>
                <a:latin typeface="Roboto"/>
                <a:ea typeface="Roboto"/>
                <a:cs typeface="Roboto"/>
                <a:sym typeface="Roboto"/>
                <a:hlinkClick r:id="rId3"/>
              </a:rPr>
              <a:t>func (db *DB) Query(query string, args ...interface{}) (*Rows, error)</a:t>
            </a:r>
            <a:endParaRPr dirty="0"/>
          </a:p>
          <a:p>
            <a:pPr marL="457200" lvl="0" indent="-342900" algn="l" rtl="0">
              <a:spcBef>
                <a:spcPts val="1000"/>
              </a:spcBef>
              <a:spcAft>
                <a:spcPts val="0"/>
              </a:spcAft>
              <a:buSzPts val="1800"/>
              <a:buChar char="●"/>
            </a:pPr>
            <a:r>
              <a:rPr lang="en" dirty="0"/>
              <a:t>It takes a string for the sql and a bunch of parameters that can optionally be passed to the query (for parameterized queries)</a:t>
            </a:r>
            <a:endParaRPr dirty="0"/>
          </a:p>
          <a:p>
            <a:pPr marL="457200" lvl="0" indent="-342900" algn="l" rtl="0">
              <a:spcBef>
                <a:spcPts val="1000"/>
              </a:spcBef>
              <a:spcAft>
                <a:spcPts val="0"/>
              </a:spcAft>
              <a:buSzPts val="1800"/>
              <a:buChar char="●"/>
            </a:pPr>
            <a:r>
              <a:rPr lang="en" dirty="0"/>
              <a:t>It returns a Rows type which allows us to iterate by using it’s next method</a:t>
            </a:r>
            <a:endParaRPr dirty="0"/>
          </a:p>
          <a:p>
            <a:pPr marL="457200" lvl="0" indent="-342900" algn="l" rtl="0">
              <a:spcBef>
                <a:spcPts val="1000"/>
              </a:spcBef>
              <a:spcAft>
                <a:spcPts val="0"/>
              </a:spcAft>
              <a:buSzPts val="1800"/>
              <a:buChar char="●"/>
            </a:pPr>
            <a:r>
              <a:rPr lang="en" dirty="0"/>
              <a:t>During iteration on the rows we need to call scan in order to get the data into our go types</a:t>
            </a:r>
            <a:endParaRPr dirty="0"/>
          </a:p>
          <a:p>
            <a:pPr marL="0" lvl="0" indent="0" algn="l" rtl="0">
              <a:spcBef>
                <a:spcPts val="1000"/>
              </a:spcBef>
              <a:spcAft>
                <a:spcPts val="0"/>
              </a:spcAft>
              <a:buNone/>
            </a:pPr>
            <a:endParaRPr dirty="0"/>
          </a:p>
          <a:p>
            <a:pPr marL="0" lvl="0" indent="0" algn="l" rtl="0">
              <a:spcBef>
                <a:spcPts val="1000"/>
              </a:spcBef>
              <a:spcAft>
                <a:spcPts val="1000"/>
              </a:spcAft>
              <a:buNone/>
            </a:pP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2"/>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Query database example</a:t>
            </a:r>
            <a:endParaRPr/>
          </a:p>
        </p:txBody>
      </p:sp>
      <p:sp>
        <p:nvSpPr>
          <p:cNvPr id="479" name="Google Shape;479;p72"/>
          <p:cNvSpPr txBox="1">
            <a:spLocks noGrp="1"/>
          </p:cNvSpPr>
          <p:nvPr>
            <p:ph type="body" idx="1"/>
          </p:nvPr>
        </p:nvSpPr>
        <p:spPr>
          <a:xfrm>
            <a:off x="150725" y="923200"/>
            <a:ext cx="4281300" cy="396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Please note that we didn’t use the “*”</a:t>
            </a:r>
            <a:endParaRPr dirty="0"/>
          </a:p>
          <a:p>
            <a:pPr marL="0" lvl="0" indent="0" algn="l" rtl="0">
              <a:spcBef>
                <a:spcPts val="1000"/>
              </a:spcBef>
              <a:spcAft>
                <a:spcPts val="1000"/>
              </a:spcAft>
              <a:buNone/>
            </a:pPr>
            <a:r>
              <a:rPr lang="en" dirty="0"/>
              <a:t>In the select statement , it is important to match the fields to the number of values returned from the query in the order we get them </a:t>
            </a:r>
            <a:endParaRPr dirty="0"/>
          </a:p>
        </p:txBody>
      </p:sp>
      <p:sp>
        <p:nvSpPr>
          <p:cNvPr id="480" name="Google Shape;480;p72"/>
          <p:cNvSpPr txBox="1"/>
          <p:nvPr/>
        </p:nvSpPr>
        <p:spPr>
          <a:xfrm>
            <a:off x="4572000" y="254100"/>
            <a:ext cx="4645500" cy="48285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"database/sql"</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"log"</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_ </a:t>
            </a:r>
            <a:r>
              <a:rPr lang="en" sz="600">
                <a:solidFill>
                  <a:srgbClr val="CE9178"/>
                </a:solidFill>
                <a:highlight>
                  <a:srgbClr val="1E1E1E"/>
                </a:highlight>
                <a:latin typeface="Courier New"/>
                <a:ea typeface="Courier New"/>
                <a:cs typeface="Courier New"/>
                <a:sym typeface="Courier New"/>
              </a:rPr>
              <a:t>"github.com/go-sql-driver/mysql"</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User</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struct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id         </a:t>
            </a:r>
            <a:r>
              <a:rPr lang="en" sz="600">
                <a:solidFill>
                  <a:srgbClr val="4EC9B0"/>
                </a:solidFill>
                <a:highlight>
                  <a:srgbClr val="1E1E1E"/>
                </a:highlight>
                <a:latin typeface="Courier New"/>
                <a:ea typeface="Courier New"/>
                <a:cs typeface="Courier New"/>
                <a:sym typeface="Courier New"/>
              </a:rPr>
              <a:t>int</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first_name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last_name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email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password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users</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User</a:t>
            </a:r>
            <a:r>
              <a:rPr lang="en" sz="600">
                <a:solidFill>
                  <a:srgbClr val="D4D4D4"/>
                </a:solidFill>
                <a:highlight>
                  <a:srgbClr val="1E1E1E"/>
                </a:highlight>
                <a:latin typeface="Courier New"/>
                <a:ea typeface="Courier New"/>
                <a:cs typeface="Courier New"/>
                <a:sym typeface="Courier New"/>
              </a:rPr>
              <a:t> = </a:t>
            </a:r>
            <a:r>
              <a:rPr lang="en" sz="600">
                <a:solidFill>
                  <a:srgbClr val="DCDCAA"/>
                </a:solidFill>
                <a:highlight>
                  <a:srgbClr val="1E1E1E"/>
                </a:highlight>
                <a:latin typeface="Courier New"/>
                <a:ea typeface="Courier New"/>
                <a:cs typeface="Courier New"/>
                <a:sym typeface="Courier New"/>
              </a:rPr>
              <a:t>make</a:t>
            </a:r>
            <a:r>
              <a:rPr lang="en" sz="600">
                <a:solidFill>
                  <a:srgbClr val="D4D4D4"/>
                </a:solidFill>
                <a:highlight>
                  <a:srgbClr val="1E1E1E"/>
                </a:highlight>
                <a:latin typeface="Courier New"/>
                <a:ea typeface="Courier New"/>
                <a:cs typeface="Courier New"/>
                <a:sym typeface="Courier New"/>
              </a:rPr>
              <a:t>([]User, </a:t>
            </a:r>
            <a:r>
              <a:rPr lang="en" sz="600">
                <a:solidFill>
                  <a:srgbClr val="B5CEA8"/>
                </a:solidFill>
                <a:highlight>
                  <a:srgbClr val="1E1E1E"/>
                </a:highlight>
                <a:latin typeface="Courier New"/>
                <a:ea typeface="Courier New"/>
                <a:cs typeface="Courier New"/>
                <a:sym typeface="Courier New"/>
              </a:rPr>
              <a:t>0</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db</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sql.</a:t>
            </a:r>
            <a:r>
              <a:rPr lang="en" sz="600">
                <a:solidFill>
                  <a:srgbClr val="DCDCAA"/>
                </a:solidFill>
                <a:highlight>
                  <a:srgbClr val="1E1E1E"/>
                </a:highlight>
                <a:latin typeface="Courier New"/>
                <a:ea typeface="Courier New"/>
                <a:cs typeface="Courier New"/>
                <a:sym typeface="Courier New"/>
              </a:rPr>
              <a:t>Open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"mysql"</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"root:pass@(127.0.0.1)/game_db"</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"couldnt open database connection"</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rows</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db.</a:t>
            </a:r>
            <a:r>
              <a:rPr lang="en" sz="600">
                <a:solidFill>
                  <a:srgbClr val="DCDCAA"/>
                </a:solidFill>
                <a:highlight>
                  <a:srgbClr val="1E1E1E"/>
                </a:highlight>
                <a:latin typeface="Courier New"/>
                <a:ea typeface="Courier New"/>
                <a:cs typeface="Courier New"/>
                <a:sym typeface="Courier New"/>
              </a:rPr>
              <a:t>Query</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"select id,first_name , last_name, email , password  from users"</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for</a:t>
            </a:r>
            <a:r>
              <a:rPr lang="en" sz="600">
                <a:solidFill>
                  <a:srgbClr val="D4D4D4"/>
                </a:solidFill>
                <a:highlight>
                  <a:srgbClr val="1E1E1E"/>
                </a:highlight>
                <a:latin typeface="Courier New"/>
                <a:ea typeface="Courier New"/>
                <a:cs typeface="Courier New"/>
                <a:sym typeface="Courier New"/>
              </a:rPr>
              <a:t> rows.</a:t>
            </a:r>
            <a:r>
              <a:rPr lang="en" sz="600">
                <a:solidFill>
                  <a:srgbClr val="DCDCAA"/>
                </a:solidFill>
                <a:highlight>
                  <a:srgbClr val="1E1E1E"/>
                </a:highlight>
                <a:latin typeface="Courier New"/>
                <a:ea typeface="Courier New"/>
                <a:cs typeface="Courier New"/>
                <a:sym typeface="Courier New"/>
              </a:rPr>
              <a:t>Next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user</a:t>
            </a:r>
            <a:r>
              <a:rPr lang="en" sz="600">
                <a:solidFill>
                  <a:srgbClr val="D4D4D4"/>
                </a:solidFill>
                <a:highlight>
                  <a:srgbClr val="1E1E1E"/>
                </a:highlight>
                <a:latin typeface="Courier New"/>
                <a:ea typeface="Courier New"/>
                <a:cs typeface="Courier New"/>
                <a:sym typeface="Courier New"/>
              </a:rPr>
              <a:t> User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rows.</a:t>
            </a:r>
            <a:r>
              <a:rPr lang="en" sz="600">
                <a:solidFill>
                  <a:srgbClr val="DCDCAA"/>
                </a:solidFill>
                <a:highlight>
                  <a:srgbClr val="1E1E1E"/>
                </a:highlight>
                <a:latin typeface="Courier New"/>
                <a:ea typeface="Courier New"/>
                <a:cs typeface="Courier New"/>
                <a:sym typeface="Courier New"/>
              </a:rPr>
              <a:t>Scan</a:t>
            </a:r>
            <a:r>
              <a:rPr lang="en" sz="600">
                <a:solidFill>
                  <a:srgbClr val="D4D4D4"/>
                </a:solidFill>
                <a:highlight>
                  <a:srgbClr val="1E1E1E"/>
                </a:highlight>
                <a:latin typeface="Courier New"/>
                <a:ea typeface="Courier New"/>
                <a:cs typeface="Courier New"/>
                <a:sym typeface="Courier New"/>
              </a:rPr>
              <a:t>(&amp;user.id, &amp;user.first_name, &amp;user.last_name, &amp;user.email, &amp;user.password)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users</a:t>
            </a:r>
            <a:r>
              <a:rPr lang="en" sz="600">
                <a:solidFill>
                  <a:srgbClr val="D4D4D4"/>
                </a:solidFill>
                <a:highlight>
                  <a:srgbClr val="1E1E1E"/>
                </a:highlight>
                <a:latin typeface="Courier New"/>
                <a:ea typeface="Courier New"/>
                <a:cs typeface="Courier New"/>
                <a:sym typeface="Courier New"/>
              </a:rPr>
              <a:t> = </a:t>
            </a:r>
            <a:r>
              <a:rPr lang="en" sz="600">
                <a:solidFill>
                  <a:srgbClr val="DCDCAA"/>
                </a:solidFill>
                <a:highlight>
                  <a:srgbClr val="1E1E1E"/>
                </a:highlight>
                <a:latin typeface="Courier New"/>
                <a:ea typeface="Courier New"/>
                <a:cs typeface="Courier New"/>
                <a:sym typeface="Courier New"/>
              </a:rPr>
              <a:t>append</a:t>
            </a:r>
            <a:r>
              <a:rPr lang="en" sz="600">
                <a:solidFill>
                  <a:srgbClr val="D4D4D4"/>
                </a:solidFill>
                <a:highlight>
                  <a:srgbClr val="1E1E1E"/>
                </a:highlight>
                <a:latin typeface="Courier New"/>
                <a:ea typeface="Courier New"/>
                <a:cs typeface="Courier New"/>
                <a:sym typeface="Courier New"/>
              </a:rPr>
              <a:t>(users, user)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(users)</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569CD6"/>
              </a:solidFill>
              <a:highlight>
                <a:srgbClr val="1E1E1E"/>
              </a:highlight>
              <a:latin typeface="Courier New"/>
              <a:ea typeface="Courier New"/>
              <a:cs typeface="Courier New"/>
              <a:sym typeface="Courier New"/>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3"/>
          <p:cNvSpPr txBox="1">
            <a:spLocks noGrp="1"/>
          </p:cNvSpPr>
          <p:nvPr>
            <p:ph type="title"/>
          </p:nvPr>
        </p:nvSpPr>
        <p:spPr>
          <a:xfrm>
            <a:off x="150725" y="190675"/>
            <a:ext cx="54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Query With Parameters</a:t>
            </a:r>
            <a:endParaRPr/>
          </a:p>
        </p:txBody>
      </p:sp>
      <p:sp>
        <p:nvSpPr>
          <p:cNvPr id="486" name="Google Shape;486;p73"/>
          <p:cNvSpPr txBox="1">
            <a:spLocks noGrp="1"/>
          </p:cNvSpPr>
          <p:nvPr>
            <p:ph type="body" idx="1"/>
          </p:nvPr>
        </p:nvSpPr>
        <p:spPr>
          <a:xfrm>
            <a:off x="150725" y="923200"/>
            <a:ext cx="4260900" cy="36456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dirty="0"/>
              <a:t>We can also use QueryRow to fetch a single row; if the result of the query returns multiple rows, only the first one will be returned</a:t>
            </a:r>
            <a:endParaRPr dirty="0"/>
          </a:p>
        </p:txBody>
      </p:sp>
      <p:sp>
        <p:nvSpPr>
          <p:cNvPr id="487" name="Google Shape;487;p73"/>
          <p:cNvSpPr txBox="1"/>
          <p:nvPr/>
        </p:nvSpPr>
        <p:spPr>
          <a:xfrm>
            <a:off x="4330300" y="101700"/>
            <a:ext cx="4767300" cy="4940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"database/sql"</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"log"</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_ </a:t>
            </a:r>
            <a:r>
              <a:rPr lang="en" sz="600">
                <a:solidFill>
                  <a:srgbClr val="CE9178"/>
                </a:solidFill>
                <a:highlight>
                  <a:srgbClr val="1E1E1E"/>
                </a:highlight>
                <a:latin typeface="Courier New"/>
                <a:ea typeface="Courier New"/>
                <a:cs typeface="Courier New"/>
                <a:sym typeface="Courier New"/>
              </a:rPr>
              <a:t>"github.com/go-sql-driver/mysql"</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User</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struct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id         </a:t>
            </a:r>
            <a:r>
              <a:rPr lang="en" sz="600">
                <a:solidFill>
                  <a:srgbClr val="4EC9B0"/>
                </a:solidFill>
                <a:highlight>
                  <a:srgbClr val="1E1E1E"/>
                </a:highlight>
                <a:latin typeface="Courier New"/>
                <a:ea typeface="Courier New"/>
                <a:cs typeface="Courier New"/>
                <a:sym typeface="Courier New"/>
              </a:rPr>
              <a:t>int</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first_name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last_name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email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password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db</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sql.</a:t>
            </a:r>
            <a:r>
              <a:rPr lang="en" sz="600">
                <a:solidFill>
                  <a:srgbClr val="DCDCAA"/>
                </a:solidFill>
                <a:highlight>
                  <a:srgbClr val="1E1E1E"/>
                </a:highlight>
                <a:latin typeface="Courier New"/>
                <a:ea typeface="Courier New"/>
                <a:cs typeface="Courier New"/>
                <a:sym typeface="Courier New"/>
              </a:rPr>
              <a:t>Open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"mysql"</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"root:pass@(127.0.0.1)/game_db"</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"couldnt open database connection"</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name</a:t>
            </a:r>
            <a:r>
              <a:rPr lang="en" sz="600">
                <a:solidFill>
                  <a:srgbClr val="D4D4D4"/>
                </a:solidFill>
                <a:highlight>
                  <a:srgbClr val="1E1E1E"/>
                </a:highlight>
                <a:latin typeface="Courier New"/>
                <a:ea typeface="Courier New"/>
                <a:cs typeface="Courier New"/>
                <a:sym typeface="Courier New"/>
              </a:rPr>
              <a:t> := </a:t>
            </a:r>
            <a:r>
              <a:rPr lang="en" sz="600">
                <a:solidFill>
                  <a:srgbClr val="CE9178"/>
                </a:solidFill>
                <a:highlight>
                  <a:srgbClr val="1E1E1E"/>
                </a:highlight>
                <a:latin typeface="Courier New"/>
                <a:ea typeface="Courier New"/>
                <a:cs typeface="Courier New"/>
                <a:sym typeface="Courier New"/>
              </a:rPr>
              <a:t>"dave"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row</a:t>
            </a:r>
            <a:r>
              <a:rPr lang="en" sz="600">
                <a:solidFill>
                  <a:srgbClr val="D4D4D4"/>
                </a:solidFill>
                <a:highlight>
                  <a:srgbClr val="1E1E1E"/>
                </a:highlight>
                <a:latin typeface="Courier New"/>
                <a:ea typeface="Courier New"/>
                <a:cs typeface="Courier New"/>
                <a:sym typeface="Courier New"/>
              </a:rPr>
              <a:t> := db.</a:t>
            </a:r>
            <a:r>
              <a:rPr lang="en" sz="600">
                <a:solidFill>
                  <a:srgbClr val="DCDCAA"/>
                </a:solidFill>
                <a:highlight>
                  <a:srgbClr val="1E1E1E"/>
                </a:highlight>
                <a:latin typeface="Courier New"/>
                <a:ea typeface="Courier New"/>
                <a:cs typeface="Courier New"/>
                <a:sym typeface="Courier New"/>
              </a:rPr>
              <a:t>QueryRow</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"select id,first_name , last_name, email , password  from users where first_name =?"</a:t>
            </a:r>
            <a:r>
              <a:rPr lang="en" sz="600">
                <a:solidFill>
                  <a:srgbClr val="D4D4D4"/>
                </a:solidFill>
                <a:highlight>
                  <a:srgbClr val="1E1E1E"/>
                </a:highlight>
                <a:latin typeface="Courier New"/>
                <a:ea typeface="Courier New"/>
                <a:cs typeface="Courier New"/>
                <a:sym typeface="Courier New"/>
              </a:rPr>
              <a:t>, name)</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user</a:t>
            </a:r>
            <a:r>
              <a:rPr lang="en" sz="600">
                <a:solidFill>
                  <a:srgbClr val="D4D4D4"/>
                </a:solidFill>
                <a:highlight>
                  <a:srgbClr val="1E1E1E"/>
                </a:highlight>
                <a:latin typeface="Courier New"/>
                <a:ea typeface="Courier New"/>
                <a:cs typeface="Courier New"/>
                <a:sym typeface="Courier New"/>
              </a:rPr>
              <a:t> User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row.</a:t>
            </a:r>
            <a:r>
              <a:rPr lang="en" sz="600">
                <a:solidFill>
                  <a:srgbClr val="DCDCAA"/>
                </a:solidFill>
                <a:highlight>
                  <a:srgbClr val="1E1E1E"/>
                </a:highlight>
                <a:latin typeface="Courier New"/>
                <a:ea typeface="Courier New"/>
                <a:cs typeface="Courier New"/>
                <a:sym typeface="Courier New"/>
              </a:rPr>
              <a:t>Scan</a:t>
            </a:r>
            <a:r>
              <a:rPr lang="en" sz="600">
                <a:solidFill>
                  <a:srgbClr val="D4D4D4"/>
                </a:solidFill>
                <a:highlight>
                  <a:srgbClr val="1E1E1E"/>
                </a:highlight>
                <a:latin typeface="Courier New"/>
                <a:ea typeface="Courier New"/>
                <a:cs typeface="Courier New"/>
                <a:sym typeface="Courier New"/>
              </a:rPr>
              <a:t>(&amp;user.id, &amp;user.first_name, &amp;user.last_name, &amp;user.email, &amp;user.password)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sql.ErrNoRows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"couldnt find what we are looking for"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 </a:t>
            </a:r>
            <a:r>
              <a:rPr lang="en" sz="600">
                <a:solidFill>
                  <a:srgbClr val="C586C0"/>
                </a:solidFill>
                <a:highlight>
                  <a:srgbClr val="1E1E1E"/>
                </a:highlight>
                <a:latin typeface="Courier New"/>
                <a:ea typeface="Courier New"/>
                <a:cs typeface="Courier New"/>
                <a:sym typeface="Courier New"/>
              </a:rPr>
              <a:t>else</a:t>
            </a: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"couldnt find what we are looking for"</a:t>
            </a:r>
            <a:r>
              <a:rPr lang="en" sz="600">
                <a:solidFill>
                  <a:srgbClr val="D4D4D4"/>
                </a:solidFill>
                <a:highlight>
                  <a:srgbClr val="1E1E1E"/>
                </a:highlight>
                <a:latin typeface="Courier New"/>
                <a:ea typeface="Courier New"/>
                <a:cs typeface="Courier New"/>
                <a:sym typeface="Courier New"/>
              </a:rPr>
              <a:t>, err.</a:t>
            </a:r>
            <a:r>
              <a:rPr lang="en" sz="600">
                <a:solidFill>
                  <a:srgbClr val="DCDCAA"/>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(user)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569CD6"/>
              </a:solidFill>
              <a:highlight>
                <a:srgbClr val="1E1E1E"/>
              </a:highlight>
              <a:latin typeface="Courier New"/>
              <a:ea typeface="Courier New"/>
              <a:cs typeface="Courier New"/>
              <a:sym typeface="Courier New"/>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4"/>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Executing Database Commands</a:t>
            </a:r>
            <a:endParaRPr/>
          </a:p>
        </p:txBody>
      </p:sp>
      <p:sp>
        <p:nvSpPr>
          <p:cNvPr id="493" name="Google Shape;493;p74"/>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DB.Exec enables us to execute commands like insert update and delete ,on the database </a:t>
            </a:r>
            <a:r>
              <a:rPr lang="en" sz="1050" dirty="0">
                <a:solidFill>
                  <a:srgbClr val="3E4042"/>
                </a:solidFill>
                <a:highlight>
                  <a:srgbClr val="FFFFFF"/>
                </a:highlight>
                <a:latin typeface="Roboto"/>
                <a:ea typeface="Roboto"/>
                <a:cs typeface="Roboto"/>
                <a:sym typeface="Roboto"/>
              </a:rPr>
              <a:t> </a:t>
            </a:r>
            <a:r>
              <a:rPr lang="en" sz="1050" dirty="0">
                <a:solidFill>
                  <a:srgbClr val="007D9C"/>
                </a:solidFill>
                <a:highlight>
                  <a:srgbClr val="FFFFFF"/>
                </a:highlight>
                <a:uFill>
                  <a:noFill/>
                </a:uFill>
                <a:latin typeface="Roboto"/>
                <a:ea typeface="Roboto"/>
                <a:cs typeface="Roboto"/>
                <a:sym typeface="Roboto"/>
                <a:hlinkClick r:id="rId3"/>
              </a:rPr>
              <a:t>func (db *DB) Exec(query string, args ...interface{}) (Result, error)</a:t>
            </a:r>
            <a:endParaRPr dirty="0"/>
          </a:p>
          <a:p>
            <a:pPr marL="457200" lvl="0" indent="-342900" algn="l" rtl="0">
              <a:spcBef>
                <a:spcPts val="1000"/>
              </a:spcBef>
              <a:spcAft>
                <a:spcPts val="0"/>
              </a:spcAft>
              <a:buSzPts val="1800"/>
              <a:buChar char="●"/>
            </a:pPr>
            <a:r>
              <a:rPr lang="en" dirty="0"/>
              <a:t>This function returns a Result interface that has two methods</a:t>
            </a:r>
            <a:endParaRPr dirty="0"/>
          </a:p>
          <a:p>
            <a:pPr marL="457200" lvl="0" indent="-342900" algn="l" rtl="0">
              <a:spcBef>
                <a:spcPts val="1000"/>
              </a:spcBef>
              <a:spcAft>
                <a:spcPts val="0"/>
              </a:spcAft>
              <a:buSzPts val="1800"/>
              <a:buChar char="●"/>
            </a:pPr>
            <a:r>
              <a:rPr lang="en" dirty="0"/>
              <a:t>LastInsertId(...) that is used to indicate the last inserted row id</a:t>
            </a:r>
            <a:endParaRPr dirty="0"/>
          </a:p>
          <a:p>
            <a:pPr marL="457200" lvl="0" indent="-342900" algn="l" rtl="0">
              <a:spcBef>
                <a:spcPts val="1000"/>
              </a:spcBef>
              <a:spcAft>
                <a:spcPts val="1000"/>
              </a:spcAft>
              <a:buSzPts val="1800"/>
              <a:buChar char="●"/>
            </a:pPr>
            <a:r>
              <a:rPr lang="en" dirty="0"/>
              <a:t>RowsAffected(...) that returns the number of rows that were changed as a result for example on an update, insert or delete operation </a:t>
            </a:r>
            <a:endParaRPr dirty="0"/>
          </a:p>
        </p:txBody>
      </p:sp>
      <p:sp>
        <p:nvSpPr>
          <p:cNvPr id="494" name="Google Shape;494;p74"/>
          <p:cNvSpPr txBox="1"/>
          <p:nvPr/>
        </p:nvSpPr>
        <p:spPr>
          <a:xfrm>
            <a:off x="5949425" y="3059675"/>
            <a:ext cx="3194700" cy="20145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Result</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interface</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LastInsertId returns the integer generated by the database</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in response to a command. Typically this will be from an</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"auto increment" column when inserting a new row. Not all</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databases support this feature, and the syntax of such</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statements varies.</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LastInsertId</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int64</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RowsAffected returns the number of rows affected by an</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update, insert, or delete. Not every database or database</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driver may support this.</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RowsAffected</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int64</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5"/>
          <p:cNvSpPr txBox="1">
            <a:spLocks noGrp="1"/>
          </p:cNvSpPr>
          <p:nvPr>
            <p:ph type="title"/>
          </p:nvPr>
        </p:nvSpPr>
        <p:spPr>
          <a:xfrm>
            <a:off x="150725" y="190675"/>
            <a:ext cx="2583600" cy="132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sql.Exec example</a:t>
            </a:r>
            <a:endParaRPr/>
          </a:p>
        </p:txBody>
      </p:sp>
      <p:sp>
        <p:nvSpPr>
          <p:cNvPr id="500" name="Google Shape;500;p75"/>
          <p:cNvSpPr txBox="1"/>
          <p:nvPr/>
        </p:nvSpPr>
        <p:spPr>
          <a:xfrm>
            <a:off x="2876700" y="50850"/>
            <a:ext cx="6180300" cy="50418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package</a:t>
            </a:r>
            <a:r>
              <a:rPr lang="en" sz="500">
                <a:solidFill>
                  <a:srgbClr val="D4D4D4"/>
                </a:solidFill>
                <a:highlight>
                  <a:srgbClr val="1E1E1E"/>
                </a:highlight>
                <a:latin typeface="Courier New"/>
                <a:ea typeface="Courier New"/>
                <a:cs typeface="Courier New"/>
                <a:sym typeface="Courier New"/>
              </a:rPr>
              <a:t> main</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import</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"database/sql"</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"fmt"</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"log"</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_ </a:t>
            </a:r>
            <a:r>
              <a:rPr lang="en" sz="500">
                <a:solidFill>
                  <a:srgbClr val="CE9178"/>
                </a:solidFill>
                <a:highlight>
                  <a:srgbClr val="1E1E1E"/>
                </a:highlight>
                <a:latin typeface="Courier New"/>
                <a:ea typeface="Courier New"/>
                <a:cs typeface="Courier New"/>
                <a:sym typeface="Courier New"/>
              </a:rPr>
              <a:t>"github.com/go-sql-driver/mysql"</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type</a:t>
            </a:r>
            <a:r>
              <a:rPr lang="en" sz="500">
                <a:solidFill>
                  <a:srgbClr val="D4D4D4"/>
                </a:solidFill>
                <a:highlight>
                  <a:srgbClr val="1E1E1E"/>
                </a:highlight>
                <a:latin typeface="Courier New"/>
                <a:ea typeface="Courier New"/>
                <a:cs typeface="Courier New"/>
                <a:sym typeface="Courier New"/>
              </a:rPr>
              <a:t> </a:t>
            </a:r>
            <a:r>
              <a:rPr lang="en" sz="500">
                <a:solidFill>
                  <a:srgbClr val="4EC9B0"/>
                </a:solidFill>
                <a:highlight>
                  <a:srgbClr val="1E1E1E"/>
                </a:highlight>
                <a:latin typeface="Courier New"/>
                <a:ea typeface="Courier New"/>
                <a:cs typeface="Courier New"/>
                <a:sym typeface="Courier New"/>
              </a:rPr>
              <a:t>User</a:t>
            </a:r>
            <a:r>
              <a:rPr lang="en" sz="500">
                <a:solidFill>
                  <a:srgbClr val="D4D4D4"/>
                </a:solidFill>
                <a:highlight>
                  <a:srgbClr val="1E1E1E"/>
                </a:highlight>
                <a:latin typeface="Courier New"/>
                <a:ea typeface="Courier New"/>
                <a:cs typeface="Courier New"/>
                <a:sym typeface="Courier New"/>
              </a:rPr>
              <a:t> </a:t>
            </a:r>
            <a:r>
              <a:rPr lang="en" sz="500">
                <a:solidFill>
                  <a:srgbClr val="569CD6"/>
                </a:solidFill>
                <a:highlight>
                  <a:srgbClr val="1E1E1E"/>
                </a:highlight>
                <a:latin typeface="Courier New"/>
                <a:ea typeface="Courier New"/>
                <a:cs typeface="Courier New"/>
                <a:sym typeface="Courier New"/>
              </a:rPr>
              <a:t>struct</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id         </a:t>
            </a:r>
            <a:r>
              <a:rPr lang="en" sz="500">
                <a:solidFill>
                  <a:srgbClr val="4EC9B0"/>
                </a:solidFill>
                <a:highlight>
                  <a:srgbClr val="1E1E1E"/>
                </a:highlight>
                <a:latin typeface="Courier New"/>
                <a:ea typeface="Courier New"/>
                <a:cs typeface="Courier New"/>
                <a:sym typeface="Courier New"/>
              </a:rPr>
              <a:t>int</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first_name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last_name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email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password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var</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users</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a:t>
            </a:r>
            <a:r>
              <a:rPr lang="en" sz="500">
                <a:solidFill>
                  <a:srgbClr val="D4D4D4"/>
                </a:solidFill>
                <a:highlight>
                  <a:srgbClr val="1E1E1E"/>
                </a:highlight>
                <a:latin typeface="Courier New"/>
                <a:ea typeface="Courier New"/>
                <a:cs typeface="Courier New"/>
                <a:sym typeface="Courier New"/>
              </a:rPr>
              <a:t> = </a:t>
            </a:r>
            <a:r>
              <a:rPr lang="en" sz="500">
                <a:solidFill>
                  <a:srgbClr val="DCDCAA"/>
                </a:solidFill>
                <a:highlight>
                  <a:srgbClr val="1E1E1E"/>
                </a:highlight>
                <a:latin typeface="Courier New"/>
                <a:ea typeface="Courier New"/>
                <a:cs typeface="Courier New"/>
                <a:sym typeface="Courier New"/>
              </a:rPr>
              <a:t>make</a:t>
            </a:r>
            <a:r>
              <a:rPr lang="en" sz="500">
                <a:solidFill>
                  <a:srgbClr val="D4D4D4"/>
                </a:solidFill>
                <a:highlight>
                  <a:srgbClr val="1E1E1E"/>
                </a:highlight>
                <a:latin typeface="Courier New"/>
                <a:ea typeface="Courier New"/>
                <a:cs typeface="Courier New"/>
                <a:sym typeface="Courier New"/>
              </a:rPr>
              <a:t>([]User, </a:t>
            </a:r>
            <a:r>
              <a:rPr lang="en" sz="500">
                <a:solidFill>
                  <a:srgbClr val="B5CEA8"/>
                </a:solidFill>
                <a:highlight>
                  <a:srgbClr val="1E1E1E"/>
                </a:highlight>
                <a:latin typeface="Courier New"/>
                <a:ea typeface="Courier New"/>
                <a:cs typeface="Courier New"/>
                <a:sym typeface="Courier New"/>
              </a:rPr>
              <a:t>0</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func</a:t>
            </a:r>
            <a:r>
              <a:rPr lang="en" sz="500">
                <a:solidFill>
                  <a:srgbClr val="D4D4D4"/>
                </a:solidFill>
                <a:highlight>
                  <a:srgbClr val="1E1E1E"/>
                </a:highlight>
                <a:latin typeface="Courier New"/>
                <a:ea typeface="Courier New"/>
                <a:cs typeface="Courier New"/>
                <a:sym typeface="Courier New"/>
              </a:rPr>
              <a:t> </a:t>
            </a:r>
            <a:r>
              <a:rPr lang="en" sz="500">
                <a:solidFill>
                  <a:srgbClr val="DCDCAA"/>
                </a:solidFill>
                <a:highlight>
                  <a:srgbClr val="1E1E1E"/>
                </a:highlight>
                <a:latin typeface="Courier New"/>
                <a:ea typeface="Courier New"/>
                <a:cs typeface="Courier New"/>
                <a:sym typeface="Courier New"/>
              </a:rPr>
              <a:t>main</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db</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sql.</a:t>
            </a:r>
            <a:r>
              <a:rPr lang="en" sz="500">
                <a:solidFill>
                  <a:srgbClr val="DCDCAA"/>
                </a:solidFill>
                <a:highlight>
                  <a:srgbClr val="1E1E1E"/>
                </a:highlight>
                <a:latin typeface="Courier New"/>
                <a:ea typeface="Courier New"/>
                <a:cs typeface="Courier New"/>
                <a:sym typeface="Courier New"/>
              </a:rPr>
              <a:t>Open</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"mysql"</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"root:pass@(127.0.0.1)/game_db"</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if</a:t>
            </a:r>
            <a:r>
              <a:rPr lang="en" sz="500">
                <a:solidFill>
                  <a:srgbClr val="D4D4D4"/>
                </a:solidFill>
                <a:highlight>
                  <a:srgbClr val="1E1E1E"/>
                </a:highlight>
                <a:latin typeface="Courier New"/>
                <a:ea typeface="Courier New"/>
                <a:cs typeface="Courier New"/>
                <a:sym typeface="Courier New"/>
              </a:rPr>
              <a:t> err != </a:t>
            </a:r>
            <a:r>
              <a:rPr lang="en" sz="500">
                <a:solidFill>
                  <a:srgbClr val="569CD6"/>
                </a:solidFill>
                <a:highlight>
                  <a:srgbClr val="1E1E1E"/>
                </a:highlight>
                <a:latin typeface="Courier New"/>
                <a:ea typeface="Courier New"/>
                <a:cs typeface="Courier New"/>
                <a:sym typeface="Courier New"/>
              </a:rPr>
              <a:t>nil</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log.</a:t>
            </a:r>
            <a:r>
              <a:rPr lang="en" sz="500">
                <a:solidFill>
                  <a:srgbClr val="DCDCAA"/>
                </a:solidFill>
                <a:highlight>
                  <a:srgbClr val="1E1E1E"/>
                </a:highlight>
                <a:latin typeface="Courier New"/>
                <a:ea typeface="Courier New"/>
                <a:cs typeface="Courier New"/>
                <a:sym typeface="Courier New"/>
              </a:rPr>
              <a:t>Fatalf</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"couldnt open database connection"</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id</a:t>
            </a:r>
            <a:r>
              <a:rPr lang="en" sz="500">
                <a:solidFill>
                  <a:srgbClr val="D4D4D4"/>
                </a:solidFill>
                <a:highlight>
                  <a:srgbClr val="1E1E1E"/>
                </a:highlight>
                <a:latin typeface="Courier New"/>
                <a:ea typeface="Courier New"/>
                <a:cs typeface="Courier New"/>
                <a:sym typeface="Courier New"/>
              </a:rPr>
              <a:t> := </a:t>
            </a:r>
            <a:r>
              <a:rPr lang="en" sz="500">
                <a:solidFill>
                  <a:srgbClr val="B5CEA8"/>
                </a:solidFill>
                <a:highlight>
                  <a:srgbClr val="1E1E1E"/>
                </a:highlight>
                <a:latin typeface="Courier New"/>
                <a:ea typeface="Courier New"/>
                <a:cs typeface="Courier New"/>
                <a:sym typeface="Courier New"/>
              </a:rPr>
              <a:t>1</a:t>
            </a:r>
            <a:endParaRPr sz="500">
              <a:solidFill>
                <a:srgbClr val="B5CEA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result</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db.</a:t>
            </a:r>
            <a:r>
              <a:rPr lang="en" sz="500">
                <a:solidFill>
                  <a:srgbClr val="DCDCAA"/>
                </a:solidFill>
                <a:highlight>
                  <a:srgbClr val="1E1E1E"/>
                </a:highlight>
                <a:latin typeface="Courier New"/>
                <a:ea typeface="Courier New"/>
                <a:cs typeface="Courier New"/>
                <a:sym typeface="Courier New"/>
              </a:rPr>
              <a:t>Exec</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"update users set last_name =? where id = ?"</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"axel"</a:t>
            </a:r>
            <a:r>
              <a:rPr lang="en" sz="500">
                <a:solidFill>
                  <a:srgbClr val="D4D4D4"/>
                </a:solidFill>
                <a:highlight>
                  <a:srgbClr val="1E1E1E"/>
                </a:highlight>
                <a:latin typeface="Courier New"/>
                <a:ea typeface="Courier New"/>
                <a:cs typeface="Courier New"/>
                <a:sym typeface="Courier New"/>
              </a:rPr>
              <a:t>, id)</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if</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num</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result.</a:t>
            </a:r>
            <a:r>
              <a:rPr lang="en" sz="500">
                <a:solidFill>
                  <a:srgbClr val="DCDCAA"/>
                </a:solidFill>
                <a:highlight>
                  <a:srgbClr val="1E1E1E"/>
                </a:highlight>
                <a:latin typeface="Courier New"/>
                <a:ea typeface="Courier New"/>
                <a:cs typeface="Courier New"/>
                <a:sym typeface="Courier New"/>
              </a:rPr>
              <a:t>RowsAffected</a:t>
            </a:r>
            <a:r>
              <a:rPr lang="en" sz="500">
                <a:solidFill>
                  <a:srgbClr val="D4D4D4"/>
                </a:solidFill>
                <a:highlight>
                  <a:srgbClr val="1E1E1E"/>
                </a:highlight>
                <a:latin typeface="Courier New"/>
                <a:ea typeface="Courier New"/>
                <a:cs typeface="Courier New"/>
                <a:sym typeface="Courier New"/>
              </a:rPr>
              <a:t>(); err != </a:t>
            </a:r>
            <a:r>
              <a:rPr lang="en" sz="500">
                <a:solidFill>
                  <a:srgbClr val="569CD6"/>
                </a:solidFill>
                <a:highlight>
                  <a:srgbClr val="1E1E1E"/>
                </a:highlight>
                <a:latin typeface="Courier New"/>
                <a:ea typeface="Courier New"/>
                <a:cs typeface="Courier New"/>
                <a:sym typeface="Courier New"/>
              </a:rPr>
              <a:t>nil</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log.</a:t>
            </a:r>
            <a:r>
              <a:rPr lang="en" sz="500">
                <a:solidFill>
                  <a:srgbClr val="DCDCAA"/>
                </a:solidFill>
                <a:highlight>
                  <a:srgbClr val="1E1E1E"/>
                </a:highlight>
                <a:latin typeface="Courier New"/>
                <a:ea typeface="Courier New"/>
                <a:cs typeface="Courier New"/>
                <a:sym typeface="Courier New"/>
              </a:rPr>
              <a:t>Fatalf</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"couldnt update database "</a:t>
            </a:r>
            <a:r>
              <a:rPr lang="en" sz="500">
                <a:solidFill>
                  <a:srgbClr val="D4D4D4"/>
                </a:solidFill>
                <a:highlight>
                  <a:srgbClr val="1E1E1E"/>
                </a:highlight>
                <a:latin typeface="Courier New"/>
                <a:ea typeface="Courier New"/>
                <a:cs typeface="Courier New"/>
                <a:sym typeface="Courier New"/>
              </a:rPr>
              <a:t>, err.</a:t>
            </a:r>
            <a:r>
              <a:rPr lang="en" sz="500">
                <a:solidFill>
                  <a:srgbClr val="DCDCAA"/>
                </a:solidFill>
                <a:highlight>
                  <a:srgbClr val="1E1E1E"/>
                </a:highlight>
                <a:latin typeface="Courier New"/>
                <a:ea typeface="Courier New"/>
                <a:cs typeface="Courier New"/>
                <a:sym typeface="Courier New"/>
              </a:rPr>
              <a:t>Error</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 </a:t>
            </a:r>
            <a:r>
              <a:rPr lang="en" sz="500">
                <a:solidFill>
                  <a:srgbClr val="C586C0"/>
                </a:solidFill>
                <a:highlight>
                  <a:srgbClr val="1E1E1E"/>
                </a:highlight>
                <a:latin typeface="Courier New"/>
                <a:ea typeface="Courier New"/>
                <a:cs typeface="Courier New"/>
                <a:sym typeface="Courier New"/>
              </a:rPr>
              <a:t>else</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fmt.</a:t>
            </a:r>
            <a:r>
              <a:rPr lang="en" sz="500">
                <a:solidFill>
                  <a:srgbClr val="DCDCAA"/>
                </a:solidFill>
                <a:highlight>
                  <a:srgbClr val="1E1E1E"/>
                </a:highlight>
                <a:latin typeface="Courier New"/>
                <a:ea typeface="Courier New"/>
                <a:cs typeface="Courier New"/>
                <a:sym typeface="Courier New"/>
              </a:rPr>
              <a:t>Println</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"numner of rows affected is "</a:t>
            </a:r>
            <a:r>
              <a:rPr lang="en" sz="500">
                <a:solidFill>
                  <a:srgbClr val="D4D4D4"/>
                </a:solidFill>
                <a:highlight>
                  <a:srgbClr val="1E1E1E"/>
                </a:highlight>
                <a:latin typeface="Courier New"/>
                <a:ea typeface="Courier New"/>
                <a:cs typeface="Courier New"/>
                <a:sym typeface="Courier New"/>
              </a:rPr>
              <a:t>, num)</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result</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db.</a:t>
            </a:r>
            <a:r>
              <a:rPr lang="en" sz="500">
                <a:solidFill>
                  <a:srgbClr val="DCDCAA"/>
                </a:solidFill>
                <a:highlight>
                  <a:srgbClr val="1E1E1E"/>
                </a:highlight>
                <a:latin typeface="Courier New"/>
                <a:ea typeface="Courier New"/>
                <a:cs typeface="Courier New"/>
                <a:sym typeface="Courier New"/>
              </a:rPr>
              <a:t>Exec</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"insert into users(first_name,last_name,email,password)values(?,?,?,?)"</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"jon"</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"smith"</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"son@gmail.com"</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"passpaass"</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if</a:t>
            </a:r>
            <a:r>
              <a:rPr lang="en" sz="500">
                <a:solidFill>
                  <a:srgbClr val="D4D4D4"/>
                </a:solidFill>
                <a:highlight>
                  <a:srgbClr val="1E1E1E"/>
                </a:highlight>
                <a:latin typeface="Courier New"/>
                <a:ea typeface="Courier New"/>
                <a:cs typeface="Courier New"/>
                <a:sym typeface="Courier New"/>
              </a:rPr>
              <a:t> err != </a:t>
            </a:r>
            <a:r>
              <a:rPr lang="en" sz="500">
                <a:solidFill>
                  <a:srgbClr val="569CD6"/>
                </a:solidFill>
                <a:highlight>
                  <a:srgbClr val="1E1E1E"/>
                </a:highlight>
                <a:latin typeface="Courier New"/>
                <a:ea typeface="Courier New"/>
                <a:cs typeface="Courier New"/>
                <a:sym typeface="Courier New"/>
              </a:rPr>
              <a:t>nil</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log.</a:t>
            </a:r>
            <a:r>
              <a:rPr lang="en" sz="500">
                <a:solidFill>
                  <a:srgbClr val="DCDCAA"/>
                </a:solidFill>
                <a:highlight>
                  <a:srgbClr val="1E1E1E"/>
                </a:highlight>
                <a:latin typeface="Courier New"/>
                <a:ea typeface="Courier New"/>
                <a:cs typeface="Courier New"/>
                <a:sym typeface="Courier New"/>
              </a:rPr>
              <a:t>Fatalf</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"couldnt insert into database "</a:t>
            </a:r>
            <a:r>
              <a:rPr lang="en" sz="500">
                <a:solidFill>
                  <a:srgbClr val="D4D4D4"/>
                </a:solidFill>
                <a:highlight>
                  <a:srgbClr val="1E1E1E"/>
                </a:highlight>
                <a:latin typeface="Courier New"/>
                <a:ea typeface="Courier New"/>
                <a:cs typeface="Courier New"/>
                <a:sym typeface="Courier New"/>
              </a:rPr>
              <a:t>, err.</a:t>
            </a:r>
            <a:r>
              <a:rPr lang="en" sz="500">
                <a:solidFill>
                  <a:srgbClr val="DCDCAA"/>
                </a:solidFill>
                <a:highlight>
                  <a:srgbClr val="1E1E1E"/>
                </a:highlight>
                <a:latin typeface="Courier New"/>
                <a:ea typeface="Courier New"/>
                <a:cs typeface="Courier New"/>
                <a:sym typeface="Courier New"/>
              </a:rPr>
              <a:t>Error</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 </a:t>
            </a:r>
            <a:r>
              <a:rPr lang="en" sz="500">
                <a:solidFill>
                  <a:srgbClr val="C586C0"/>
                </a:solidFill>
                <a:highlight>
                  <a:srgbClr val="1E1E1E"/>
                </a:highlight>
                <a:latin typeface="Courier New"/>
                <a:ea typeface="Courier New"/>
                <a:cs typeface="Courier New"/>
                <a:sym typeface="Courier New"/>
              </a:rPr>
              <a:t>else</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if</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id</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a:t>
            </a:r>
            <a:r>
              <a:rPr lang="en" sz="500">
                <a:solidFill>
                  <a:srgbClr val="D4D4D4"/>
                </a:solidFill>
                <a:highlight>
                  <a:srgbClr val="1E1E1E"/>
                </a:highlight>
                <a:latin typeface="Courier New"/>
                <a:ea typeface="Courier New"/>
                <a:cs typeface="Courier New"/>
                <a:sym typeface="Courier New"/>
              </a:rPr>
              <a:t> := result.</a:t>
            </a:r>
            <a:r>
              <a:rPr lang="en" sz="500">
                <a:solidFill>
                  <a:srgbClr val="DCDCAA"/>
                </a:solidFill>
                <a:highlight>
                  <a:srgbClr val="1E1E1E"/>
                </a:highlight>
                <a:latin typeface="Courier New"/>
                <a:ea typeface="Courier New"/>
                <a:cs typeface="Courier New"/>
                <a:sym typeface="Courier New"/>
              </a:rPr>
              <a:t>LastInsertId</a:t>
            </a:r>
            <a:r>
              <a:rPr lang="en" sz="500">
                <a:solidFill>
                  <a:srgbClr val="D4D4D4"/>
                </a:solidFill>
                <a:highlight>
                  <a:srgbClr val="1E1E1E"/>
                </a:highlight>
                <a:latin typeface="Courier New"/>
                <a:ea typeface="Courier New"/>
                <a:cs typeface="Courier New"/>
                <a:sym typeface="Courier New"/>
              </a:rPr>
              <a:t>(); e != </a:t>
            </a:r>
            <a:r>
              <a:rPr lang="en" sz="500">
                <a:solidFill>
                  <a:srgbClr val="569CD6"/>
                </a:solidFill>
                <a:highlight>
                  <a:srgbClr val="1E1E1E"/>
                </a:highlight>
                <a:latin typeface="Courier New"/>
                <a:ea typeface="Courier New"/>
                <a:cs typeface="Courier New"/>
                <a:sym typeface="Courier New"/>
              </a:rPr>
              <a:t>nil</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fmt.</a:t>
            </a:r>
            <a:r>
              <a:rPr lang="en" sz="500">
                <a:solidFill>
                  <a:srgbClr val="DCDCAA"/>
                </a:solidFill>
                <a:highlight>
                  <a:srgbClr val="1E1E1E"/>
                </a:highlight>
                <a:latin typeface="Courier New"/>
                <a:ea typeface="Courier New"/>
                <a:cs typeface="Courier New"/>
                <a:sym typeface="Courier New"/>
              </a:rPr>
              <a:t>Println</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"no rows affected"</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 </a:t>
            </a:r>
            <a:r>
              <a:rPr lang="en" sz="500">
                <a:solidFill>
                  <a:srgbClr val="C586C0"/>
                </a:solidFill>
                <a:highlight>
                  <a:srgbClr val="1E1E1E"/>
                </a:highlight>
                <a:latin typeface="Courier New"/>
                <a:ea typeface="Courier New"/>
                <a:cs typeface="Courier New"/>
                <a:sym typeface="Courier New"/>
              </a:rPr>
              <a:t>else</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fmt.</a:t>
            </a:r>
            <a:r>
              <a:rPr lang="en" sz="500">
                <a:solidFill>
                  <a:srgbClr val="DCDCAA"/>
                </a:solidFill>
                <a:highlight>
                  <a:srgbClr val="1E1E1E"/>
                </a:highlight>
                <a:latin typeface="Courier New"/>
                <a:ea typeface="Courier New"/>
                <a:cs typeface="Courier New"/>
                <a:sym typeface="Courier New"/>
              </a:rPr>
              <a:t>Println</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"new row is "</a:t>
            </a:r>
            <a:r>
              <a:rPr lang="en" sz="500">
                <a:solidFill>
                  <a:srgbClr val="D4D4D4"/>
                </a:solidFill>
                <a:highlight>
                  <a:srgbClr val="1E1E1E"/>
                </a:highlight>
                <a:latin typeface="Courier New"/>
                <a:ea typeface="Courier New"/>
                <a:cs typeface="Courier New"/>
                <a:sym typeface="Courier New"/>
              </a:rPr>
              <a:t>, id)</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76"/>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Database Connection management</a:t>
            </a:r>
            <a:endParaRPr/>
          </a:p>
        </p:txBody>
      </p:sp>
      <p:sp>
        <p:nvSpPr>
          <p:cNvPr id="506" name="Google Shape;506;p76"/>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DB type knows how to handle multiple connections to the database by opening and closing, and reusing connections based on the traffic</a:t>
            </a:r>
            <a:endParaRPr dirty="0"/>
          </a:p>
          <a:p>
            <a:pPr marL="457200" lvl="0" indent="-342900" algn="l" rtl="0">
              <a:spcBef>
                <a:spcPts val="1000"/>
              </a:spcBef>
              <a:spcAft>
                <a:spcPts val="0"/>
              </a:spcAft>
              <a:buSzPts val="1800"/>
              <a:buChar char="●"/>
            </a:pPr>
            <a:r>
              <a:rPr lang="en" dirty="0"/>
              <a:t>The DB manages a pool of connections</a:t>
            </a:r>
            <a:endParaRPr dirty="0"/>
          </a:p>
          <a:p>
            <a:pPr marL="457200" lvl="0" indent="-342900" algn="l" rtl="0">
              <a:spcBef>
                <a:spcPts val="1000"/>
              </a:spcBef>
              <a:spcAft>
                <a:spcPts val="0"/>
              </a:spcAft>
              <a:buSzPts val="1800"/>
              <a:buChar char="●"/>
            </a:pPr>
            <a:r>
              <a:rPr lang="en" dirty="0"/>
              <a:t>We can configure the number of connections in the pool for optimizing the number of concurrent connections from clients</a:t>
            </a:r>
            <a:endParaRPr dirty="0"/>
          </a:p>
          <a:p>
            <a:pPr marL="914400" lvl="1" indent="-317500" algn="l" rtl="0">
              <a:spcBef>
                <a:spcPts val="1000"/>
              </a:spcBef>
              <a:spcAft>
                <a:spcPts val="0"/>
              </a:spcAft>
              <a:buSzPts val="1400"/>
              <a:buChar char="○"/>
            </a:pPr>
            <a:r>
              <a:rPr lang="en" sz="1400" dirty="0">
                <a:solidFill>
                  <a:srgbClr val="000000"/>
                </a:solidFill>
              </a:rPr>
              <a:t>db.SetConnMaxLifetime() - maximum amount of time the connection will be open 0 value </a:t>
            </a:r>
            <a:r>
              <a:rPr lang="en" dirty="0">
                <a:solidFill>
                  <a:srgbClr val="000000"/>
                </a:solidFill>
              </a:rPr>
              <a:t>means</a:t>
            </a:r>
            <a:r>
              <a:rPr lang="en" sz="1400" dirty="0">
                <a:solidFill>
                  <a:srgbClr val="000000"/>
                </a:solidFill>
              </a:rPr>
              <a:t> connections will never be closed</a:t>
            </a:r>
            <a:endParaRPr dirty="0">
              <a:solidFill>
                <a:srgbClr val="000000"/>
              </a:solidFill>
            </a:endParaRPr>
          </a:p>
          <a:p>
            <a:pPr marL="914400" lvl="1" indent="-317500" algn="l" rtl="0">
              <a:spcBef>
                <a:spcPts val="1000"/>
              </a:spcBef>
              <a:spcAft>
                <a:spcPts val="0"/>
              </a:spcAft>
              <a:buSzPts val="1400"/>
              <a:buChar char="○"/>
            </a:pPr>
            <a:r>
              <a:rPr lang="en" sz="1400" dirty="0">
                <a:solidFill>
                  <a:srgbClr val="000000"/>
                </a:solidFill>
              </a:rPr>
              <a:t>db.SetMaxIdleConns() - determines how many connection stay in the pool without being used</a:t>
            </a:r>
            <a:endParaRPr dirty="0">
              <a:solidFill>
                <a:srgbClr val="000000"/>
              </a:solidFill>
            </a:endParaRPr>
          </a:p>
          <a:p>
            <a:pPr marL="914400" lvl="1" indent="-317500" algn="l" rtl="0">
              <a:spcBef>
                <a:spcPts val="1000"/>
              </a:spcBef>
              <a:spcAft>
                <a:spcPts val="0"/>
              </a:spcAft>
              <a:buSzPts val="1400"/>
              <a:buChar char="○"/>
            </a:pPr>
            <a:r>
              <a:rPr lang="en" sz="1400" dirty="0">
                <a:solidFill>
                  <a:srgbClr val="000000"/>
                </a:solidFill>
              </a:rPr>
              <a:t>db.SetMaxOpenConns() - the number of open connections at any given time</a:t>
            </a:r>
            <a:endParaRPr dirty="0"/>
          </a:p>
          <a:p>
            <a:pPr marL="457200" lvl="0" indent="0" algn="l" rtl="0">
              <a:spcBef>
                <a:spcPts val="1000"/>
              </a:spcBef>
              <a:spcAft>
                <a:spcPts val="1000"/>
              </a:spcAft>
              <a:buNone/>
            </a:pPr>
            <a:r>
              <a:rPr lang="en" i="1" dirty="0"/>
              <a:t>when we exceed the number of connections the new request is going to block, and the client will get a connection timeout … how can we handle this?</a:t>
            </a:r>
            <a:endParaRPr i="1"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7"/>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Accessing Database with context </a:t>
            </a:r>
            <a:endParaRPr/>
          </a:p>
        </p:txBody>
      </p:sp>
      <p:sp>
        <p:nvSpPr>
          <p:cNvPr id="512" name="Google Shape;512;p77"/>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prefered way is to use contexts for running operations against the database</a:t>
            </a:r>
            <a:endParaRPr dirty="0"/>
          </a:p>
          <a:p>
            <a:pPr marL="45720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context allows us to control operations that might take too long to complete, </a:t>
            </a:r>
            <a:endParaRPr dirty="0"/>
          </a:p>
          <a:p>
            <a:pPr marL="45720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So one way we can handle it is create a context object with a timeout that once exceeded we can can free the connection for other clients to use</a:t>
            </a:r>
            <a:endParaRPr dirty="0"/>
          </a:p>
          <a:p>
            <a:pPr marL="45720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In the db.Sql package there are equivalent functions to those we saw (query,exec,etc..) that take context as a first parameter</a:t>
            </a:r>
            <a:endParaRP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8"/>
          <p:cNvSpPr txBox="1">
            <a:spLocks noGrp="1"/>
          </p:cNvSpPr>
          <p:nvPr>
            <p:ph type="title"/>
          </p:nvPr>
        </p:nvSpPr>
        <p:spPr>
          <a:xfrm>
            <a:off x="150725" y="190675"/>
            <a:ext cx="484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Accessing Database with context  - sample</a:t>
            </a:r>
            <a:endParaRPr/>
          </a:p>
        </p:txBody>
      </p:sp>
      <p:sp>
        <p:nvSpPr>
          <p:cNvPr id="518" name="Google Shape;518;p78"/>
          <p:cNvSpPr txBox="1">
            <a:spLocks noGrp="1"/>
          </p:cNvSpPr>
          <p:nvPr>
            <p:ph type="body" idx="1"/>
          </p:nvPr>
        </p:nvSpPr>
        <p:spPr>
          <a:xfrm>
            <a:off x="150725" y="1322925"/>
            <a:ext cx="4844700" cy="3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order to use context, we need to start by creating one – for that we can use the context.Background function followed by a call to context.WithTimeout to get a context that is bound to a time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Please note that you have to remember to call defer cancel() so that the context will be closed and there will be no memory leak</a:t>
            </a:r>
            <a:endParaRPr dirty="0"/>
          </a:p>
        </p:txBody>
      </p:sp>
      <p:sp>
        <p:nvSpPr>
          <p:cNvPr id="519" name="Google Shape;519;p78"/>
          <p:cNvSpPr txBox="1"/>
          <p:nvPr/>
        </p:nvSpPr>
        <p:spPr>
          <a:xfrm>
            <a:off x="4995300" y="23275"/>
            <a:ext cx="4148700" cy="51435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package</a:t>
            </a:r>
            <a:r>
              <a:rPr lang="en" sz="500">
                <a:solidFill>
                  <a:srgbClr val="D4D4D4"/>
                </a:solidFill>
                <a:highlight>
                  <a:srgbClr val="1E1E1E"/>
                </a:highlight>
                <a:latin typeface="Courier New"/>
                <a:ea typeface="Courier New"/>
                <a:cs typeface="Courier New"/>
                <a:sym typeface="Courier New"/>
              </a:rPr>
              <a:t> main</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import</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"context"</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"database/sql"</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"fmt"</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"log"</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"os"</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"time"</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_ </a:t>
            </a:r>
            <a:r>
              <a:rPr lang="en" sz="500">
                <a:solidFill>
                  <a:srgbClr val="CE9178"/>
                </a:solidFill>
                <a:highlight>
                  <a:srgbClr val="1E1E1E"/>
                </a:highlight>
                <a:latin typeface="Courier New"/>
                <a:ea typeface="Courier New"/>
                <a:cs typeface="Courier New"/>
                <a:sym typeface="Courier New"/>
              </a:rPr>
              <a:t>"github.com/go-sql-driver/mysql"</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type</a:t>
            </a:r>
            <a:r>
              <a:rPr lang="en" sz="500">
                <a:solidFill>
                  <a:srgbClr val="D4D4D4"/>
                </a:solidFill>
                <a:highlight>
                  <a:srgbClr val="1E1E1E"/>
                </a:highlight>
                <a:latin typeface="Courier New"/>
                <a:ea typeface="Courier New"/>
                <a:cs typeface="Courier New"/>
                <a:sym typeface="Courier New"/>
              </a:rPr>
              <a:t> </a:t>
            </a:r>
            <a:r>
              <a:rPr lang="en" sz="500">
                <a:solidFill>
                  <a:srgbClr val="4EC9B0"/>
                </a:solidFill>
                <a:highlight>
                  <a:srgbClr val="1E1E1E"/>
                </a:highlight>
                <a:latin typeface="Courier New"/>
                <a:ea typeface="Courier New"/>
                <a:cs typeface="Courier New"/>
                <a:sym typeface="Courier New"/>
              </a:rPr>
              <a:t>User</a:t>
            </a:r>
            <a:r>
              <a:rPr lang="en" sz="500">
                <a:solidFill>
                  <a:srgbClr val="D4D4D4"/>
                </a:solidFill>
                <a:highlight>
                  <a:srgbClr val="1E1E1E"/>
                </a:highlight>
                <a:latin typeface="Courier New"/>
                <a:ea typeface="Courier New"/>
                <a:cs typeface="Courier New"/>
                <a:sym typeface="Courier New"/>
              </a:rPr>
              <a:t> </a:t>
            </a:r>
            <a:r>
              <a:rPr lang="en" sz="500">
                <a:solidFill>
                  <a:srgbClr val="569CD6"/>
                </a:solidFill>
                <a:highlight>
                  <a:srgbClr val="1E1E1E"/>
                </a:highlight>
                <a:latin typeface="Courier New"/>
                <a:ea typeface="Courier New"/>
                <a:cs typeface="Courier New"/>
                <a:sym typeface="Courier New"/>
              </a:rPr>
              <a:t>struct</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id         </a:t>
            </a:r>
            <a:r>
              <a:rPr lang="en" sz="500">
                <a:solidFill>
                  <a:srgbClr val="4EC9B0"/>
                </a:solidFill>
                <a:highlight>
                  <a:srgbClr val="1E1E1E"/>
                </a:highlight>
                <a:latin typeface="Courier New"/>
                <a:ea typeface="Courier New"/>
                <a:cs typeface="Courier New"/>
                <a:sym typeface="Courier New"/>
              </a:rPr>
              <a:t>int</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first_name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last_name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email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password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var</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users</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a:t>
            </a:r>
            <a:r>
              <a:rPr lang="en" sz="500">
                <a:solidFill>
                  <a:srgbClr val="D4D4D4"/>
                </a:solidFill>
                <a:highlight>
                  <a:srgbClr val="1E1E1E"/>
                </a:highlight>
                <a:latin typeface="Courier New"/>
                <a:ea typeface="Courier New"/>
                <a:cs typeface="Courier New"/>
                <a:sym typeface="Courier New"/>
              </a:rPr>
              <a:t> = </a:t>
            </a:r>
            <a:r>
              <a:rPr lang="en" sz="500">
                <a:solidFill>
                  <a:srgbClr val="DCDCAA"/>
                </a:solidFill>
                <a:highlight>
                  <a:srgbClr val="1E1E1E"/>
                </a:highlight>
                <a:latin typeface="Courier New"/>
                <a:ea typeface="Courier New"/>
                <a:cs typeface="Courier New"/>
                <a:sym typeface="Courier New"/>
              </a:rPr>
              <a:t>make</a:t>
            </a:r>
            <a:r>
              <a:rPr lang="en" sz="500">
                <a:solidFill>
                  <a:srgbClr val="D4D4D4"/>
                </a:solidFill>
                <a:highlight>
                  <a:srgbClr val="1E1E1E"/>
                </a:highlight>
                <a:latin typeface="Courier New"/>
                <a:ea typeface="Courier New"/>
                <a:cs typeface="Courier New"/>
                <a:sym typeface="Courier New"/>
              </a:rPr>
              <a:t>([]User, </a:t>
            </a:r>
            <a:r>
              <a:rPr lang="en" sz="500">
                <a:solidFill>
                  <a:srgbClr val="B5CEA8"/>
                </a:solidFill>
                <a:highlight>
                  <a:srgbClr val="1E1E1E"/>
                </a:highlight>
                <a:latin typeface="Courier New"/>
                <a:ea typeface="Courier New"/>
                <a:cs typeface="Courier New"/>
                <a:sym typeface="Courier New"/>
              </a:rPr>
              <a:t>0</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func</a:t>
            </a:r>
            <a:r>
              <a:rPr lang="en" sz="500">
                <a:solidFill>
                  <a:srgbClr val="D4D4D4"/>
                </a:solidFill>
                <a:highlight>
                  <a:srgbClr val="1E1E1E"/>
                </a:highlight>
                <a:latin typeface="Courier New"/>
                <a:ea typeface="Courier New"/>
                <a:cs typeface="Courier New"/>
                <a:sym typeface="Courier New"/>
              </a:rPr>
              <a:t> </a:t>
            </a:r>
            <a:r>
              <a:rPr lang="en" sz="500">
                <a:solidFill>
                  <a:srgbClr val="DCDCAA"/>
                </a:solidFill>
                <a:highlight>
                  <a:srgbClr val="1E1E1E"/>
                </a:highlight>
                <a:latin typeface="Courier New"/>
                <a:ea typeface="Courier New"/>
                <a:cs typeface="Courier New"/>
                <a:sym typeface="Courier New"/>
              </a:rPr>
              <a:t>main</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db</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sql.</a:t>
            </a:r>
            <a:r>
              <a:rPr lang="en" sz="500">
                <a:solidFill>
                  <a:srgbClr val="DCDCAA"/>
                </a:solidFill>
                <a:highlight>
                  <a:srgbClr val="1E1E1E"/>
                </a:highlight>
                <a:latin typeface="Courier New"/>
                <a:ea typeface="Courier New"/>
                <a:cs typeface="Courier New"/>
                <a:sym typeface="Courier New"/>
              </a:rPr>
              <a:t>Open</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"mysql"</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"root:pass@(127.0.0.1)/game_db"</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defer</a:t>
            </a:r>
            <a:r>
              <a:rPr lang="en" sz="500">
                <a:solidFill>
                  <a:srgbClr val="D4D4D4"/>
                </a:solidFill>
                <a:highlight>
                  <a:srgbClr val="1E1E1E"/>
                </a:highlight>
                <a:latin typeface="Courier New"/>
                <a:ea typeface="Courier New"/>
                <a:cs typeface="Courier New"/>
                <a:sym typeface="Courier New"/>
              </a:rPr>
              <a:t> db.</a:t>
            </a:r>
            <a:r>
              <a:rPr lang="en" sz="500">
                <a:solidFill>
                  <a:srgbClr val="DCDCAA"/>
                </a:solidFill>
                <a:highlight>
                  <a:srgbClr val="1E1E1E"/>
                </a:highlight>
                <a:latin typeface="Courier New"/>
                <a:ea typeface="Courier New"/>
                <a:cs typeface="Courier New"/>
                <a:sym typeface="Courier New"/>
              </a:rPr>
              <a:t>Close</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if</a:t>
            </a:r>
            <a:r>
              <a:rPr lang="en" sz="500">
                <a:solidFill>
                  <a:srgbClr val="D4D4D4"/>
                </a:solidFill>
                <a:highlight>
                  <a:srgbClr val="1E1E1E"/>
                </a:highlight>
                <a:latin typeface="Courier New"/>
                <a:ea typeface="Courier New"/>
                <a:cs typeface="Courier New"/>
                <a:sym typeface="Courier New"/>
              </a:rPr>
              <a:t> err != </a:t>
            </a:r>
            <a:r>
              <a:rPr lang="en" sz="500">
                <a:solidFill>
                  <a:srgbClr val="569CD6"/>
                </a:solidFill>
                <a:highlight>
                  <a:srgbClr val="1E1E1E"/>
                </a:highlight>
                <a:latin typeface="Courier New"/>
                <a:ea typeface="Courier New"/>
                <a:cs typeface="Courier New"/>
                <a:sym typeface="Courier New"/>
              </a:rPr>
              <a:t>nil</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log.</a:t>
            </a:r>
            <a:r>
              <a:rPr lang="en" sz="500">
                <a:solidFill>
                  <a:srgbClr val="DCDCAA"/>
                </a:solidFill>
                <a:highlight>
                  <a:srgbClr val="1E1E1E"/>
                </a:highlight>
                <a:latin typeface="Courier New"/>
                <a:ea typeface="Courier New"/>
                <a:cs typeface="Courier New"/>
                <a:sym typeface="Courier New"/>
              </a:rPr>
              <a:t>Fatalf</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"couldnt open database connection"</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ctx</a:t>
            </a:r>
            <a:r>
              <a:rPr lang="en" sz="500">
                <a:solidFill>
                  <a:srgbClr val="D4D4D4"/>
                </a:solidFill>
                <a:highlight>
                  <a:srgbClr val="1E1E1E"/>
                </a:highlight>
                <a:latin typeface="Courier New"/>
                <a:ea typeface="Courier New"/>
                <a:cs typeface="Courier New"/>
                <a:sym typeface="Courier New"/>
              </a:rPr>
              <a:t> := context.</a:t>
            </a:r>
            <a:r>
              <a:rPr lang="en" sz="500">
                <a:solidFill>
                  <a:srgbClr val="DCDCAA"/>
                </a:solidFill>
                <a:highlight>
                  <a:srgbClr val="1E1E1E"/>
                </a:highlight>
                <a:latin typeface="Courier New"/>
                <a:ea typeface="Courier New"/>
                <a:cs typeface="Courier New"/>
                <a:sym typeface="Courier New"/>
              </a:rPr>
              <a:t>Background</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ctx</a:t>
            </a:r>
            <a:r>
              <a:rPr lang="en" sz="500">
                <a:solidFill>
                  <a:srgbClr val="D4D4D4"/>
                </a:solidFill>
                <a:highlight>
                  <a:srgbClr val="1E1E1E"/>
                </a:highlight>
                <a:latin typeface="Courier New"/>
                <a:ea typeface="Courier New"/>
                <a:cs typeface="Courier New"/>
                <a:sym typeface="Courier New"/>
              </a:rPr>
              <a:t>,</a:t>
            </a:r>
            <a:r>
              <a:rPr lang="en" sz="500">
                <a:solidFill>
                  <a:srgbClr val="9CDCFE"/>
                </a:solidFill>
                <a:highlight>
                  <a:srgbClr val="1E1E1E"/>
                </a:highlight>
                <a:latin typeface="Courier New"/>
                <a:ea typeface="Courier New"/>
                <a:cs typeface="Courier New"/>
                <a:sym typeface="Courier New"/>
              </a:rPr>
              <a:t>cancel</a:t>
            </a:r>
            <a:r>
              <a:rPr lang="en" sz="500">
                <a:solidFill>
                  <a:srgbClr val="D4D4D4"/>
                </a:solidFill>
                <a:highlight>
                  <a:srgbClr val="1E1E1E"/>
                </a:highlight>
                <a:latin typeface="Courier New"/>
                <a:ea typeface="Courier New"/>
                <a:cs typeface="Courier New"/>
                <a:sym typeface="Courier New"/>
              </a:rPr>
              <a:t> := context.</a:t>
            </a:r>
            <a:r>
              <a:rPr lang="en" sz="500">
                <a:solidFill>
                  <a:srgbClr val="DCDCAA"/>
                </a:solidFill>
                <a:highlight>
                  <a:srgbClr val="1E1E1E"/>
                </a:highlight>
                <a:latin typeface="Courier New"/>
                <a:ea typeface="Courier New"/>
                <a:cs typeface="Courier New"/>
                <a:sym typeface="Courier New"/>
              </a:rPr>
              <a:t>WithTimeout</a:t>
            </a:r>
            <a:r>
              <a:rPr lang="en" sz="500">
                <a:solidFill>
                  <a:srgbClr val="D4D4D4"/>
                </a:solidFill>
                <a:highlight>
                  <a:srgbClr val="1E1E1E"/>
                </a:highlight>
                <a:latin typeface="Courier New"/>
                <a:ea typeface="Courier New"/>
                <a:cs typeface="Courier New"/>
                <a:sym typeface="Courier New"/>
              </a:rPr>
              <a:t>(ctx,time.Second * </a:t>
            </a:r>
            <a:r>
              <a:rPr lang="en" sz="500">
                <a:solidFill>
                  <a:srgbClr val="B5CEA8"/>
                </a:solidFill>
                <a:highlight>
                  <a:srgbClr val="1E1E1E"/>
                </a:highlight>
                <a:latin typeface="Courier New"/>
                <a:ea typeface="Courier New"/>
                <a:cs typeface="Courier New"/>
                <a:sym typeface="Courier New"/>
              </a:rPr>
              <a:t>15</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defer</a:t>
            </a:r>
            <a:r>
              <a:rPr lang="en" sz="500">
                <a:solidFill>
                  <a:srgbClr val="D4D4D4"/>
                </a:solidFill>
                <a:highlight>
                  <a:srgbClr val="1E1E1E"/>
                </a:highlight>
                <a:latin typeface="Courier New"/>
                <a:ea typeface="Courier New"/>
                <a:cs typeface="Courier New"/>
                <a:sym typeface="Courier New"/>
              </a:rPr>
              <a:t> </a:t>
            </a:r>
            <a:r>
              <a:rPr lang="en" sz="500">
                <a:solidFill>
                  <a:srgbClr val="DCDCAA"/>
                </a:solidFill>
                <a:highlight>
                  <a:srgbClr val="1E1E1E"/>
                </a:highlight>
                <a:latin typeface="Courier New"/>
                <a:ea typeface="Courier New"/>
                <a:cs typeface="Courier New"/>
                <a:sym typeface="Courier New"/>
              </a:rPr>
              <a:t>cancel</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rows</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db.</a:t>
            </a:r>
            <a:r>
              <a:rPr lang="en" sz="500">
                <a:solidFill>
                  <a:srgbClr val="DCDCAA"/>
                </a:solidFill>
                <a:highlight>
                  <a:srgbClr val="1E1E1E"/>
                </a:highlight>
                <a:latin typeface="Courier New"/>
                <a:ea typeface="Courier New"/>
                <a:cs typeface="Courier New"/>
                <a:sym typeface="Courier New"/>
              </a:rPr>
              <a:t>QueryContext</a:t>
            </a:r>
            <a:r>
              <a:rPr lang="en" sz="500">
                <a:solidFill>
                  <a:srgbClr val="D4D4D4"/>
                </a:solidFill>
                <a:highlight>
                  <a:srgbClr val="1E1E1E"/>
                </a:highlight>
                <a:latin typeface="Courier New"/>
                <a:ea typeface="Courier New"/>
                <a:cs typeface="Courier New"/>
                <a:sym typeface="Courier New"/>
              </a:rPr>
              <a:t>(ctx,</a:t>
            </a:r>
            <a:r>
              <a:rPr lang="en" sz="500">
                <a:solidFill>
                  <a:srgbClr val="CE9178"/>
                </a:solidFill>
                <a:highlight>
                  <a:srgbClr val="1E1E1E"/>
                </a:highlight>
                <a:latin typeface="Courier New"/>
                <a:ea typeface="Courier New"/>
                <a:cs typeface="Courier New"/>
                <a:sym typeface="Courier New"/>
              </a:rPr>
              <a:t>"select id,first_name , last_name, email , password  from users"</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defer</a:t>
            </a:r>
            <a:r>
              <a:rPr lang="en" sz="500">
                <a:solidFill>
                  <a:srgbClr val="D4D4D4"/>
                </a:solidFill>
                <a:highlight>
                  <a:srgbClr val="1E1E1E"/>
                </a:highlight>
                <a:latin typeface="Courier New"/>
                <a:ea typeface="Courier New"/>
                <a:cs typeface="Courier New"/>
                <a:sym typeface="Courier New"/>
              </a:rPr>
              <a:t> rows.</a:t>
            </a:r>
            <a:r>
              <a:rPr lang="en" sz="500">
                <a:solidFill>
                  <a:srgbClr val="DCDCAA"/>
                </a:solidFill>
                <a:highlight>
                  <a:srgbClr val="1E1E1E"/>
                </a:highlight>
                <a:latin typeface="Courier New"/>
                <a:ea typeface="Courier New"/>
                <a:cs typeface="Courier New"/>
                <a:sym typeface="Courier New"/>
              </a:rPr>
              <a:t>Close</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for</a:t>
            </a:r>
            <a:r>
              <a:rPr lang="en" sz="500">
                <a:solidFill>
                  <a:srgbClr val="D4D4D4"/>
                </a:solidFill>
                <a:highlight>
                  <a:srgbClr val="1E1E1E"/>
                </a:highlight>
                <a:latin typeface="Courier New"/>
                <a:ea typeface="Courier New"/>
                <a:cs typeface="Courier New"/>
                <a:sym typeface="Courier New"/>
              </a:rPr>
              <a:t> rows.</a:t>
            </a:r>
            <a:r>
              <a:rPr lang="en" sz="500">
                <a:solidFill>
                  <a:srgbClr val="DCDCAA"/>
                </a:solidFill>
                <a:highlight>
                  <a:srgbClr val="1E1E1E"/>
                </a:highlight>
                <a:latin typeface="Courier New"/>
                <a:ea typeface="Courier New"/>
                <a:cs typeface="Courier New"/>
                <a:sym typeface="Courier New"/>
              </a:rPr>
              <a:t>Next</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569CD6"/>
                </a:solidFill>
                <a:highlight>
                  <a:srgbClr val="1E1E1E"/>
                </a:highlight>
                <a:latin typeface="Courier New"/>
                <a:ea typeface="Courier New"/>
                <a:cs typeface="Courier New"/>
                <a:sym typeface="Courier New"/>
              </a:rPr>
              <a:t>var</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a:t>
            </a:r>
            <a:r>
              <a:rPr lang="en" sz="500">
                <a:solidFill>
                  <a:srgbClr val="D4D4D4"/>
                </a:solidFill>
                <a:highlight>
                  <a:srgbClr val="1E1E1E"/>
                </a:highlight>
                <a:latin typeface="Courier New"/>
                <a:ea typeface="Courier New"/>
                <a:cs typeface="Courier New"/>
                <a:sym typeface="Courier New"/>
              </a:rPr>
              <a:t> User</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rows.</a:t>
            </a:r>
            <a:r>
              <a:rPr lang="en" sz="500">
                <a:solidFill>
                  <a:srgbClr val="DCDCAA"/>
                </a:solidFill>
                <a:highlight>
                  <a:srgbClr val="1E1E1E"/>
                </a:highlight>
                <a:latin typeface="Courier New"/>
                <a:ea typeface="Courier New"/>
                <a:cs typeface="Courier New"/>
                <a:sym typeface="Courier New"/>
              </a:rPr>
              <a:t>Scan</a:t>
            </a:r>
            <a:r>
              <a:rPr lang="en" sz="500">
                <a:solidFill>
                  <a:srgbClr val="D4D4D4"/>
                </a:solidFill>
                <a:highlight>
                  <a:srgbClr val="1E1E1E"/>
                </a:highlight>
                <a:latin typeface="Courier New"/>
                <a:ea typeface="Courier New"/>
                <a:cs typeface="Courier New"/>
                <a:sym typeface="Courier New"/>
              </a:rPr>
              <a:t>(&amp;user.id, &amp;user.first_name, &amp;user.last_name, &amp;user.email, &amp;user.password)</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users</a:t>
            </a:r>
            <a:r>
              <a:rPr lang="en" sz="500">
                <a:solidFill>
                  <a:srgbClr val="D4D4D4"/>
                </a:solidFill>
                <a:highlight>
                  <a:srgbClr val="1E1E1E"/>
                </a:highlight>
                <a:latin typeface="Courier New"/>
                <a:ea typeface="Courier New"/>
                <a:cs typeface="Courier New"/>
                <a:sym typeface="Courier New"/>
              </a:rPr>
              <a:t> = </a:t>
            </a:r>
            <a:r>
              <a:rPr lang="en" sz="500">
                <a:solidFill>
                  <a:srgbClr val="DCDCAA"/>
                </a:solidFill>
                <a:highlight>
                  <a:srgbClr val="1E1E1E"/>
                </a:highlight>
                <a:latin typeface="Courier New"/>
                <a:ea typeface="Courier New"/>
                <a:cs typeface="Courier New"/>
                <a:sym typeface="Courier New"/>
              </a:rPr>
              <a:t>append</a:t>
            </a:r>
            <a:r>
              <a:rPr lang="en" sz="500">
                <a:solidFill>
                  <a:srgbClr val="D4D4D4"/>
                </a:solidFill>
                <a:highlight>
                  <a:srgbClr val="1E1E1E"/>
                </a:highlight>
                <a:latin typeface="Courier New"/>
                <a:ea typeface="Courier New"/>
                <a:cs typeface="Courier New"/>
                <a:sym typeface="Courier New"/>
              </a:rPr>
              <a:t>(users, user)</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fmt.</a:t>
            </a:r>
            <a:r>
              <a:rPr lang="en" sz="500">
                <a:solidFill>
                  <a:srgbClr val="DCDCAA"/>
                </a:solidFill>
                <a:highlight>
                  <a:srgbClr val="1E1E1E"/>
                </a:highlight>
                <a:latin typeface="Courier New"/>
                <a:ea typeface="Courier New"/>
                <a:cs typeface="Courier New"/>
                <a:sym typeface="Courier New"/>
              </a:rPr>
              <a:t>Println</a:t>
            </a:r>
            <a:r>
              <a:rPr lang="en" sz="500">
                <a:solidFill>
                  <a:srgbClr val="D4D4D4"/>
                </a:solidFill>
                <a:highlight>
                  <a:srgbClr val="1E1E1E"/>
                </a:highlight>
                <a:latin typeface="Courier New"/>
                <a:ea typeface="Courier New"/>
                <a:cs typeface="Courier New"/>
                <a:sym typeface="Courier New"/>
              </a:rPr>
              <a:t>(users)</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194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Managing a Project in Go - workspaces reminder</a:t>
            </a:r>
            <a:endParaRPr/>
          </a:p>
          <a:p>
            <a:pPr marL="0" lvl="0" indent="0" algn="l" rtl="0">
              <a:spcBef>
                <a:spcPts val="0"/>
              </a:spcBef>
              <a:spcAft>
                <a:spcPts val="0"/>
              </a:spcAft>
              <a:buNone/>
            </a:pPr>
            <a:endParaRPr/>
          </a:p>
        </p:txBody>
      </p:sp>
      <p:sp>
        <p:nvSpPr>
          <p:cNvPr id="94" name="Google Shape;94;p19"/>
          <p:cNvSpPr txBox="1">
            <a:spLocks noGrp="1"/>
          </p:cNvSpPr>
          <p:nvPr>
            <p:ph type="body" idx="1"/>
          </p:nvPr>
        </p:nvSpPr>
        <p:spPr>
          <a:xfrm>
            <a:off x="311700" y="902550"/>
            <a:ext cx="8520600" cy="3666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rgbClr val="292929"/>
                </a:solidFill>
                <a:highlight>
                  <a:srgbClr val="FFFFFF"/>
                </a:highlight>
                <a:latin typeface="Georgia"/>
                <a:ea typeface="Georgia"/>
                <a:cs typeface="Georgia"/>
                <a:sym typeface="Georgia"/>
              </a:rPr>
              <a:t>When you download a package using </a:t>
            </a:r>
            <a:r>
              <a:rPr lang="en" sz="1200" dirty="0">
                <a:solidFill>
                  <a:srgbClr val="292929"/>
                </a:solidFill>
                <a:highlight>
                  <a:srgbClr val="F2F2F2"/>
                </a:highlight>
                <a:latin typeface="Courier New"/>
                <a:ea typeface="Courier New"/>
                <a:cs typeface="Courier New"/>
                <a:sym typeface="Courier New"/>
              </a:rPr>
              <a:t>go get</a:t>
            </a:r>
            <a:r>
              <a:rPr lang="en" sz="1600" dirty="0">
                <a:solidFill>
                  <a:srgbClr val="292929"/>
                </a:solidFill>
                <a:highlight>
                  <a:srgbClr val="FFFFFF"/>
                </a:highlight>
                <a:latin typeface="Georgia"/>
                <a:ea typeface="Georgia"/>
                <a:cs typeface="Georgia"/>
                <a:sym typeface="Georgia"/>
              </a:rPr>
              <a:t>, </a:t>
            </a:r>
            <a:r>
              <a:rPr lang="en" sz="1600" b="1" dirty="0">
                <a:solidFill>
                  <a:srgbClr val="292929"/>
                </a:solidFill>
                <a:highlight>
                  <a:srgbClr val="FFFFFF"/>
                </a:highlight>
                <a:latin typeface="Georgia"/>
                <a:ea typeface="Georgia"/>
                <a:cs typeface="Georgia"/>
                <a:sym typeface="Georgia"/>
              </a:rPr>
              <a:t>you are are cloning the master repository at the most recent commit</a:t>
            </a:r>
            <a:endParaRPr sz="1600" b="1" dirty="0">
              <a:solidFill>
                <a:srgbClr val="292929"/>
              </a:solidFill>
              <a:highlight>
                <a:srgbClr val="FFFFFF"/>
              </a:highlight>
              <a:latin typeface="Georgia"/>
              <a:ea typeface="Georgia"/>
              <a:cs typeface="Georgia"/>
              <a:sym typeface="Georgia"/>
            </a:endParaRPr>
          </a:p>
          <a:p>
            <a:pPr marL="457200" lvl="0" indent="-330200" algn="l" rtl="0">
              <a:spcBef>
                <a:spcPts val="1000"/>
              </a:spcBef>
              <a:spcAft>
                <a:spcPts val="0"/>
              </a:spcAft>
              <a:buClr>
                <a:srgbClr val="292929"/>
              </a:buClr>
              <a:buSzPts val="1600"/>
              <a:buFont typeface="Georgia"/>
              <a:buChar char="●"/>
            </a:pPr>
            <a:r>
              <a:rPr lang="en" sz="1600" dirty="0">
                <a:solidFill>
                  <a:srgbClr val="292929"/>
                </a:solidFill>
                <a:highlight>
                  <a:srgbClr val="FFFFFF"/>
                </a:highlight>
                <a:latin typeface="Georgia"/>
                <a:ea typeface="Georgia"/>
                <a:cs typeface="Georgia"/>
                <a:sym typeface="Georgia"/>
              </a:rPr>
              <a:t>you can’t install multiple versions of the same dependency package</a:t>
            </a:r>
            <a:endParaRPr sz="1600" b="1" dirty="0">
              <a:solidFill>
                <a:srgbClr val="292929"/>
              </a:solidFill>
              <a:highlight>
                <a:srgbClr val="FFFFFF"/>
              </a:highlight>
              <a:latin typeface="Georgia"/>
              <a:ea typeface="Georgia"/>
              <a:cs typeface="Georgia"/>
              <a:sym typeface="Georgia"/>
            </a:endParaRPr>
          </a:p>
          <a:p>
            <a:pPr marL="457200" lvl="0" indent="-330200" algn="l" rtl="0">
              <a:spcBef>
                <a:spcPts val="1000"/>
              </a:spcBef>
              <a:spcAft>
                <a:spcPts val="0"/>
              </a:spcAft>
              <a:buClr>
                <a:schemeClr val="dk1"/>
              </a:buClr>
              <a:buSzPts val="1600"/>
              <a:buChar char="●"/>
            </a:pPr>
            <a:r>
              <a:rPr lang="en" sz="1600" dirty="0">
                <a:solidFill>
                  <a:schemeClr val="dk1"/>
                </a:solidFill>
              </a:rPr>
              <a:t>A Go program couldn’t  import a dependency unless it was present inside $GOPATH</a:t>
            </a:r>
            <a:endParaRPr sz="1600" dirty="0">
              <a:solidFill>
                <a:schemeClr val="dk1"/>
              </a:solidFill>
            </a:endParaRPr>
          </a:p>
          <a:p>
            <a:pPr marL="457200" lvl="0" indent="-330200" algn="l" rtl="0">
              <a:spcBef>
                <a:spcPts val="1000"/>
              </a:spcBef>
              <a:spcAft>
                <a:spcPts val="0"/>
              </a:spcAft>
              <a:buClr>
                <a:schemeClr val="dk1"/>
              </a:buClr>
              <a:buSzPts val="1600"/>
              <a:buChar char="●"/>
            </a:pPr>
            <a:r>
              <a:rPr lang="en" sz="1600" dirty="0">
                <a:solidFill>
                  <a:schemeClr val="dk1"/>
                </a:solidFill>
              </a:rPr>
              <a:t>Also, the go build command creates </a:t>
            </a:r>
            <a:r>
              <a:rPr lang="en" sz="1600" b="1" dirty="0">
                <a:solidFill>
                  <a:schemeClr val="dk1"/>
                </a:solidFill>
              </a:rPr>
              <a:t>binary executable files</a:t>
            </a:r>
            <a:r>
              <a:rPr lang="en" sz="1600" dirty="0">
                <a:solidFill>
                  <a:schemeClr val="dk1"/>
                </a:solidFill>
              </a:rPr>
              <a:t> and </a:t>
            </a:r>
            <a:r>
              <a:rPr lang="en" sz="1600" b="1" dirty="0">
                <a:solidFill>
                  <a:schemeClr val="dk1"/>
                </a:solidFill>
              </a:rPr>
              <a:t>package archives</a:t>
            </a:r>
            <a:r>
              <a:rPr lang="en" sz="1600" dirty="0">
                <a:solidFill>
                  <a:schemeClr val="dk1"/>
                </a:solidFill>
              </a:rPr>
              <a:t> inside $GOPATH. Hence, </a:t>
            </a:r>
            <a:r>
              <a:rPr lang="en" sz="1600" b="1" dirty="0">
                <a:solidFill>
                  <a:schemeClr val="dk1"/>
                </a:solidFill>
              </a:rPr>
              <a:t>GOPATH</a:t>
            </a:r>
            <a:r>
              <a:rPr lang="en" sz="1600" dirty="0">
                <a:solidFill>
                  <a:schemeClr val="dk1"/>
                </a:solidFill>
              </a:rPr>
              <a:t> used to be a big deal in Go. The downside here is that we need to create all of our projects in one directory, or constantly change our GOPATH.</a:t>
            </a:r>
            <a:endParaRPr sz="1600" dirty="0">
              <a:solidFill>
                <a:schemeClr val="dk1"/>
              </a:solidFill>
            </a:endParaRPr>
          </a:p>
          <a:p>
            <a:pPr marL="457200" lvl="0" indent="-330200" algn="l" rtl="0">
              <a:spcBef>
                <a:spcPts val="1000"/>
              </a:spcBef>
              <a:spcAft>
                <a:spcPts val="0"/>
              </a:spcAft>
              <a:buClr>
                <a:schemeClr val="dk1"/>
              </a:buClr>
              <a:buSzPts val="1600"/>
              <a:buChar char="●"/>
            </a:pPr>
            <a:r>
              <a:rPr lang="en" sz="1600" dirty="0">
                <a:solidFill>
                  <a:schemeClr val="dk1"/>
                </a:solidFill>
              </a:rPr>
              <a:t>pkg is where go installs the compiled binaries of third party dependencies, Whenever you install a 3rd party package, a package object package-name.a is created for that package in this directory.</a:t>
            </a:r>
            <a:endParaRPr sz="1600"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1000"/>
              </a:spcBef>
              <a:spcAft>
                <a:spcPts val="1600"/>
              </a:spcAft>
              <a:buNone/>
            </a:pP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9"/>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Running operations with context</a:t>
            </a:r>
            <a:endParaRPr/>
          </a:p>
        </p:txBody>
      </p:sp>
      <p:sp>
        <p:nvSpPr>
          <p:cNvPr id="525" name="Google Shape;525;p79"/>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252519"/>
              </a:buClr>
              <a:buSzPts val="1400"/>
              <a:buChar char="●"/>
            </a:pPr>
            <a:r>
              <a:rPr lang="en" sz="1400">
                <a:solidFill>
                  <a:srgbClr val="252519"/>
                </a:solidFill>
              </a:rPr>
              <a:t>So what is a Context ? from the formal definition in the docs :</a:t>
            </a:r>
            <a:endParaRPr sz="1400">
              <a:solidFill>
                <a:srgbClr val="252519"/>
              </a:solidFill>
            </a:endParaRPr>
          </a:p>
          <a:p>
            <a:pPr marL="457200" lvl="0" indent="0" algn="l" rtl="0">
              <a:spcBef>
                <a:spcPts val="1000"/>
              </a:spcBef>
              <a:spcAft>
                <a:spcPts val="0"/>
              </a:spcAft>
              <a:buNone/>
            </a:pPr>
            <a:r>
              <a:rPr lang="en" sz="1400">
                <a:solidFill>
                  <a:srgbClr val="252519"/>
                </a:solidFill>
              </a:rPr>
              <a:t>“</a:t>
            </a:r>
            <a:r>
              <a:rPr lang="en" sz="1400" i="1">
                <a:solidFill>
                  <a:srgbClr val="252519"/>
                </a:solidFill>
              </a:rPr>
              <a:t>A Context carries deadlines, cancellation signals, and other request-scoped values across API boundaries and goroutines” </a:t>
            </a:r>
            <a:endParaRPr sz="1400" i="1">
              <a:solidFill>
                <a:srgbClr val="252519"/>
              </a:solidFill>
            </a:endParaRPr>
          </a:p>
          <a:p>
            <a:pPr marL="457200" lvl="0" indent="-317500" algn="l" rtl="0">
              <a:spcBef>
                <a:spcPts val="1000"/>
              </a:spcBef>
              <a:spcAft>
                <a:spcPts val="0"/>
              </a:spcAft>
              <a:buClr>
                <a:srgbClr val="252519"/>
              </a:buClr>
              <a:buSzPts val="1400"/>
              <a:buChar char="●"/>
            </a:pPr>
            <a:r>
              <a:rPr lang="en" sz="1400">
                <a:solidFill>
                  <a:srgbClr val="252519"/>
                </a:solidFill>
              </a:rPr>
              <a:t>context.Context is a simple object that is meant to be transferred between a caller to a receiver, in order to allow more control on the requested operation</a:t>
            </a:r>
            <a:endParaRPr sz="1400">
              <a:solidFill>
                <a:srgbClr val="252519"/>
              </a:solidFill>
            </a:endParaRPr>
          </a:p>
          <a:p>
            <a:pPr marL="457200" lvl="0" indent="-317500" algn="l" rtl="0">
              <a:spcBef>
                <a:spcPts val="0"/>
              </a:spcBef>
              <a:spcAft>
                <a:spcPts val="0"/>
              </a:spcAft>
              <a:buClr>
                <a:srgbClr val="252519"/>
              </a:buClr>
              <a:buSzPts val="1400"/>
              <a:buChar char="●"/>
            </a:pPr>
            <a:r>
              <a:rPr lang="en" sz="1450">
                <a:solidFill>
                  <a:schemeClr val="dk1"/>
                </a:solidFill>
                <a:latin typeface="Lora"/>
                <a:ea typeface="Lora"/>
                <a:cs typeface="Lora"/>
                <a:sym typeface="Lora"/>
              </a:rPr>
              <a:t>Most use </a:t>
            </a:r>
            <a:r>
              <a:rPr lang="en" sz="1100">
                <a:solidFill>
                  <a:schemeClr val="dk1"/>
                </a:solidFill>
                <a:latin typeface="Courier New"/>
                <a:ea typeface="Courier New"/>
                <a:cs typeface="Courier New"/>
                <a:sym typeface="Courier New"/>
              </a:rPr>
              <a:t>context</a:t>
            </a:r>
            <a:r>
              <a:rPr lang="en" sz="1450">
                <a:solidFill>
                  <a:schemeClr val="dk1"/>
                </a:solidFill>
                <a:latin typeface="Lora"/>
                <a:ea typeface="Lora"/>
                <a:cs typeface="Lora"/>
                <a:sym typeface="Lora"/>
              </a:rPr>
              <a:t> with downstream operations, like making an HTTP call, or fetching data from a database, or while performing async operations with go-routines</a:t>
            </a:r>
            <a:endParaRPr sz="1450">
              <a:solidFill>
                <a:schemeClr val="dk1"/>
              </a:solidFill>
              <a:latin typeface="Lora"/>
              <a:ea typeface="Lora"/>
              <a:cs typeface="Lora"/>
              <a:sym typeface="Lora"/>
            </a:endParaRPr>
          </a:p>
          <a:p>
            <a:pPr marL="457200" lvl="0" indent="-320675" algn="l" rtl="0">
              <a:spcBef>
                <a:spcPts val="0"/>
              </a:spcBef>
              <a:spcAft>
                <a:spcPts val="0"/>
              </a:spcAft>
              <a:buClr>
                <a:schemeClr val="dk1"/>
              </a:buClr>
              <a:buSzPts val="1450"/>
              <a:buFont typeface="Lora"/>
              <a:buChar char="●"/>
            </a:pPr>
            <a:r>
              <a:rPr lang="en" sz="1450">
                <a:solidFill>
                  <a:schemeClr val="dk1"/>
                </a:solidFill>
                <a:latin typeface="Lora"/>
                <a:ea typeface="Lora"/>
                <a:cs typeface="Lora"/>
                <a:sym typeface="Lora"/>
              </a:rPr>
              <a:t>Another highly useful feature of </a:t>
            </a:r>
            <a:r>
              <a:rPr lang="en" sz="1100">
                <a:solidFill>
                  <a:schemeClr val="dk1"/>
                </a:solidFill>
                <a:latin typeface="Courier New"/>
                <a:ea typeface="Courier New"/>
                <a:cs typeface="Courier New"/>
                <a:sym typeface="Courier New"/>
              </a:rPr>
              <a:t>context</a:t>
            </a:r>
            <a:r>
              <a:rPr lang="en" sz="1450">
                <a:solidFill>
                  <a:schemeClr val="dk1"/>
                </a:solidFill>
                <a:latin typeface="Lora"/>
                <a:ea typeface="Lora"/>
                <a:cs typeface="Lora"/>
                <a:sym typeface="Lora"/>
              </a:rPr>
              <a:t> is it’s ability to cancel, or halt an operation mid-way</a:t>
            </a:r>
            <a:endParaRPr sz="1450">
              <a:solidFill>
                <a:schemeClr val="dk1"/>
              </a:solidFill>
              <a:latin typeface="Lora"/>
              <a:ea typeface="Lora"/>
              <a:cs typeface="Lora"/>
              <a:sym typeface="Lora"/>
            </a:endParaRPr>
          </a:p>
          <a:p>
            <a:pPr marL="457200" lvl="0" indent="-317500" algn="l" rtl="0">
              <a:spcBef>
                <a:spcPts val="0"/>
              </a:spcBef>
              <a:spcAft>
                <a:spcPts val="0"/>
              </a:spcAft>
              <a:buClr>
                <a:srgbClr val="252519"/>
              </a:buClr>
              <a:buSzPts val="1400"/>
              <a:buChar char="●"/>
            </a:pPr>
            <a:r>
              <a:rPr lang="en" sz="1400">
                <a:solidFill>
                  <a:srgbClr val="252519"/>
                </a:solidFill>
              </a:rPr>
              <a:t>For example a caller can decide to cancel a long running Http request and the receiver is responsible to abandon the operation once cancelled</a:t>
            </a:r>
            <a:endParaRPr sz="1400">
              <a:solidFill>
                <a:srgbClr val="252519"/>
              </a:solidFill>
            </a:endParaRPr>
          </a:p>
          <a:p>
            <a:pPr marL="457200" lvl="0" indent="-317500" algn="l" rtl="0">
              <a:spcBef>
                <a:spcPts val="0"/>
              </a:spcBef>
              <a:spcAft>
                <a:spcPts val="0"/>
              </a:spcAft>
              <a:buClr>
                <a:srgbClr val="252519"/>
              </a:buClr>
              <a:buSzPts val="1400"/>
              <a:buChar char="●"/>
            </a:pPr>
            <a:r>
              <a:rPr lang="en" sz="1400">
                <a:solidFill>
                  <a:srgbClr val="252519"/>
                </a:solidFill>
              </a:rPr>
              <a:t>A context can also be set with a predefined time out that the receiver that gets the context should check periodically to decide whether to abandon the operation or not</a:t>
            </a:r>
            <a:endParaRPr sz="1400">
              <a:solidFill>
                <a:srgbClr val="252519"/>
              </a:solidFill>
            </a:endParaRPr>
          </a:p>
          <a:p>
            <a:pPr marL="0" lvl="0" indent="0" algn="l" rtl="0">
              <a:spcBef>
                <a:spcPts val="1000"/>
              </a:spcBef>
              <a:spcAft>
                <a:spcPts val="1000"/>
              </a:spcAft>
              <a:buNone/>
            </a:pPr>
            <a:endParaRPr sz="1400" i="1">
              <a:solidFill>
                <a:srgbClr val="252519"/>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0"/>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a Context</a:t>
            </a:r>
            <a:endParaRPr/>
          </a:p>
        </p:txBody>
      </p:sp>
      <p:sp>
        <p:nvSpPr>
          <p:cNvPr id="531" name="Google Shape;531;p80"/>
          <p:cNvSpPr txBox="1">
            <a:spLocks noGrp="1"/>
          </p:cNvSpPr>
          <p:nvPr>
            <p:ph type="body" idx="1"/>
          </p:nvPr>
        </p:nvSpPr>
        <p:spPr>
          <a:xfrm>
            <a:off x="150725" y="763375"/>
            <a:ext cx="8811000" cy="42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When calling Api’s that require a context, if you don’t have one you can create one easily by calling context.Background()</a:t>
            </a:r>
            <a:endParaRPr sz="1400" dirty="0"/>
          </a:p>
          <a:p>
            <a:pPr marL="0" lvl="0" indent="0" algn="l" rtl="0">
              <a:spcBef>
                <a:spcPts val="0"/>
              </a:spcBef>
              <a:spcAft>
                <a:spcPts val="0"/>
              </a:spcAft>
              <a:buNone/>
            </a:pPr>
            <a:endParaRPr lang="en" sz="1400" dirty="0">
              <a:solidFill>
                <a:schemeClr val="dk1"/>
              </a:solidFill>
              <a:highlight>
                <a:srgbClr val="FFFFFF"/>
              </a:highlight>
            </a:endParaRPr>
          </a:p>
          <a:p>
            <a:pPr marL="0" lvl="0" indent="0" algn="l" rtl="0">
              <a:spcBef>
                <a:spcPts val="0"/>
              </a:spcBef>
              <a:spcAft>
                <a:spcPts val="0"/>
              </a:spcAft>
              <a:buNone/>
            </a:pPr>
            <a:r>
              <a:rPr lang="en" sz="1400" dirty="0">
                <a:solidFill>
                  <a:schemeClr val="dk1"/>
                </a:solidFill>
                <a:highlight>
                  <a:srgbClr val="FFFFFF"/>
                </a:highlight>
              </a:rPr>
              <a:t>context.Background() serves as the root of all contexts which will be derived from it</a:t>
            </a:r>
          </a:p>
          <a:p>
            <a:pPr marL="0" lvl="0" indent="0" algn="l" rtl="0">
              <a:spcBef>
                <a:spcPts val="0"/>
              </a:spcBef>
              <a:spcAft>
                <a:spcPts val="0"/>
              </a:spcAft>
              <a:buNone/>
            </a:pPr>
            <a:endParaRPr sz="1400" dirty="0">
              <a:solidFill>
                <a:schemeClr val="dk1"/>
              </a:solidFill>
              <a:highlight>
                <a:srgbClr val="FFFFFF"/>
              </a:highlight>
            </a:endParaRPr>
          </a:p>
          <a:p>
            <a:pPr marL="0" lvl="0" indent="0" algn="l" rtl="0">
              <a:spcBef>
                <a:spcPts val="0"/>
              </a:spcBef>
              <a:spcAft>
                <a:spcPts val="0"/>
              </a:spcAft>
              <a:buNone/>
            </a:pPr>
            <a:r>
              <a:rPr lang="en" sz="1500" dirty="0">
                <a:solidFill>
                  <a:schemeClr val="dk1"/>
                </a:solidFill>
                <a:highlight>
                  <a:srgbClr val="FFFFFF"/>
                </a:highlight>
                <a:latin typeface="Lato"/>
                <a:ea typeface="Lato"/>
                <a:cs typeface="Lato"/>
                <a:sym typeface="Lato"/>
              </a:rPr>
              <a:t>This empty context has no functionality at all and we can add functionality by deriving a new context from it using the following values</a:t>
            </a:r>
            <a:endParaRPr sz="1500" dirty="0">
              <a:solidFill>
                <a:schemeClr val="dk1"/>
              </a:solidFill>
              <a:highlight>
                <a:srgbClr val="FFFFFF"/>
              </a:highlight>
              <a:latin typeface="Lato"/>
              <a:ea typeface="Lato"/>
              <a:cs typeface="Lato"/>
              <a:sym typeface="Lato"/>
            </a:endParaRPr>
          </a:p>
          <a:p>
            <a:pPr marL="0" lvl="0" indent="0" algn="l" rtl="0">
              <a:spcBef>
                <a:spcPts val="0"/>
              </a:spcBef>
              <a:spcAft>
                <a:spcPts val="0"/>
              </a:spcAft>
              <a:buNone/>
            </a:pPr>
            <a:endParaRPr sz="1500" dirty="0">
              <a:solidFill>
                <a:schemeClr val="dk1"/>
              </a:solidFill>
              <a:highlight>
                <a:srgbClr val="FFFFFF"/>
              </a:highlight>
              <a:latin typeface="Lato"/>
              <a:ea typeface="Lato"/>
              <a:cs typeface="Lato"/>
              <a:sym typeface="Lato"/>
            </a:endParaRPr>
          </a:p>
          <a:p>
            <a:pPr marL="0" lvl="0" indent="0" algn="l" rtl="0">
              <a:lnSpc>
                <a:spcPct val="160000"/>
              </a:lnSpc>
              <a:spcBef>
                <a:spcPts val="0"/>
              </a:spcBef>
              <a:spcAft>
                <a:spcPts val="0"/>
              </a:spcAft>
              <a:buClr>
                <a:schemeClr val="dk1"/>
              </a:buClr>
              <a:buSzPts val="1100"/>
              <a:buFont typeface="Arial"/>
              <a:buNone/>
            </a:pPr>
            <a:r>
              <a:rPr lang="en" sz="1400" dirty="0">
                <a:solidFill>
                  <a:schemeClr val="dk1"/>
                </a:solidFill>
                <a:highlight>
                  <a:srgbClr val="FFFFFF"/>
                </a:highlight>
              </a:rPr>
              <a:t>A derived context can be created in 4 ways</a:t>
            </a:r>
            <a:endParaRPr sz="1400" dirty="0">
              <a:solidFill>
                <a:schemeClr val="dk1"/>
              </a:solidFill>
              <a:highlight>
                <a:srgbClr val="FFFFFF"/>
              </a:highlight>
            </a:endParaRPr>
          </a:p>
          <a:p>
            <a:pPr marL="698500" lvl="0" indent="-317500" algn="l" rtl="0">
              <a:spcBef>
                <a:spcPts val="0"/>
              </a:spcBef>
              <a:spcAft>
                <a:spcPts val="0"/>
              </a:spcAft>
              <a:buClr>
                <a:schemeClr val="dk1"/>
              </a:buClr>
              <a:buSzPts val="1400"/>
              <a:buFont typeface="Lato"/>
              <a:buChar char="●"/>
            </a:pPr>
            <a:r>
              <a:rPr lang="en" sz="1400" dirty="0">
                <a:solidFill>
                  <a:schemeClr val="dk1"/>
                </a:solidFill>
                <a:highlight>
                  <a:srgbClr val="FFFFFF"/>
                </a:highlight>
              </a:rPr>
              <a:t>Passing request-scoped values  -  using </a:t>
            </a:r>
            <a:r>
              <a:rPr lang="en" sz="1400" b="1" dirty="0">
                <a:solidFill>
                  <a:schemeClr val="dk1"/>
                </a:solidFill>
                <a:highlight>
                  <a:srgbClr val="FFFFFF"/>
                </a:highlight>
              </a:rPr>
              <a:t>WithValue() </a:t>
            </a:r>
            <a:r>
              <a:rPr lang="en" sz="1400" dirty="0">
                <a:solidFill>
                  <a:schemeClr val="dk1"/>
                </a:solidFill>
                <a:highlight>
                  <a:srgbClr val="FFFFFF"/>
                </a:highlight>
              </a:rPr>
              <a:t>function of context package</a:t>
            </a:r>
            <a:endParaRPr sz="1400" dirty="0">
              <a:solidFill>
                <a:schemeClr val="dk1"/>
              </a:solidFill>
              <a:highlight>
                <a:srgbClr val="FFFFFF"/>
              </a:highlight>
            </a:endParaRPr>
          </a:p>
          <a:p>
            <a:pPr marL="698500" lvl="0" indent="-317500" algn="l" rtl="0">
              <a:spcBef>
                <a:spcPts val="0"/>
              </a:spcBef>
              <a:spcAft>
                <a:spcPts val="0"/>
              </a:spcAft>
              <a:buClr>
                <a:schemeClr val="dk1"/>
              </a:buClr>
              <a:buSzPts val="1400"/>
              <a:buFont typeface="Lato"/>
              <a:buChar char="●"/>
            </a:pPr>
            <a:r>
              <a:rPr lang="en" sz="1400" dirty="0">
                <a:solidFill>
                  <a:schemeClr val="dk1"/>
                </a:solidFill>
                <a:highlight>
                  <a:srgbClr val="FFFFFF"/>
                </a:highlight>
              </a:rPr>
              <a:t>With cancellation signals - using </a:t>
            </a:r>
            <a:r>
              <a:rPr lang="en" sz="1400" b="1" dirty="0">
                <a:solidFill>
                  <a:schemeClr val="dk1"/>
                </a:solidFill>
                <a:highlight>
                  <a:srgbClr val="FFFFFF"/>
                </a:highlight>
              </a:rPr>
              <a:t>WithCancel() </a:t>
            </a:r>
            <a:r>
              <a:rPr lang="en" sz="1400" dirty="0">
                <a:solidFill>
                  <a:schemeClr val="dk1"/>
                </a:solidFill>
                <a:highlight>
                  <a:srgbClr val="FFFFFF"/>
                </a:highlight>
              </a:rPr>
              <a:t>function of context package</a:t>
            </a:r>
            <a:endParaRPr sz="1400" dirty="0">
              <a:solidFill>
                <a:schemeClr val="dk1"/>
              </a:solidFill>
              <a:highlight>
                <a:srgbClr val="FFFFFF"/>
              </a:highlight>
            </a:endParaRPr>
          </a:p>
          <a:p>
            <a:pPr marL="698500" lvl="0" indent="-317500" algn="l" rtl="0">
              <a:spcBef>
                <a:spcPts val="0"/>
              </a:spcBef>
              <a:spcAft>
                <a:spcPts val="0"/>
              </a:spcAft>
              <a:buClr>
                <a:schemeClr val="dk1"/>
              </a:buClr>
              <a:buSzPts val="1400"/>
              <a:buFont typeface="Lato"/>
              <a:buChar char="●"/>
            </a:pPr>
            <a:r>
              <a:rPr lang="en" sz="1400" dirty="0">
                <a:solidFill>
                  <a:schemeClr val="dk1"/>
                </a:solidFill>
                <a:highlight>
                  <a:srgbClr val="FFFFFF"/>
                </a:highlight>
              </a:rPr>
              <a:t>With deadlines - using </a:t>
            </a:r>
            <a:r>
              <a:rPr lang="en" sz="1400" b="1" dirty="0">
                <a:solidFill>
                  <a:schemeClr val="dk1"/>
                </a:solidFill>
                <a:highlight>
                  <a:srgbClr val="FFFFFF"/>
                </a:highlight>
              </a:rPr>
              <a:t>WithDeadine() </a:t>
            </a:r>
            <a:r>
              <a:rPr lang="en" sz="1400" dirty="0">
                <a:solidFill>
                  <a:schemeClr val="dk1"/>
                </a:solidFill>
                <a:highlight>
                  <a:srgbClr val="FFFFFF"/>
                </a:highlight>
              </a:rPr>
              <a:t>function of context package</a:t>
            </a:r>
            <a:endParaRPr sz="1400" dirty="0">
              <a:solidFill>
                <a:schemeClr val="dk1"/>
              </a:solidFill>
              <a:highlight>
                <a:srgbClr val="FFFFFF"/>
              </a:highlight>
            </a:endParaRPr>
          </a:p>
          <a:p>
            <a:pPr marL="698500" lvl="0" indent="-317500" algn="l" rtl="0">
              <a:spcBef>
                <a:spcPts val="0"/>
              </a:spcBef>
              <a:spcAft>
                <a:spcPts val="0"/>
              </a:spcAft>
              <a:buClr>
                <a:schemeClr val="dk1"/>
              </a:buClr>
              <a:buSzPts val="1400"/>
              <a:buFont typeface="Lato"/>
              <a:buChar char="●"/>
            </a:pPr>
            <a:r>
              <a:rPr lang="en" sz="1400" dirty="0">
                <a:solidFill>
                  <a:schemeClr val="dk1"/>
                </a:solidFill>
                <a:highlight>
                  <a:srgbClr val="FFFFFF"/>
                </a:highlight>
              </a:rPr>
              <a:t>With timeouts - using </a:t>
            </a:r>
            <a:r>
              <a:rPr lang="en" sz="1400" b="1" dirty="0">
                <a:solidFill>
                  <a:schemeClr val="dk1"/>
                </a:solidFill>
                <a:highlight>
                  <a:srgbClr val="FFFFFF"/>
                </a:highlight>
              </a:rPr>
              <a:t>WithTimeout() </a:t>
            </a:r>
            <a:r>
              <a:rPr lang="en" sz="1400" dirty="0">
                <a:solidFill>
                  <a:schemeClr val="dk1"/>
                </a:solidFill>
                <a:highlight>
                  <a:srgbClr val="FFFFFF"/>
                </a:highlight>
              </a:rPr>
              <a:t>function of context package</a:t>
            </a:r>
            <a:endParaRPr sz="1400" dirty="0">
              <a:solidFill>
                <a:schemeClr val="dk1"/>
              </a:solidFill>
              <a:highlight>
                <a:srgbClr val="FFFFFF"/>
              </a:highlight>
            </a:endParaRPr>
          </a:p>
          <a:p>
            <a:pPr marL="0" lvl="0" indent="0" algn="l" rtl="0">
              <a:spcBef>
                <a:spcPts val="0"/>
              </a:spcBef>
              <a:spcAft>
                <a:spcPts val="0"/>
              </a:spcAft>
              <a:buNone/>
            </a:pPr>
            <a:r>
              <a:rPr lang="en" sz="1400" dirty="0">
                <a:solidFill>
                  <a:srgbClr val="0C1543"/>
                </a:solidFill>
                <a:highlight>
                  <a:srgbClr val="FFFFFF"/>
                </a:highlight>
              </a:rPr>
              <a:t>It’s critically important that any cancel function returned from a With function is executed before that function returns. This is why the idiom is to use the defer keyword right after the With call, as you see on line 26. Not doing this will cause memory leaks in your program.</a:t>
            </a:r>
            <a:endParaRPr sz="1400" dirty="0">
              <a:solidFill>
                <a:schemeClr val="dk1"/>
              </a:solidFill>
              <a:highlight>
                <a:srgbClr val="FFFFFF"/>
              </a:highlight>
            </a:endParaRPr>
          </a:p>
          <a:p>
            <a:pPr marL="0" lvl="0" indent="0" algn="l" rtl="0">
              <a:spcBef>
                <a:spcPts val="0"/>
              </a:spcBef>
              <a:spcAft>
                <a:spcPts val="0"/>
              </a:spcAft>
              <a:buNone/>
            </a:pPr>
            <a:endParaRPr sz="14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81"/>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When to use contexts</a:t>
            </a:r>
            <a:endParaRPr>
              <a:solidFill>
                <a:srgbClr val="000000"/>
              </a:solidFill>
            </a:endParaRPr>
          </a:p>
        </p:txBody>
      </p:sp>
      <p:sp>
        <p:nvSpPr>
          <p:cNvPr id="537" name="Google Shape;537;p81"/>
          <p:cNvSpPr txBox="1">
            <a:spLocks noGrp="1"/>
          </p:cNvSpPr>
          <p:nvPr>
            <p:ph type="body" idx="1"/>
          </p:nvPr>
        </p:nvSpPr>
        <p:spPr>
          <a:xfrm>
            <a:off x="150725" y="763375"/>
            <a:ext cx="8811000" cy="4288800"/>
          </a:xfrm>
          <a:prstGeom prst="rect">
            <a:avLst/>
          </a:prstGeom>
        </p:spPr>
        <p:txBody>
          <a:bodyPr spcFirstLastPara="1" wrap="square" lIns="91425" tIns="91425" rIns="91425" bIns="91425" anchor="t" anchorCtr="0">
            <a:noAutofit/>
          </a:bodyPr>
          <a:lstStyle/>
          <a:p>
            <a:pPr marL="698500" lvl="0" indent="-323850" algn="l" rtl="0">
              <a:spcBef>
                <a:spcPts val="0"/>
              </a:spcBef>
              <a:spcAft>
                <a:spcPts val="0"/>
              </a:spcAft>
              <a:buClr>
                <a:schemeClr val="dk1"/>
              </a:buClr>
              <a:buSzPts val="1500"/>
              <a:buFont typeface="Lato"/>
              <a:buChar char="●"/>
            </a:pPr>
            <a:r>
              <a:rPr lang="en" sz="1500" dirty="0">
                <a:solidFill>
                  <a:schemeClr val="dk1"/>
                </a:solidFill>
                <a:highlight>
                  <a:srgbClr val="FFFFFF"/>
                </a:highlight>
                <a:latin typeface="Lato"/>
                <a:ea typeface="Lato"/>
                <a:cs typeface="Lato"/>
                <a:sym typeface="Lato"/>
              </a:rPr>
              <a:t>To pass data to downstream. Eg.  a HTTP request creates a </a:t>
            </a:r>
            <a:r>
              <a:rPr lang="en" sz="1500" b="1" dirty="0">
                <a:solidFill>
                  <a:schemeClr val="dk1"/>
                </a:solidFill>
                <a:highlight>
                  <a:srgbClr val="FFFFFF"/>
                </a:highlight>
                <a:latin typeface="Lato"/>
                <a:ea typeface="Lato"/>
                <a:cs typeface="Lato"/>
                <a:sym typeface="Lato"/>
              </a:rPr>
              <a:t>request_id,  request_user </a:t>
            </a:r>
            <a:r>
              <a:rPr lang="en" sz="1500" dirty="0">
                <a:solidFill>
                  <a:schemeClr val="dk1"/>
                </a:solidFill>
                <a:highlight>
                  <a:srgbClr val="FFFFFF"/>
                </a:highlight>
                <a:latin typeface="Lato"/>
                <a:ea typeface="Lato"/>
                <a:cs typeface="Lato"/>
                <a:sym typeface="Lato"/>
              </a:rPr>
              <a:t>which needs to be passed around to all downstream functions for distributed tracing</a:t>
            </a:r>
            <a:endParaRPr sz="1500" dirty="0">
              <a:solidFill>
                <a:schemeClr val="dk1"/>
              </a:solidFill>
              <a:highlight>
                <a:srgbClr val="FFFFFF"/>
              </a:highlight>
              <a:latin typeface="Lato"/>
              <a:ea typeface="Lato"/>
              <a:cs typeface="Lato"/>
              <a:sym typeface="Lato"/>
            </a:endParaRPr>
          </a:p>
          <a:p>
            <a:pPr marL="457200" lvl="0" indent="0" algn="l" rtl="0">
              <a:spcBef>
                <a:spcPts val="0"/>
              </a:spcBef>
              <a:spcAft>
                <a:spcPts val="0"/>
              </a:spcAft>
              <a:buNone/>
            </a:pPr>
            <a:endParaRPr sz="1500" dirty="0">
              <a:solidFill>
                <a:schemeClr val="dk1"/>
              </a:solidFill>
              <a:highlight>
                <a:srgbClr val="FFFFFF"/>
              </a:highlight>
              <a:latin typeface="Lato"/>
              <a:ea typeface="Lato"/>
              <a:cs typeface="Lato"/>
              <a:sym typeface="Lato"/>
            </a:endParaRPr>
          </a:p>
          <a:p>
            <a:pPr marL="698500" lvl="0" indent="-323850" algn="l" rtl="0">
              <a:spcBef>
                <a:spcPts val="0"/>
              </a:spcBef>
              <a:spcAft>
                <a:spcPts val="0"/>
              </a:spcAft>
              <a:buClr>
                <a:schemeClr val="dk1"/>
              </a:buClr>
              <a:buSzPts val="1500"/>
              <a:buFont typeface="Lato"/>
              <a:buChar char="●"/>
            </a:pPr>
            <a:r>
              <a:rPr lang="en" sz="1500" dirty="0">
                <a:solidFill>
                  <a:schemeClr val="dk1"/>
                </a:solidFill>
                <a:highlight>
                  <a:srgbClr val="FFFFFF"/>
                </a:highlight>
                <a:latin typeface="Lato"/>
                <a:ea typeface="Lato"/>
                <a:cs typeface="Lato"/>
                <a:sym typeface="Lato"/>
              </a:rPr>
              <a:t>When you want to halt the operation midway – an HTTP request should be stopped because the client disconnected</a:t>
            </a:r>
            <a:endParaRPr sz="1500" dirty="0">
              <a:solidFill>
                <a:schemeClr val="dk1"/>
              </a:solidFill>
              <a:highlight>
                <a:srgbClr val="FFFFFF"/>
              </a:highlight>
              <a:latin typeface="Lato"/>
              <a:ea typeface="Lato"/>
              <a:cs typeface="Lato"/>
              <a:sym typeface="Lato"/>
            </a:endParaRPr>
          </a:p>
          <a:p>
            <a:pPr marL="457200" lvl="0" indent="0" algn="l" rtl="0">
              <a:spcBef>
                <a:spcPts val="0"/>
              </a:spcBef>
              <a:spcAft>
                <a:spcPts val="0"/>
              </a:spcAft>
              <a:buNone/>
            </a:pPr>
            <a:endParaRPr sz="1500" dirty="0">
              <a:solidFill>
                <a:schemeClr val="dk1"/>
              </a:solidFill>
              <a:highlight>
                <a:srgbClr val="FFFFFF"/>
              </a:highlight>
              <a:latin typeface="Lato"/>
              <a:ea typeface="Lato"/>
              <a:cs typeface="Lato"/>
              <a:sym typeface="Lato"/>
            </a:endParaRPr>
          </a:p>
          <a:p>
            <a:pPr marL="698500" lvl="0" indent="-323850" algn="l" rtl="0">
              <a:spcBef>
                <a:spcPts val="0"/>
              </a:spcBef>
              <a:spcAft>
                <a:spcPts val="0"/>
              </a:spcAft>
              <a:buClr>
                <a:schemeClr val="dk1"/>
              </a:buClr>
              <a:buSzPts val="1500"/>
              <a:buFont typeface="Lato"/>
              <a:buChar char="●"/>
            </a:pPr>
            <a:r>
              <a:rPr lang="en" sz="1500" dirty="0">
                <a:solidFill>
                  <a:schemeClr val="dk1"/>
                </a:solidFill>
                <a:highlight>
                  <a:srgbClr val="FFFFFF"/>
                </a:highlight>
                <a:latin typeface="Lato"/>
                <a:ea typeface="Lato"/>
                <a:cs typeface="Lato"/>
                <a:sym typeface="Lato"/>
              </a:rPr>
              <a:t>When you want to halt the operation within a specified time from start i.e with timeout – Eg- a HTTP request should be completed in 2 sec or else should be aborted</a:t>
            </a:r>
            <a:endParaRPr sz="1500" dirty="0">
              <a:solidFill>
                <a:schemeClr val="dk1"/>
              </a:solidFill>
              <a:highlight>
                <a:srgbClr val="FFFFFF"/>
              </a:highlight>
              <a:latin typeface="Lato"/>
              <a:ea typeface="Lato"/>
              <a:cs typeface="Lato"/>
              <a:sym typeface="Lato"/>
            </a:endParaRPr>
          </a:p>
          <a:p>
            <a:pPr marL="457200" lvl="0" indent="0" algn="l" rtl="0">
              <a:spcBef>
                <a:spcPts val="0"/>
              </a:spcBef>
              <a:spcAft>
                <a:spcPts val="0"/>
              </a:spcAft>
              <a:buNone/>
            </a:pPr>
            <a:endParaRPr sz="1500" dirty="0">
              <a:solidFill>
                <a:schemeClr val="dk1"/>
              </a:solidFill>
              <a:highlight>
                <a:srgbClr val="FFFFFF"/>
              </a:highlight>
              <a:latin typeface="Lato"/>
              <a:ea typeface="Lato"/>
              <a:cs typeface="Lato"/>
              <a:sym typeface="Lato"/>
            </a:endParaRPr>
          </a:p>
          <a:p>
            <a:pPr marL="698500" lvl="0" indent="-323850" algn="l" rtl="0">
              <a:spcBef>
                <a:spcPts val="0"/>
              </a:spcBef>
              <a:spcAft>
                <a:spcPts val="0"/>
              </a:spcAft>
              <a:buClr>
                <a:schemeClr val="dk1"/>
              </a:buClr>
              <a:buSzPts val="1500"/>
              <a:buFont typeface="Lato"/>
              <a:buChar char="●"/>
            </a:pPr>
            <a:r>
              <a:rPr lang="en" sz="1500" dirty="0">
                <a:solidFill>
                  <a:schemeClr val="dk1"/>
                </a:solidFill>
                <a:highlight>
                  <a:srgbClr val="FFFFFF"/>
                </a:highlight>
                <a:latin typeface="Lato"/>
                <a:ea typeface="Lato"/>
                <a:cs typeface="Lato"/>
                <a:sym typeface="Lato"/>
              </a:rPr>
              <a:t>When you want to halt an operation before a certain time – Eg. a cron is running that needs to be aborted in 5 mins if not completed.</a:t>
            </a:r>
            <a:endParaRPr sz="1500" dirty="0">
              <a:solidFill>
                <a:schemeClr val="dk1"/>
              </a:solidFill>
              <a:highlight>
                <a:srgbClr val="FFFFFF"/>
              </a:highlight>
              <a:latin typeface="Lato"/>
              <a:ea typeface="Lato"/>
              <a:cs typeface="Lato"/>
              <a:sym typeface="Lato"/>
            </a:endParaRPr>
          </a:p>
          <a:p>
            <a:pPr marL="0" lvl="0" indent="0" algn="l" rtl="0">
              <a:spcBef>
                <a:spcPts val="0"/>
              </a:spcBef>
              <a:spcAft>
                <a:spcPts val="0"/>
              </a:spcAft>
              <a:buNone/>
            </a:pPr>
            <a:endParaRPr sz="14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2"/>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Context to for canceling http request</a:t>
            </a:r>
            <a:endParaRPr/>
          </a:p>
        </p:txBody>
      </p:sp>
      <p:sp>
        <p:nvSpPr>
          <p:cNvPr id="543" name="Google Shape;543;p82"/>
          <p:cNvSpPr txBox="1"/>
          <p:nvPr/>
        </p:nvSpPr>
        <p:spPr>
          <a:xfrm>
            <a:off x="338375" y="2161375"/>
            <a:ext cx="4299900" cy="2927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"log"</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"net/http"</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"time"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handler</a:t>
            </a:r>
            <a:r>
              <a:rPr lang="en" sz="600">
                <a:solidFill>
                  <a:srgbClr val="D4D4D4"/>
                </a:solidFill>
                <a:highlight>
                  <a:srgbClr val="1E1E1E"/>
                </a:highlight>
                <a:latin typeface="Courier New"/>
                <a:ea typeface="Courier New"/>
                <a:cs typeface="Courier New"/>
                <a:sym typeface="Courier New"/>
              </a:rPr>
              <a:t>(w http.ResponseWriter, r *http.Request)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"before sleep"</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time.</a:t>
            </a:r>
            <a:r>
              <a:rPr lang="en" sz="600">
                <a:solidFill>
                  <a:srgbClr val="DCDCAA"/>
                </a:solidFill>
                <a:highlight>
                  <a:srgbClr val="1E1E1E"/>
                </a:highlight>
                <a:latin typeface="Courier New"/>
                <a:ea typeface="Courier New"/>
                <a:cs typeface="Courier New"/>
                <a:sym typeface="Courier New"/>
              </a:rPr>
              <a:t>Sleep</a:t>
            </a:r>
            <a:r>
              <a:rPr lang="en" sz="600">
                <a:solidFill>
                  <a:srgbClr val="D4D4D4"/>
                </a:solidFill>
                <a:highlight>
                  <a:srgbClr val="1E1E1E"/>
                </a:highlight>
                <a:latin typeface="Courier New"/>
                <a:ea typeface="Courier New"/>
                <a:cs typeface="Courier New"/>
                <a:sym typeface="Courier New"/>
              </a:rPr>
              <a:t>(</a:t>
            </a:r>
            <a:r>
              <a:rPr lang="en" sz="600">
                <a:solidFill>
                  <a:srgbClr val="B5CEA8"/>
                </a:solidFill>
                <a:highlight>
                  <a:srgbClr val="1E1E1E"/>
                </a:highlight>
                <a:latin typeface="Courier New"/>
                <a:ea typeface="Courier New"/>
                <a:cs typeface="Courier New"/>
                <a:sym typeface="Courier New"/>
              </a:rPr>
              <a:t>10</a:t>
            </a:r>
            <a:r>
              <a:rPr lang="en" sz="600">
                <a:solidFill>
                  <a:srgbClr val="D4D4D4"/>
                </a:solidFill>
                <a:highlight>
                  <a:srgbClr val="1E1E1E"/>
                </a:highlight>
                <a:latin typeface="Courier New"/>
                <a:ea typeface="Courier New"/>
                <a:cs typeface="Courier New"/>
                <a:sym typeface="Courier New"/>
              </a:rPr>
              <a:t> * time.Second)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"after sleep"</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Fprintf</a:t>
            </a:r>
            <a:r>
              <a:rPr lang="en" sz="600">
                <a:solidFill>
                  <a:srgbClr val="D4D4D4"/>
                </a:solidFill>
                <a:highlight>
                  <a:srgbClr val="1E1E1E"/>
                </a:highlight>
                <a:latin typeface="Courier New"/>
                <a:ea typeface="Courier New"/>
                <a:cs typeface="Courier New"/>
                <a:sym typeface="Courier New"/>
              </a:rPr>
              <a:t>(w, </a:t>
            </a:r>
            <a:r>
              <a:rPr lang="en" sz="600">
                <a:solidFill>
                  <a:srgbClr val="CE9178"/>
                </a:solidFill>
                <a:highlight>
                  <a:srgbClr val="1E1E1E"/>
                </a:highlight>
                <a:latin typeface="Courier New"/>
                <a:ea typeface="Courier New"/>
                <a:cs typeface="Courier New"/>
                <a:sym typeface="Courier New"/>
              </a:rPr>
              <a:t>"Hi"</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HandleFunc</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handler)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a:t>
            </a:r>
            <a:r>
              <a:rPr lang="en" sz="600">
                <a:solidFill>
                  <a:srgbClr val="D4D4D4"/>
                </a:solidFill>
                <a:highlight>
                  <a:srgbClr val="1E1E1E"/>
                </a:highlight>
                <a:latin typeface="Courier New"/>
                <a:ea typeface="Courier New"/>
                <a:cs typeface="Courier New"/>
                <a:sym typeface="Courier New"/>
              </a:rPr>
              <a:t>(http.</a:t>
            </a:r>
            <a:r>
              <a:rPr lang="en" sz="600">
                <a:solidFill>
                  <a:srgbClr val="DCDCAA"/>
                </a:solidFill>
                <a:highlight>
                  <a:srgbClr val="1E1E1E"/>
                </a:highlight>
                <a:latin typeface="Courier New"/>
                <a:ea typeface="Courier New"/>
                <a:cs typeface="Courier New"/>
                <a:sym typeface="Courier New"/>
              </a:rPr>
              <a:t>ListenAndServe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":9191"</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
        <p:nvSpPr>
          <p:cNvPr id="544" name="Google Shape;544;p82"/>
          <p:cNvSpPr txBox="1"/>
          <p:nvPr/>
        </p:nvSpPr>
        <p:spPr>
          <a:xfrm>
            <a:off x="5451575" y="763375"/>
            <a:ext cx="3549000" cy="4325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"context"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"net/http"</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"time"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ctx</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cancel</a:t>
            </a:r>
            <a:r>
              <a:rPr lang="en" sz="600">
                <a:solidFill>
                  <a:srgbClr val="D4D4D4"/>
                </a:solidFill>
                <a:highlight>
                  <a:srgbClr val="1E1E1E"/>
                </a:highlight>
                <a:latin typeface="Courier New"/>
                <a:ea typeface="Courier New"/>
                <a:cs typeface="Courier New"/>
                <a:sym typeface="Courier New"/>
              </a:rPr>
              <a:t> := context.</a:t>
            </a:r>
            <a:r>
              <a:rPr lang="en" sz="600">
                <a:solidFill>
                  <a:srgbClr val="DCDCAA"/>
                </a:solidFill>
                <a:highlight>
                  <a:srgbClr val="1E1E1E"/>
                </a:highlight>
                <a:latin typeface="Courier New"/>
                <a:ea typeface="Courier New"/>
                <a:cs typeface="Courier New"/>
                <a:sym typeface="Courier New"/>
              </a:rPr>
              <a:t>WithCancel</a:t>
            </a:r>
            <a:r>
              <a:rPr lang="en" sz="600">
                <a:solidFill>
                  <a:srgbClr val="D4D4D4"/>
                </a:solidFill>
                <a:highlight>
                  <a:srgbClr val="1E1E1E"/>
                </a:highlight>
                <a:latin typeface="Courier New"/>
                <a:ea typeface="Courier New"/>
                <a:cs typeface="Courier New"/>
                <a:sym typeface="Courier New"/>
              </a:rPr>
              <a:t>(context.</a:t>
            </a:r>
            <a:r>
              <a:rPr lang="en" sz="600">
                <a:solidFill>
                  <a:srgbClr val="DCDCAA"/>
                </a:solidFill>
                <a:highlight>
                  <a:srgbClr val="1E1E1E"/>
                </a:highlight>
                <a:latin typeface="Courier New"/>
                <a:ea typeface="Courier New"/>
                <a:cs typeface="Courier New"/>
                <a:sym typeface="Courier New"/>
              </a:rPr>
              <a:t>Background</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go</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"before request"</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client</a:t>
            </a:r>
            <a:r>
              <a:rPr lang="en" sz="600">
                <a:solidFill>
                  <a:srgbClr val="D4D4D4"/>
                </a:solidFill>
                <a:highlight>
                  <a:srgbClr val="1E1E1E"/>
                </a:highlight>
                <a:latin typeface="Courier New"/>
                <a:ea typeface="Courier New"/>
                <a:cs typeface="Courier New"/>
                <a:sym typeface="Courier New"/>
              </a:rPr>
              <a:t> := &amp;http.Client{Timeout: </a:t>
            </a:r>
            <a:r>
              <a:rPr lang="en" sz="600">
                <a:solidFill>
                  <a:srgbClr val="B5CEA8"/>
                </a:solidFill>
                <a:highlight>
                  <a:srgbClr val="1E1E1E"/>
                </a:highlight>
                <a:latin typeface="Courier New"/>
                <a:ea typeface="Courier New"/>
                <a:cs typeface="Courier New"/>
                <a:sym typeface="Courier New"/>
              </a:rPr>
              <a:t>30</a:t>
            </a:r>
            <a:r>
              <a:rPr lang="en" sz="600">
                <a:solidFill>
                  <a:srgbClr val="D4D4D4"/>
                </a:solidFill>
                <a:highlight>
                  <a:srgbClr val="1E1E1E"/>
                </a:highlight>
                <a:latin typeface="Courier New"/>
                <a:ea typeface="Courier New"/>
                <a:cs typeface="Courier New"/>
                <a:sym typeface="Courier New"/>
              </a:rPr>
              <a:t> * time.Second}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req</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http.</a:t>
            </a:r>
            <a:r>
              <a:rPr lang="en" sz="600">
                <a:solidFill>
                  <a:srgbClr val="DCDCAA"/>
                </a:solidFill>
                <a:highlight>
                  <a:srgbClr val="1E1E1E"/>
                </a:highlight>
                <a:latin typeface="Courier New"/>
                <a:ea typeface="Courier New"/>
                <a:cs typeface="Courier New"/>
                <a:sym typeface="Courier New"/>
              </a:rPr>
              <a:t>NewRequest</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"GET"</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"http://127.0.0.1:9191"</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panic</a:t>
            </a:r>
            <a:r>
              <a:rPr lang="en" sz="600">
                <a:solidFill>
                  <a:srgbClr val="D4D4D4"/>
                </a:solidFill>
                <a:highlight>
                  <a:srgbClr val="1E1E1E"/>
                </a:highlight>
                <a:latin typeface="Courier New"/>
                <a:ea typeface="Courier New"/>
                <a:cs typeface="Courier New"/>
                <a:sym typeface="Courier New"/>
              </a:rPr>
              <a:t>(err)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req</a:t>
            </a:r>
            <a:r>
              <a:rPr lang="en" sz="600">
                <a:solidFill>
                  <a:srgbClr val="D4D4D4"/>
                </a:solidFill>
                <a:highlight>
                  <a:srgbClr val="1E1E1E"/>
                </a:highlight>
                <a:latin typeface="Courier New"/>
                <a:ea typeface="Courier New"/>
                <a:cs typeface="Courier New"/>
                <a:sym typeface="Courier New"/>
              </a:rPr>
              <a:t> = req.</a:t>
            </a:r>
            <a:r>
              <a:rPr lang="en" sz="600">
                <a:solidFill>
                  <a:srgbClr val="DCDCAA"/>
                </a:solidFill>
                <a:highlight>
                  <a:srgbClr val="1E1E1E"/>
                </a:highlight>
                <a:latin typeface="Courier New"/>
                <a:ea typeface="Courier New"/>
                <a:cs typeface="Courier New"/>
                <a:sym typeface="Courier New"/>
              </a:rPr>
              <a:t>WithContext</a:t>
            </a:r>
            <a:r>
              <a:rPr lang="en" sz="600">
                <a:solidFill>
                  <a:srgbClr val="D4D4D4"/>
                </a:solidFill>
                <a:highlight>
                  <a:srgbClr val="1E1E1E"/>
                </a:highlight>
                <a:latin typeface="Courier New"/>
                <a:ea typeface="Courier New"/>
                <a:cs typeface="Courier New"/>
                <a:sym typeface="Courier New"/>
              </a:rPr>
              <a:t>(ctx)</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_</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client.</a:t>
            </a:r>
            <a:r>
              <a:rPr lang="en" sz="600">
                <a:solidFill>
                  <a:srgbClr val="DCDCAA"/>
                </a:solidFill>
                <a:highlight>
                  <a:srgbClr val="1E1E1E"/>
                </a:highlight>
                <a:latin typeface="Courier New"/>
                <a:ea typeface="Courier New"/>
                <a:cs typeface="Courier New"/>
                <a:sym typeface="Courier New"/>
              </a:rPr>
              <a:t>Do</a:t>
            </a:r>
            <a:r>
              <a:rPr lang="en" sz="600">
                <a:solidFill>
                  <a:srgbClr val="D4D4D4"/>
                </a:solidFill>
                <a:highlight>
                  <a:srgbClr val="1E1E1E"/>
                </a:highlight>
                <a:latin typeface="Courier New"/>
                <a:ea typeface="Courier New"/>
                <a:cs typeface="Courier New"/>
                <a:sym typeface="Courier New"/>
              </a:rPr>
              <a:t>(req)</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panic</a:t>
            </a:r>
            <a:r>
              <a:rPr lang="en" sz="600">
                <a:solidFill>
                  <a:srgbClr val="D4D4D4"/>
                </a:solidFill>
                <a:highlight>
                  <a:srgbClr val="1E1E1E"/>
                </a:highlight>
                <a:latin typeface="Courier New"/>
                <a:ea typeface="Courier New"/>
                <a:cs typeface="Courier New"/>
                <a:sym typeface="Courier New"/>
              </a:rPr>
              <a:t>(err)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"will not reach here"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time.</a:t>
            </a:r>
            <a:r>
              <a:rPr lang="en" sz="600">
                <a:solidFill>
                  <a:srgbClr val="DCDCAA"/>
                </a:solidFill>
                <a:highlight>
                  <a:srgbClr val="1E1E1E"/>
                </a:highlight>
                <a:latin typeface="Courier New"/>
                <a:ea typeface="Courier New"/>
                <a:cs typeface="Courier New"/>
                <a:sym typeface="Courier New"/>
              </a:rPr>
              <a:t>Sleep</a:t>
            </a:r>
            <a:r>
              <a:rPr lang="en" sz="600">
                <a:solidFill>
                  <a:srgbClr val="D4D4D4"/>
                </a:solidFill>
                <a:highlight>
                  <a:srgbClr val="1E1E1E"/>
                </a:highlight>
                <a:latin typeface="Courier New"/>
                <a:ea typeface="Courier New"/>
                <a:cs typeface="Courier New"/>
                <a:sym typeface="Courier New"/>
              </a:rPr>
              <a:t>(</a:t>
            </a:r>
            <a:r>
              <a:rPr lang="en" sz="600">
                <a:solidFill>
                  <a:srgbClr val="B5CEA8"/>
                </a:solidFill>
                <a:highlight>
                  <a:srgbClr val="1E1E1E"/>
                </a:highlight>
                <a:latin typeface="Courier New"/>
                <a:ea typeface="Courier New"/>
                <a:cs typeface="Courier New"/>
                <a:sym typeface="Courier New"/>
              </a:rPr>
              <a:t>5</a:t>
            </a:r>
            <a:r>
              <a:rPr lang="en" sz="600">
                <a:solidFill>
                  <a:srgbClr val="D4D4D4"/>
                </a:solidFill>
                <a:highlight>
                  <a:srgbClr val="1E1E1E"/>
                </a:highlight>
                <a:latin typeface="Courier New"/>
                <a:ea typeface="Courier New"/>
                <a:cs typeface="Courier New"/>
                <a:sym typeface="Courier New"/>
              </a:rPr>
              <a:t> * time.Second)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cancel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"finished"</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
        <p:nvSpPr>
          <p:cNvPr id="545" name="Google Shape;545;p82"/>
          <p:cNvSpPr txBox="1"/>
          <p:nvPr/>
        </p:nvSpPr>
        <p:spPr>
          <a:xfrm>
            <a:off x="338375" y="803400"/>
            <a:ext cx="4763700" cy="101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n" sz="1800" dirty="0">
                <a:solidFill>
                  <a:schemeClr val="dk2"/>
                </a:solidFill>
              </a:rPr>
              <a:t>The following example issues an http request; if the request takes more then 5 seconds to complete it is being canceled</a:t>
            </a:r>
            <a:endParaRPr dirty="0"/>
          </a:p>
        </p:txBody>
      </p:sp>
      <p:sp>
        <p:nvSpPr>
          <p:cNvPr id="546" name="Google Shape;546;p82"/>
          <p:cNvSpPr txBox="1"/>
          <p:nvPr/>
        </p:nvSpPr>
        <p:spPr>
          <a:xfrm>
            <a:off x="3462000" y="2236300"/>
            <a:ext cx="1110000" cy="4059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Server.go</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547" name="Google Shape;547;p82"/>
          <p:cNvSpPr txBox="1"/>
          <p:nvPr/>
        </p:nvSpPr>
        <p:spPr>
          <a:xfrm>
            <a:off x="7830400" y="803400"/>
            <a:ext cx="1110000" cy="4059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client.go</a:t>
            </a:r>
            <a:endParaRPr>
              <a:solidFill>
                <a:srgbClr val="FFFFFF"/>
              </a:solidFill>
            </a:endParaRPr>
          </a:p>
          <a:p>
            <a:pPr marL="0" lvl="0" indent="0" algn="l" rtl="0">
              <a:spcBef>
                <a:spcPts val="0"/>
              </a:spcBef>
              <a:spcAft>
                <a:spcPts val="0"/>
              </a:spcAft>
              <a:buNone/>
            </a:pPr>
            <a:endParaRPr>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83"/>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Context With Timeout	</a:t>
            </a:r>
            <a:endParaRPr/>
          </a:p>
        </p:txBody>
      </p:sp>
      <p:sp>
        <p:nvSpPr>
          <p:cNvPr id="553" name="Google Shape;553;p83"/>
          <p:cNvSpPr txBox="1">
            <a:spLocks noGrp="1"/>
          </p:cNvSpPr>
          <p:nvPr>
            <p:ph type="body" idx="1"/>
          </p:nvPr>
        </p:nvSpPr>
        <p:spPr>
          <a:xfrm>
            <a:off x="150725" y="923200"/>
            <a:ext cx="5042400" cy="386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use context to give an operation a deadline so that after the specified amount of time the operation will be aborted</a:t>
            </a:r>
            <a:endParaRPr/>
          </a:p>
          <a:p>
            <a:pPr marL="0" lvl="0" indent="0" algn="l" rtl="0">
              <a:spcBef>
                <a:spcPts val="1000"/>
              </a:spcBef>
              <a:spcAft>
                <a:spcPts val="0"/>
              </a:spcAft>
              <a:buNone/>
            </a:pPr>
            <a:r>
              <a:rPr lang="en"/>
              <a:t>To do this we listen for incoming messages on the chanel that is returned from ctx.Done() </a:t>
            </a:r>
            <a:endParaRPr/>
          </a:p>
          <a:p>
            <a:pPr marL="0" lvl="0" indent="0" algn="l" rtl="0">
              <a:spcBef>
                <a:spcPts val="1000"/>
              </a:spcBef>
              <a:spcAft>
                <a:spcPts val="1000"/>
              </a:spcAft>
              <a:buNone/>
            </a:pPr>
            <a:r>
              <a:rPr lang="en" sz="1600" i="1">
                <a:solidFill>
                  <a:srgbClr val="3E4042"/>
                </a:solidFill>
                <a:highlight>
                  <a:srgbClr val="FFFFFF"/>
                </a:highlight>
                <a:latin typeface="Roboto"/>
                <a:ea typeface="Roboto"/>
                <a:cs typeface="Roboto"/>
                <a:sym typeface="Roboto"/>
              </a:rPr>
              <a:t>“The returned context's Done channel is closed when the deadline expires, when the returned cancel function is called, or when the parent context's Done channel is closed, whichever happens first”</a:t>
            </a:r>
            <a:endParaRPr sz="1600" i="1"/>
          </a:p>
        </p:txBody>
      </p:sp>
      <p:sp>
        <p:nvSpPr>
          <p:cNvPr id="554" name="Google Shape;554;p83"/>
          <p:cNvSpPr txBox="1"/>
          <p:nvPr/>
        </p:nvSpPr>
        <p:spPr>
          <a:xfrm>
            <a:off x="5276025" y="289875"/>
            <a:ext cx="3826500" cy="44973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"context"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"time"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simulateLongOperation</a:t>
            </a:r>
            <a:r>
              <a:rPr lang="en" sz="600">
                <a:solidFill>
                  <a:srgbClr val="D4D4D4"/>
                </a:solidFill>
                <a:highlight>
                  <a:srgbClr val="1E1E1E"/>
                </a:highlight>
                <a:latin typeface="Courier New"/>
                <a:ea typeface="Courier New"/>
                <a:cs typeface="Courier New"/>
                <a:sym typeface="Courier New"/>
              </a:rPr>
              <a:t>(ctx context.Context) (time.Time,</a:t>
            </a:r>
            <a:r>
              <a:rPr lang="en" sz="600">
                <a:solidFill>
                  <a:srgbClr val="4EC9B0"/>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select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case</a:t>
            </a:r>
            <a:r>
              <a:rPr lang="en" sz="600">
                <a:solidFill>
                  <a:srgbClr val="D4D4D4"/>
                </a:solidFill>
                <a:highlight>
                  <a:srgbClr val="1E1E1E"/>
                </a:highlight>
                <a:latin typeface="Courier New"/>
                <a:ea typeface="Courier New"/>
                <a:cs typeface="Courier New"/>
                <a:sym typeface="Courier New"/>
              </a:rPr>
              <a:t> &lt;-ctx.</a:t>
            </a:r>
            <a:r>
              <a:rPr lang="en" sz="600">
                <a:solidFill>
                  <a:srgbClr val="DCDCAA"/>
                </a:solidFill>
                <a:highlight>
                  <a:srgbClr val="1E1E1E"/>
                </a:highlight>
                <a:latin typeface="Courier New"/>
                <a:ea typeface="Courier New"/>
                <a:cs typeface="Courier New"/>
                <a:sym typeface="Courier New"/>
              </a:rPr>
              <a:t>Done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time.Time{}, ctx.</a:t>
            </a:r>
            <a:r>
              <a:rPr lang="en" sz="600">
                <a:solidFill>
                  <a:srgbClr val="DCDCAA"/>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case</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t</a:t>
            </a:r>
            <a:r>
              <a:rPr lang="en" sz="600">
                <a:solidFill>
                  <a:srgbClr val="D4D4D4"/>
                </a:solidFill>
                <a:highlight>
                  <a:srgbClr val="1E1E1E"/>
                </a:highlight>
                <a:latin typeface="Courier New"/>
                <a:ea typeface="Courier New"/>
                <a:cs typeface="Courier New"/>
                <a:sym typeface="Courier New"/>
              </a:rPr>
              <a:t> := &lt;-time.</a:t>
            </a:r>
            <a:r>
              <a:rPr lang="en" sz="600">
                <a:solidFill>
                  <a:srgbClr val="DCDCAA"/>
                </a:solidFill>
                <a:highlight>
                  <a:srgbClr val="1E1E1E"/>
                </a:highlight>
                <a:latin typeface="Courier New"/>
                <a:ea typeface="Courier New"/>
                <a:cs typeface="Courier New"/>
                <a:sym typeface="Courier New"/>
              </a:rPr>
              <a:t>After</a:t>
            </a:r>
            <a:r>
              <a:rPr lang="en" sz="600">
                <a:solidFill>
                  <a:srgbClr val="D4D4D4"/>
                </a:solidFill>
                <a:highlight>
                  <a:srgbClr val="1E1E1E"/>
                </a:highlight>
                <a:latin typeface="Courier New"/>
                <a:ea typeface="Courier New"/>
                <a:cs typeface="Courier New"/>
                <a:sym typeface="Courier New"/>
              </a:rPr>
              <a:t>(time.Millisecond * </a:t>
            </a:r>
            <a:r>
              <a:rPr lang="en" sz="600">
                <a:solidFill>
                  <a:srgbClr val="B5CEA8"/>
                </a:solidFill>
                <a:highlight>
                  <a:srgbClr val="1E1E1E"/>
                </a:highlight>
                <a:latin typeface="Courier New"/>
                <a:ea typeface="Courier New"/>
                <a:cs typeface="Courier New"/>
                <a:sym typeface="Courier New"/>
              </a:rPr>
              <a:t>100</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t, </a:t>
            </a:r>
            <a:r>
              <a:rPr lang="en" sz="600">
                <a:solidFill>
                  <a:srgbClr val="569CD6"/>
                </a:solidFill>
                <a:highlight>
                  <a:srgbClr val="1E1E1E"/>
                </a:highlight>
                <a:latin typeface="Courier New"/>
                <a:ea typeface="Courier New"/>
                <a:cs typeface="Courier New"/>
                <a:sym typeface="Courier New"/>
              </a:rPr>
              <a:t>nil</a:t>
            </a:r>
            <a:endParaRPr sz="6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time.Time{},</a:t>
            </a:r>
            <a:r>
              <a:rPr lang="en" sz="600">
                <a:solidFill>
                  <a:srgbClr val="569CD6"/>
                </a:solidFill>
                <a:highlight>
                  <a:srgbClr val="1E1E1E"/>
                </a:highlight>
                <a:latin typeface="Courier New"/>
                <a:ea typeface="Courier New"/>
                <a:cs typeface="Courier New"/>
                <a:sym typeface="Courier New"/>
              </a:rPr>
              <a:t>nil</a:t>
            </a:r>
            <a:endParaRPr sz="6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ctx</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_</a:t>
            </a:r>
            <a:r>
              <a:rPr lang="en" sz="600">
                <a:solidFill>
                  <a:srgbClr val="D4D4D4"/>
                </a:solidFill>
                <a:highlight>
                  <a:srgbClr val="1E1E1E"/>
                </a:highlight>
                <a:latin typeface="Courier New"/>
                <a:ea typeface="Courier New"/>
                <a:cs typeface="Courier New"/>
                <a:sym typeface="Courier New"/>
              </a:rPr>
              <a:t> := context.</a:t>
            </a:r>
            <a:r>
              <a:rPr lang="en" sz="600">
                <a:solidFill>
                  <a:srgbClr val="DCDCAA"/>
                </a:solidFill>
                <a:highlight>
                  <a:srgbClr val="1E1E1E"/>
                </a:highlight>
                <a:latin typeface="Courier New"/>
                <a:ea typeface="Courier New"/>
                <a:cs typeface="Courier New"/>
                <a:sym typeface="Courier New"/>
              </a:rPr>
              <a:t>WithTimeout</a:t>
            </a:r>
            <a:r>
              <a:rPr lang="en" sz="600">
                <a:solidFill>
                  <a:srgbClr val="D4D4D4"/>
                </a:solidFill>
                <a:highlight>
                  <a:srgbClr val="1E1E1E"/>
                </a:highlight>
                <a:latin typeface="Courier New"/>
                <a:ea typeface="Courier New"/>
                <a:cs typeface="Courier New"/>
                <a:sym typeface="Courier New"/>
              </a:rPr>
              <a:t>(context.</a:t>
            </a:r>
            <a:r>
              <a:rPr lang="en" sz="600">
                <a:solidFill>
                  <a:srgbClr val="DCDCAA"/>
                </a:solidFill>
                <a:highlight>
                  <a:srgbClr val="1E1E1E"/>
                </a:highlight>
                <a:latin typeface="Courier New"/>
                <a:ea typeface="Courier New"/>
                <a:cs typeface="Courier New"/>
                <a:sym typeface="Courier New"/>
              </a:rPr>
              <a:t>Background</a:t>
            </a:r>
            <a:r>
              <a:rPr lang="en" sz="600">
                <a:solidFill>
                  <a:srgbClr val="D4D4D4"/>
                </a:solidFill>
                <a:highlight>
                  <a:srgbClr val="1E1E1E"/>
                </a:highlight>
                <a:latin typeface="Courier New"/>
                <a:ea typeface="Courier New"/>
                <a:cs typeface="Courier New"/>
                <a:sym typeface="Courier New"/>
              </a:rPr>
              <a:t>(), time.Millisecond*</a:t>
            </a:r>
            <a:r>
              <a:rPr lang="en" sz="600">
                <a:solidFill>
                  <a:srgbClr val="B5CEA8"/>
                </a:solidFill>
                <a:highlight>
                  <a:srgbClr val="1E1E1E"/>
                </a:highlight>
                <a:latin typeface="Courier New"/>
                <a:ea typeface="Courier New"/>
                <a:cs typeface="Courier New"/>
                <a:sym typeface="Courier New"/>
              </a:rPr>
              <a:t>20</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t</a:t>
            </a:r>
            <a:r>
              <a:rPr lang="en" sz="600">
                <a:solidFill>
                  <a:srgbClr val="D4D4D4"/>
                </a:solidFill>
                <a:highlight>
                  <a:srgbClr val="1E1E1E"/>
                </a:highlight>
                <a:latin typeface="Courier New"/>
                <a:ea typeface="Courier New"/>
                <a:cs typeface="Courier New"/>
                <a:sym typeface="Courier New"/>
              </a:rPr>
              <a:t>,</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a:t>
            </a:r>
            <a:r>
              <a:rPr lang="en" sz="600">
                <a:solidFill>
                  <a:srgbClr val="DCDCAA"/>
                </a:solidFill>
                <a:highlight>
                  <a:srgbClr val="1E1E1E"/>
                </a:highlight>
                <a:latin typeface="Courier New"/>
                <a:ea typeface="Courier New"/>
                <a:cs typeface="Courier New"/>
                <a:sym typeface="Courier New"/>
              </a:rPr>
              <a:t>simulateLongOperation</a:t>
            </a:r>
            <a:r>
              <a:rPr lang="en" sz="600">
                <a:solidFill>
                  <a:srgbClr val="D4D4D4"/>
                </a:solidFill>
                <a:highlight>
                  <a:srgbClr val="1E1E1E"/>
                </a:highlight>
                <a:latin typeface="Courier New"/>
                <a:ea typeface="Courier New"/>
                <a:cs typeface="Courier New"/>
                <a:sym typeface="Courier New"/>
              </a:rPr>
              <a:t>(ctx)</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"Called simulateLongOperation() with 20ms "</a:t>
            </a:r>
            <a:r>
              <a:rPr lang="en" sz="600">
                <a:solidFill>
                  <a:srgbClr val="D4D4D4"/>
                </a:solidFill>
                <a:highlight>
                  <a:srgbClr val="1E1E1E"/>
                </a:highlight>
                <a:latin typeface="Courier New"/>
                <a:ea typeface="Courier New"/>
                <a:cs typeface="Courier New"/>
                <a:sym typeface="Courier New"/>
              </a:rPr>
              <a:t>,  err.</a:t>
            </a:r>
            <a:r>
              <a:rPr lang="en" sz="600">
                <a:solidFill>
                  <a:srgbClr val="DCDCAA"/>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else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"operation was fiinished after 100 ms at"</a:t>
            </a:r>
            <a:r>
              <a:rPr lang="en" sz="600">
                <a:solidFill>
                  <a:srgbClr val="D4D4D4"/>
                </a:solidFill>
                <a:highlight>
                  <a:srgbClr val="1E1E1E"/>
                </a:highlight>
                <a:latin typeface="Courier New"/>
                <a:ea typeface="Courier New"/>
                <a:cs typeface="Courier New"/>
                <a:sym typeface="Courier New"/>
              </a:rPr>
              <a:t>,t)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4"/>
          <p:cNvSpPr txBox="1">
            <a:spLocks noGrp="1"/>
          </p:cNvSpPr>
          <p:nvPr>
            <p:ph type="title"/>
          </p:nvPr>
        </p:nvSpPr>
        <p:spPr>
          <a:xfrm>
            <a:off x="150725" y="190675"/>
            <a:ext cx="507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Passing values with context</a:t>
            </a:r>
            <a:endParaRPr/>
          </a:p>
        </p:txBody>
      </p:sp>
      <p:sp>
        <p:nvSpPr>
          <p:cNvPr id="560" name="Google Shape;560;p84"/>
          <p:cNvSpPr txBox="1">
            <a:spLocks noGrp="1"/>
          </p:cNvSpPr>
          <p:nvPr>
            <p:ph type="body" idx="1"/>
          </p:nvPr>
        </p:nvSpPr>
        <p:spPr>
          <a:xfrm>
            <a:off x="150725" y="923200"/>
            <a:ext cx="5141100" cy="36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highlight>
                  <a:srgbClr val="FFFFFF"/>
                </a:highlight>
                <a:latin typeface="Lato"/>
                <a:ea typeface="Lato"/>
                <a:cs typeface="Lato"/>
                <a:sym typeface="Lato"/>
              </a:rPr>
              <a:t>Sometimes you need to pass data to downstream. For example : HTTP request that creates a </a:t>
            </a:r>
            <a:r>
              <a:rPr lang="en" sz="1500" b="1">
                <a:solidFill>
                  <a:schemeClr val="dk1"/>
                </a:solidFill>
                <a:highlight>
                  <a:srgbClr val="FFFFFF"/>
                </a:highlight>
                <a:latin typeface="Lato"/>
                <a:ea typeface="Lato"/>
                <a:cs typeface="Lato"/>
                <a:sym typeface="Lato"/>
              </a:rPr>
              <a:t>msgId  </a:t>
            </a:r>
            <a:r>
              <a:rPr lang="en" sz="1500">
                <a:solidFill>
                  <a:schemeClr val="dk1"/>
                </a:solidFill>
                <a:highlight>
                  <a:srgbClr val="FFFFFF"/>
                </a:highlight>
                <a:latin typeface="Lato"/>
                <a:ea typeface="Lato"/>
                <a:cs typeface="Lato"/>
                <a:sym typeface="Lato"/>
              </a:rPr>
              <a:t>which needs to be passed around to all downstream functions.</a:t>
            </a:r>
            <a:endParaRPr/>
          </a:p>
        </p:txBody>
      </p:sp>
      <p:sp>
        <p:nvSpPr>
          <p:cNvPr id="561" name="Google Shape;561;p84"/>
          <p:cNvSpPr txBox="1"/>
          <p:nvPr/>
        </p:nvSpPr>
        <p:spPr>
          <a:xfrm>
            <a:off x="5355150" y="74100"/>
            <a:ext cx="3587700" cy="49953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"context"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"net/http"</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"github.com/google/uuid"</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helloWorldHandler</a:t>
            </a:r>
            <a:r>
              <a:rPr lang="en" sz="600">
                <a:solidFill>
                  <a:srgbClr val="D4D4D4"/>
                </a:solidFill>
                <a:highlight>
                  <a:srgbClr val="1E1E1E"/>
                </a:highlight>
                <a:latin typeface="Courier New"/>
                <a:ea typeface="Courier New"/>
                <a:cs typeface="Courier New"/>
                <a:sym typeface="Courier New"/>
              </a:rPr>
              <a:t> := http.</a:t>
            </a:r>
            <a:r>
              <a:rPr lang="en" sz="600">
                <a:solidFill>
                  <a:srgbClr val="DCDCAA"/>
                </a:solidFill>
                <a:highlight>
                  <a:srgbClr val="1E1E1E"/>
                </a:highlight>
                <a:latin typeface="Courier New"/>
                <a:ea typeface="Courier New"/>
                <a:cs typeface="Courier New"/>
                <a:sym typeface="Courier New"/>
              </a:rPr>
              <a:t>HandlerFunc</a:t>
            </a:r>
            <a:r>
              <a:rPr lang="en" sz="600">
                <a:solidFill>
                  <a:srgbClr val="D4D4D4"/>
                </a:solidFill>
                <a:highlight>
                  <a:srgbClr val="1E1E1E"/>
                </a:highlight>
                <a:latin typeface="Courier New"/>
                <a:ea typeface="Courier New"/>
                <a:cs typeface="Courier New"/>
                <a:sym typeface="Courier New"/>
              </a:rPr>
              <a:t>(HelloWorld)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Handle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"/welcome"</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inejctMsgID</a:t>
            </a:r>
            <a:r>
              <a:rPr lang="en" sz="600">
                <a:solidFill>
                  <a:srgbClr val="D4D4D4"/>
                </a:solidFill>
                <a:highlight>
                  <a:srgbClr val="1E1E1E"/>
                </a:highlight>
                <a:latin typeface="Courier New"/>
                <a:ea typeface="Courier New"/>
                <a:cs typeface="Courier New"/>
                <a:sym typeface="Courier New"/>
              </a:rPr>
              <a:t>(helloWorldHandler))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ListenAndServe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":8080"</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6A9955"/>
                </a:solidFill>
                <a:highlight>
                  <a:srgbClr val="1E1E1E"/>
                </a:highlight>
                <a:latin typeface="Courier New"/>
                <a:ea typeface="Courier New"/>
                <a:cs typeface="Courier New"/>
                <a:sym typeface="Courier New"/>
              </a:rPr>
              <a:t>//HelloWorld hellow world handler</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HelloWorld</a:t>
            </a:r>
            <a:r>
              <a:rPr lang="en" sz="600">
                <a:solidFill>
                  <a:srgbClr val="D4D4D4"/>
                </a:solidFill>
                <a:highlight>
                  <a:srgbClr val="1E1E1E"/>
                </a:highlight>
                <a:latin typeface="Courier New"/>
                <a:ea typeface="Courier New"/>
                <a:cs typeface="Courier New"/>
                <a:sym typeface="Courier New"/>
              </a:rPr>
              <a:t>(w http.ResponseWriter, r *http.Request)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 </a:t>
            </a:r>
            <a:r>
              <a:rPr lang="en" sz="600">
                <a:solidFill>
                  <a:srgbClr val="CE9178"/>
                </a:solidFill>
                <a:highlight>
                  <a:srgbClr val="1E1E1E"/>
                </a:highlight>
                <a:latin typeface="Courier New"/>
                <a:ea typeface="Courier New"/>
                <a:cs typeface="Courier New"/>
                <a:sym typeface="Courier New"/>
              </a:rPr>
              <a: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a:t>
            </a:r>
            <a:r>
              <a:rPr lang="en" sz="600">
                <a:solidFill>
                  <a:srgbClr val="D4D4D4"/>
                </a:solidFill>
                <a:highlight>
                  <a:srgbClr val="1E1E1E"/>
                </a:highlight>
                <a:latin typeface="Courier New"/>
                <a:ea typeface="Courier New"/>
                <a:cs typeface="Courier New"/>
                <a:sym typeface="Courier New"/>
              </a:rPr>
              <a:t> := r.</a:t>
            </a:r>
            <a:r>
              <a:rPr lang="en" sz="600">
                <a:solidFill>
                  <a:srgbClr val="DCDCAA"/>
                </a:solidFill>
                <a:highlight>
                  <a:srgbClr val="1E1E1E"/>
                </a:highlight>
                <a:latin typeface="Courier New"/>
                <a:ea typeface="Courier New"/>
                <a:cs typeface="Courier New"/>
                <a:sym typeface="Courier New"/>
              </a:rPr>
              <a:t>Context</a:t>
            </a:r>
            <a:r>
              <a:rPr lang="en" sz="600">
                <a:solidFill>
                  <a:srgbClr val="D4D4D4"/>
                </a:solidFill>
                <a:highlight>
                  <a:srgbClr val="1E1E1E"/>
                </a:highlight>
                <a:latin typeface="Courier New"/>
                <a:ea typeface="Courier New"/>
                <a:cs typeface="Courier New"/>
                <a:sym typeface="Courier New"/>
              </a:rPr>
              <a:t>().</a:t>
            </a:r>
            <a:r>
              <a:rPr lang="en" sz="600">
                <a:solidFill>
                  <a:srgbClr val="DCDCAA"/>
                </a:solidFill>
                <a:highlight>
                  <a:srgbClr val="1E1E1E"/>
                </a:highlight>
                <a:latin typeface="Courier New"/>
                <a:ea typeface="Courier New"/>
                <a:cs typeface="Courier New"/>
                <a:sym typeface="Courier New"/>
              </a:rPr>
              <a:t>Value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m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value</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ok</a:t>
            </a:r>
            <a:r>
              <a:rPr lang="en" sz="600">
                <a:solidFill>
                  <a:srgbClr val="D4D4D4"/>
                </a:solidFill>
                <a:highlight>
                  <a:srgbClr val="1E1E1E"/>
                </a:highlight>
                <a:latin typeface="Courier New"/>
                <a:ea typeface="Courier New"/>
                <a:cs typeface="Courier New"/>
                <a:sym typeface="Courier New"/>
              </a:rPr>
              <a:t> := m.(</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ok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 value</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w.</a:t>
            </a:r>
            <a:r>
              <a:rPr lang="en" sz="600">
                <a:solidFill>
                  <a:srgbClr val="DCDCAA"/>
                </a:solidFill>
                <a:highlight>
                  <a:srgbClr val="1E1E1E"/>
                </a:highlight>
                <a:latin typeface="Courier New"/>
                <a:ea typeface="Courier New"/>
                <a:cs typeface="Courier New"/>
                <a:sym typeface="Courier New"/>
              </a:rPr>
              <a:t>Header</a:t>
            </a:r>
            <a:r>
              <a:rPr lang="en" sz="600">
                <a:solidFill>
                  <a:srgbClr val="D4D4D4"/>
                </a:solidFill>
                <a:highlight>
                  <a:srgbClr val="1E1E1E"/>
                </a:highlight>
                <a:latin typeface="Courier New"/>
                <a:ea typeface="Courier New"/>
                <a:cs typeface="Courier New"/>
                <a:sym typeface="Courier New"/>
              </a:rPr>
              <a:t>().</a:t>
            </a:r>
            <a:r>
              <a:rPr lang="en" sz="600">
                <a:solidFill>
                  <a:srgbClr val="DCDCAA"/>
                </a:solidFill>
                <a:highlight>
                  <a:srgbClr val="1E1E1E"/>
                </a:highlight>
                <a:latin typeface="Courier New"/>
                <a:ea typeface="Courier New"/>
                <a:cs typeface="Courier New"/>
                <a:sym typeface="Courier New"/>
              </a:rPr>
              <a:t>Add</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msgID)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w.</a:t>
            </a:r>
            <a:r>
              <a:rPr lang="en" sz="600">
                <a:solidFill>
                  <a:srgbClr val="DCDCAA"/>
                </a:solidFill>
                <a:highlight>
                  <a:srgbClr val="1E1E1E"/>
                </a:highlight>
                <a:latin typeface="Courier New"/>
                <a:ea typeface="Courier New"/>
                <a:cs typeface="Courier New"/>
                <a:sym typeface="Courier New"/>
              </a:rPr>
              <a:t>Write</a:t>
            </a:r>
            <a:r>
              <a:rPr lang="en" sz="600">
                <a:solidFill>
                  <a:srgbClr val="D4D4D4"/>
                </a:solidFill>
                <a:highlight>
                  <a:srgbClr val="1E1E1E"/>
                </a:highlight>
                <a:latin typeface="Courier New"/>
                <a:ea typeface="Courier New"/>
                <a:cs typeface="Courier New"/>
                <a:sym typeface="Courier New"/>
              </a:rPr>
              <a:t>([]</a:t>
            </a:r>
            <a:r>
              <a:rPr lang="en" sz="600">
                <a:solidFill>
                  <a:srgbClr val="DCDCAA"/>
                </a:solidFill>
                <a:highlight>
                  <a:srgbClr val="1E1E1E"/>
                </a:highlight>
                <a:latin typeface="Courier New"/>
                <a:ea typeface="Courier New"/>
                <a:cs typeface="Courier New"/>
                <a:sym typeface="Courier New"/>
              </a:rPr>
              <a:t>byte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"Hello, world"</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inejctMsgID</a:t>
            </a:r>
            <a:r>
              <a:rPr lang="en" sz="600">
                <a:solidFill>
                  <a:srgbClr val="D4D4D4"/>
                </a:solidFill>
                <a:highlight>
                  <a:srgbClr val="1E1E1E"/>
                </a:highlight>
                <a:latin typeface="Courier New"/>
                <a:ea typeface="Courier New"/>
                <a:cs typeface="Courier New"/>
                <a:sym typeface="Courier New"/>
              </a:rPr>
              <a:t>(next http.Handler) http.Handler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HandlerFunc</a:t>
            </a:r>
            <a:r>
              <a:rPr lang="en" sz="600">
                <a:solidFill>
                  <a:srgbClr val="D4D4D4"/>
                </a:solidFill>
                <a:highlight>
                  <a:srgbClr val="1E1E1E"/>
                </a:highlight>
                <a:latin typeface="Courier New"/>
                <a:ea typeface="Courier New"/>
                <a:cs typeface="Courier New"/>
                <a:sym typeface="Courier New"/>
              </a:rPr>
              <a:t>(</a:t>
            </a: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(w http.ResponseWriter, r *http.Request)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 uuid.</a:t>
            </a:r>
            <a:r>
              <a:rPr lang="en" sz="600">
                <a:solidFill>
                  <a:srgbClr val="DCDCAA"/>
                </a:solidFill>
                <a:highlight>
                  <a:srgbClr val="1E1E1E"/>
                </a:highlight>
                <a:latin typeface="Courier New"/>
                <a:ea typeface="Courier New"/>
                <a:cs typeface="Courier New"/>
                <a:sym typeface="Courier New"/>
              </a:rPr>
              <a:t>New</a:t>
            </a:r>
            <a:r>
              <a:rPr lang="en" sz="600">
                <a:solidFill>
                  <a:srgbClr val="D4D4D4"/>
                </a:solidFill>
                <a:highlight>
                  <a:srgbClr val="1E1E1E"/>
                </a:highlight>
                <a:latin typeface="Courier New"/>
                <a:ea typeface="Courier New"/>
                <a:cs typeface="Courier New"/>
                <a:sym typeface="Courier New"/>
              </a:rPr>
              <a:t>().</a:t>
            </a:r>
            <a:r>
              <a:rPr lang="en" sz="600">
                <a:solidFill>
                  <a:srgbClr val="DCDCAA"/>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ctx</a:t>
            </a:r>
            <a:r>
              <a:rPr lang="en" sz="600">
                <a:solidFill>
                  <a:srgbClr val="D4D4D4"/>
                </a:solidFill>
                <a:highlight>
                  <a:srgbClr val="1E1E1E"/>
                </a:highlight>
                <a:latin typeface="Courier New"/>
                <a:ea typeface="Courier New"/>
                <a:cs typeface="Courier New"/>
                <a:sym typeface="Courier New"/>
              </a:rPr>
              <a:t> := context.</a:t>
            </a:r>
            <a:r>
              <a:rPr lang="en" sz="600">
                <a:solidFill>
                  <a:srgbClr val="DCDCAA"/>
                </a:solidFill>
                <a:highlight>
                  <a:srgbClr val="1E1E1E"/>
                </a:highlight>
                <a:latin typeface="Courier New"/>
                <a:ea typeface="Courier New"/>
                <a:cs typeface="Courier New"/>
                <a:sym typeface="Courier New"/>
              </a:rPr>
              <a:t>WithValue</a:t>
            </a:r>
            <a:r>
              <a:rPr lang="en" sz="600">
                <a:solidFill>
                  <a:srgbClr val="D4D4D4"/>
                </a:solidFill>
                <a:highlight>
                  <a:srgbClr val="1E1E1E"/>
                </a:highlight>
                <a:latin typeface="Courier New"/>
                <a:ea typeface="Courier New"/>
                <a:cs typeface="Courier New"/>
                <a:sym typeface="Courier New"/>
              </a:rPr>
              <a:t>(r.</a:t>
            </a:r>
            <a:r>
              <a:rPr lang="en" sz="600">
                <a:solidFill>
                  <a:srgbClr val="DCDCAA"/>
                </a:solidFill>
                <a:highlight>
                  <a:srgbClr val="1E1E1E"/>
                </a:highlight>
                <a:latin typeface="Courier New"/>
                <a:ea typeface="Courier New"/>
                <a:cs typeface="Courier New"/>
                <a:sym typeface="Courier New"/>
              </a:rPr>
              <a:t>Context</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msgID)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req</a:t>
            </a:r>
            <a:r>
              <a:rPr lang="en" sz="600">
                <a:solidFill>
                  <a:srgbClr val="D4D4D4"/>
                </a:solidFill>
                <a:highlight>
                  <a:srgbClr val="1E1E1E"/>
                </a:highlight>
                <a:latin typeface="Courier New"/>
                <a:ea typeface="Courier New"/>
                <a:cs typeface="Courier New"/>
                <a:sym typeface="Courier New"/>
              </a:rPr>
              <a:t> := r.</a:t>
            </a:r>
            <a:r>
              <a:rPr lang="en" sz="600">
                <a:solidFill>
                  <a:srgbClr val="DCDCAA"/>
                </a:solidFill>
                <a:highlight>
                  <a:srgbClr val="1E1E1E"/>
                </a:highlight>
                <a:latin typeface="Courier New"/>
                <a:ea typeface="Courier New"/>
                <a:cs typeface="Courier New"/>
                <a:sym typeface="Courier New"/>
              </a:rPr>
              <a:t>WithContext</a:t>
            </a:r>
            <a:r>
              <a:rPr lang="en" sz="600">
                <a:solidFill>
                  <a:srgbClr val="D4D4D4"/>
                </a:solidFill>
                <a:highlight>
                  <a:srgbClr val="1E1E1E"/>
                </a:highlight>
                <a:latin typeface="Courier New"/>
                <a:ea typeface="Courier New"/>
                <a:cs typeface="Courier New"/>
                <a:sym typeface="Courier New"/>
              </a:rPr>
              <a:t>(ctx)</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next.</a:t>
            </a:r>
            <a:r>
              <a:rPr lang="en" sz="600">
                <a:solidFill>
                  <a:srgbClr val="DCDCAA"/>
                </a:solidFill>
                <a:highlight>
                  <a:srgbClr val="1E1E1E"/>
                </a:highlight>
                <a:latin typeface="Courier New"/>
                <a:ea typeface="Courier New"/>
                <a:cs typeface="Courier New"/>
                <a:sym typeface="Courier New"/>
              </a:rPr>
              <a:t>ServeHTTP</a:t>
            </a:r>
            <a:r>
              <a:rPr lang="en" sz="600">
                <a:solidFill>
                  <a:srgbClr val="D4D4D4"/>
                </a:solidFill>
                <a:highlight>
                  <a:srgbClr val="1E1E1E"/>
                </a:highlight>
                <a:latin typeface="Courier New"/>
                <a:ea typeface="Courier New"/>
                <a:cs typeface="Courier New"/>
                <a:sym typeface="Courier New"/>
              </a:rPr>
              <a:t>(w, req)</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85"/>
          <p:cNvSpPr txBox="1">
            <a:spLocks noGrp="1"/>
          </p:cNvSpPr>
          <p:nvPr>
            <p:ph type="title"/>
          </p:nvPr>
        </p:nvSpPr>
        <p:spPr>
          <a:xfrm>
            <a:off x="150725" y="10602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Testing http service</a:t>
            </a:r>
            <a:endParaRPr/>
          </a:p>
        </p:txBody>
      </p:sp>
      <p:sp>
        <p:nvSpPr>
          <p:cNvPr id="567" name="Google Shape;567;p85"/>
          <p:cNvSpPr txBox="1">
            <a:spLocks noGrp="1"/>
          </p:cNvSpPr>
          <p:nvPr>
            <p:ph type="body" idx="1"/>
          </p:nvPr>
        </p:nvSpPr>
        <p:spPr>
          <a:xfrm>
            <a:off x="150725" y="1251800"/>
            <a:ext cx="8993400" cy="31428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p>
          <a:p>
            <a:pPr marL="0" lvl="0" indent="0" algn="l" rtl="0">
              <a:spcBef>
                <a:spcPts val="1000"/>
              </a:spcBef>
              <a:spcAft>
                <a:spcPts val="0"/>
              </a:spcAft>
              <a:buNone/>
            </a:pPr>
            <a:r>
              <a:rPr lang="en"/>
              <a:t> </a:t>
            </a:r>
            <a:endParaRPr/>
          </a:p>
          <a:p>
            <a:pPr marL="0" lvl="0" indent="0" algn="l" rtl="0">
              <a:spcBef>
                <a:spcPts val="1000"/>
              </a:spcBef>
              <a:spcAft>
                <a:spcPts val="1000"/>
              </a:spcAft>
              <a:buNone/>
            </a:pPr>
            <a:r>
              <a:rPr lang="en"/>
              <a:t> </a:t>
            </a:r>
            <a:endParaRPr/>
          </a:p>
        </p:txBody>
      </p:sp>
      <p:sp>
        <p:nvSpPr>
          <p:cNvPr id="568" name="Google Shape;568;p85"/>
          <p:cNvSpPr txBox="1"/>
          <p:nvPr/>
        </p:nvSpPr>
        <p:spPr>
          <a:xfrm>
            <a:off x="1027625" y="1715875"/>
            <a:ext cx="6880800" cy="3272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TestBooksIndex</a:t>
            </a:r>
            <a:r>
              <a:rPr lang="en" sz="900">
                <a:solidFill>
                  <a:schemeClr val="dk1"/>
                </a:solidFill>
                <a:highlight>
                  <a:srgbClr val="FFFFFF"/>
                </a:highlight>
                <a:latin typeface="Courier New"/>
                <a:ea typeface="Courier New"/>
                <a:cs typeface="Courier New"/>
                <a:sym typeface="Courier New"/>
              </a:rPr>
              <a:t>(t *testing.T)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rec</a:t>
            </a:r>
            <a:r>
              <a:rPr lang="en" sz="900">
                <a:solidFill>
                  <a:schemeClr val="dk1"/>
                </a:solidFill>
                <a:highlight>
                  <a:srgbClr val="FFFFFF"/>
                </a:highlight>
                <a:latin typeface="Courier New"/>
                <a:ea typeface="Courier New"/>
                <a:cs typeface="Courier New"/>
                <a:sym typeface="Courier New"/>
              </a:rPr>
              <a:t> := httptest.</a:t>
            </a:r>
            <a:r>
              <a:rPr lang="en" sz="900">
                <a:solidFill>
                  <a:srgbClr val="795E26"/>
                </a:solidFill>
                <a:highlight>
                  <a:srgbClr val="FFFFFF"/>
                </a:highlight>
                <a:latin typeface="Courier New"/>
                <a:ea typeface="Courier New"/>
                <a:cs typeface="Courier New"/>
                <a:sym typeface="Courier New"/>
              </a:rPr>
              <a:t>NewRecorder</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req</a:t>
            </a: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_</a:t>
            </a:r>
            <a:r>
              <a:rPr lang="en" sz="900">
                <a:solidFill>
                  <a:schemeClr val="dk1"/>
                </a:solidFill>
                <a:highlight>
                  <a:srgbClr val="FFFFFF"/>
                </a:highlight>
                <a:latin typeface="Courier New"/>
                <a:ea typeface="Courier New"/>
                <a:cs typeface="Courier New"/>
                <a:sym typeface="Courier New"/>
              </a:rPr>
              <a:t> := http.</a:t>
            </a:r>
            <a:r>
              <a:rPr lang="en" sz="900">
                <a:solidFill>
                  <a:srgbClr val="795E26"/>
                </a:solidFill>
                <a:highlight>
                  <a:srgbClr val="FFFFFF"/>
                </a:highlight>
                <a:latin typeface="Courier New"/>
                <a:ea typeface="Courier New"/>
                <a:cs typeface="Courier New"/>
                <a:sym typeface="Courier New"/>
              </a:rPr>
              <a:t>NewRequest</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"GET"</a:t>
            </a: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"/books"</a:t>
            </a:r>
            <a:r>
              <a:rPr lang="en" sz="900">
                <a:solidFill>
                  <a:schemeClr val="dk1"/>
                </a:solidFill>
                <a:highlight>
                  <a:srgbClr val="FFFFFF"/>
                </a:highlight>
                <a:latin typeface="Courier New"/>
                <a:ea typeface="Courier New"/>
                <a:cs typeface="Courier New"/>
                <a:sym typeface="Courier New"/>
              </a:rPr>
              <a:t>, </a:t>
            </a:r>
            <a:r>
              <a:rPr lang="en" sz="900">
                <a:solidFill>
                  <a:srgbClr val="0000FF"/>
                </a:solidFill>
                <a:highlight>
                  <a:srgbClr val="FFFFFF"/>
                </a:highlight>
                <a:latin typeface="Courier New"/>
                <a:ea typeface="Courier New"/>
                <a:cs typeface="Courier New"/>
                <a:sym typeface="Courier New"/>
              </a:rPr>
              <a:t>nil</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env</a:t>
            </a:r>
            <a:r>
              <a:rPr lang="en" sz="900">
                <a:solidFill>
                  <a:schemeClr val="dk1"/>
                </a:solidFill>
                <a:highlight>
                  <a:srgbClr val="FFFFFF"/>
                </a:highlight>
                <a:latin typeface="Courier New"/>
                <a:ea typeface="Courier New"/>
                <a:cs typeface="Courier New"/>
                <a:sym typeface="Courier New"/>
              </a:rPr>
              <a:t> := Env{db: &amp;mockDB{}}</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http.</a:t>
            </a:r>
            <a:r>
              <a:rPr lang="en" sz="900">
                <a:solidFill>
                  <a:srgbClr val="795E26"/>
                </a:solidFill>
                <a:highlight>
                  <a:srgbClr val="FFFFFF"/>
                </a:highlight>
                <a:latin typeface="Courier New"/>
                <a:ea typeface="Courier New"/>
                <a:cs typeface="Courier New"/>
                <a:sym typeface="Courier New"/>
              </a:rPr>
              <a:t>HandlerFunc</a:t>
            </a:r>
            <a:r>
              <a:rPr lang="en" sz="900">
                <a:solidFill>
                  <a:schemeClr val="dk1"/>
                </a:solidFill>
                <a:highlight>
                  <a:srgbClr val="FFFFFF"/>
                </a:highlight>
                <a:latin typeface="Courier New"/>
                <a:ea typeface="Courier New"/>
                <a:cs typeface="Courier New"/>
                <a:sym typeface="Courier New"/>
              </a:rPr>
              <a:t>(env.booksIndex).</a:t>
            </a:r>
            <a:r>
              <a:rPr lang="en" sz="900">
                <a:solidFill>
                  <a:srgbClr val="795E26"/>
                </a:solidFill>
                <a:highlight>
                  <a:srgbClr val="FFFFFF"/>
                </a:highlight>
                <a:latin typeface="Courier New"/>
                <a:ea typeface="Courier New"/>
                <a:cs typeface="Courier New"/>
                <a:sym typeface="Courier New"/>
              </a:rPr>
              <a:t>ServeHTTP</a:t>
            </a:r>
            <a:r>
              <a:rPr lang="en" sz="900">
                <a:solidFill>
                  <a:schemeClr val="dk1"/>
                </a:solidFill>
                <a:highlight>
                  <a:srgbClr val="FFFFFF"/>
                </a:highlight>
                <a:latin typeface="Courier New"/>
                <a:ea typeface="Courier New"/>
                <a:cs typeface="Courier New"/>
                <a:sym typeface="Courier New"/>
              </a:rPr>
              <a:t>(rec, req)</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expected</a:t>
            </a:r>
            <a:r>
              <a:rPr lang="en" sz="900">
                <a:solidFill>
                  <a:schemeClr val="dk1"/>
                </a:solidFill>
                <a:highlight>
                  <a:srgbClr val="FFFFFF"/>
                </a:highlight>
                <a:latin typeface="Courier New"/>
                <a:ea typeface="Courier New"/>
                <a:cs typeface="Courier New"/>
                <a:sym typeface="Courier New"/>
              </a:rPr>
              <a:t> := </a:t>
            </a:r>
            <a:r>
              <a:rPr lang="en" sz="900">
                <a:solidFill>
                  <a:srgbClr val="A31515"/>
                </a:solidFill>
                <a:highlight>
                  <a:srgbClr val="FFFFFF"/>
                </a:highlight>
                <a:latin typeface="Courier New"/>
                <a:ea typeface="Courier New"/>
                <a:cs typeface="Courier New"/>
                <a:sym typeface="Courier New"/>
              </a:rPr>
              <a:t>"978-1503261969, Emma, Jayne Austen, £9.44</a:t>
            </a:r>
            <a:r>
              <a:rPr lang="en" sz="900">
                <a:solidFill>
                  <a:srgbClr val="EE0000"/>
                </a:solidFill>
                <a:highlight>
                  <a:srgbClr val="FFFFFF"/>
                </a:highlight>
                <a:latin typeface="Courier New"/>
                <a:ea typeface="Courier New"/>
                <a:cs typeface="Courier New"/>
                <a:sym typeface="Courier New"/>
              </a:rPr>
              <a:t>\n</a:t>
            </a:r>
            <a:r>
              <a:rPr lang="en" sz="900">
                <a:solidFill>
                  <a:srgbClr val="A31515"/>
                </a:solidFill>
                <a:highlight>
                  <a:srgbClr val="FFFFFF"/>
                </a:highlight>
                <a:latin typeface="Courier New"/>
                <a:ea typeface="Courier New"/>
                <a:cs typeface="Courier New"/>
                <a:sym typeface="Courier New"/>
              </a:rPr>
              <a:t>978-1505255607, The Time Machine, H. G. Wells, £5.99</a:t>
            </a:r>
            <a:r>
              <a:rPr lang="en" sz="900">
                <a:solidFill>
                  <a:srgbClr val="EE0000"/>
                </a:solidFill>
                <a:highlight>
                  <a:srgbClr val="FFFFFF"/>
                </a:highlight>
                <a:latin typeface="Courier New"/>
                <a:ea typeface="Courier New"/>
                <a:cs typeface="Courier New"/>
                <a:sym typeface="Courier New"/>
              </a:rPr>
              <a:t>\n</a:t>
            </a:r>
            <a:r>
              <a:rPr lang="en" sz="900">
                <a:solidFill>
                  <a:srgbClr val="A31515"/>
                </a:solidFill>
                <a:highlight>
                  <a:srgbClr val="FFFFFF"/>
                </a:highlight>
                <a:latin typeface="Courier New"/>
                <a:ea typeface="Courier New"/>
                <a:cs typeface="Courier New"/>
                <a:sym typeface="Courier New"/>
              </a:rPr>
              <a:t>"</a:t>
            </a:r>
            <a:endParaRPr sz="900">
              <a:solidFill>
                <a:srgbClr val="A31515"/>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if</a:t>
            </a:r>
            <a:r>
              <a:rPr lang="en" sz="900">
                <a:solidFill>
                  <a:schemeClr val="dk1"/>
                </a:solidFill>
                <a:highlight>
                  <a:srgbClr val="FFFFFF"/>
                </a:highlight>
                <a:latin typeface="Courier New"/>
                <a:ea typeface="Courier New"/>
                <a:cs typeface="Courier New"/>
                <a:sym typeface="Courier New"/>
              </a:rPr>
              <a:t> expected != rec.Body.</a:t>
            </a:r>
            <a:r>
              <a:rPr lang="en" sz="900">
                <a:solidFill>
                  <a:srgbClr val="795E26"/>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t.</a:t>
            </a:r>
            <a:r>
              <a:rPr lang="en" sz="900">
                <a:solidFill>
                  <a:srgbClr val="795E26"/>
                </a:solidFill>
                <a:highlight>
                  <a:srgbClr val="FFFFFF"/>
                </a:highlight>
                <a:latin typeface="Courier New"/>
                <a:ea typeface="Courier New"/>
                <a:cs typeface="Courier New"/>
                <a:sym typeface="Courier New"/>
              </a:rPr>
              <a:t>Errorf</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a:t>
            </a:r>
            <a:r>
              <a:rPr lang="en" sz="900">
                <a:solidFill>
                  <a:srgbClr val="EE0000"/>
                </a:solidFill>
                <a:highlight>
                  <a:srgbClr val="FFFFFF"/>
                </a:highlight>
                <a:latin typeface="Courier New"/>
                <a:ea typeface="Courier New"/>
                <a:cs typeface="Courier New"/>
                <a:sym typeface="Courier New"/>
              </a:rPr>
              <a:t>\n</a:t>
            </a:r>
            <a:r>
              <a:rPr lang="en" sz="900">
                <a:solidFill>
                  <a:srgbClr val="A31515"/>
                </a:solidFill>
                <a:highlight>
                  <a:srgbClr val="FFFFFF"/>
                </a:highlight>
                <a:latin typeface="Courier New"/>
                <a:ea typeface="Courier New"/>
                <a:cs typeface="Courier New"/>
                <a:sym typeface="Courier New"/>
              </a:rPr>
              <a:t>...expected = %v</a:t>
            </a:r>
            <a:r>
              <a:rPr lang="en" sz="900">
                <a:solidFill>
                  <a:srgbClr val="EE0000"/>
                </a:solidFill>
                <a:highlight>
                  <a:srgbClr val="FFFFFF"/>
                </a:highlight>
                <a:latin typeface="Courier New"/>
                <a:ea typeface="Courier New"/>
                <a:cs typeface="Courier New"/>
                <a:sym typeface="Courier New"/>
              </a:rPr>
              <a:t>\n</a:t>
            </a:r>
            <a:r>
              <a:rPr lang="en" sz="900">
                <a:solidFill>
                  <a:srgbClr val="A31515"/>
                </a:solidFill>
                <a:highlight>
                  <a:srgbClr val="FFFFFF"/>
                </a:highlight>
                <a:latin typeface="Courier New"/>
                <a:ea typeface="Courier New"/>
                <a:cs typeface="Courier New"/>
                <a:sym typeface="Courier New"/>
              </a:rPr>
              <a:t>...obtained = %v"</a:t>
            </a:r>
            <a:r>
              <a:rPr lang="en" sz="900">
                <a:solidFill>
                  <a:schemeClr val="dk1"/>
                </a:solidFill>
                <a:highlight>
                  <a:srgbClr val="FFFFFF"/>
                </a:highlight>
                <a:latin typeface="Courier New"/>
                <a:ea typeface="Courier New"/>
                <a:cs typeface="Courier New"/>
                <a:sym typeface="Courier New"/>
              </a:rPr>
              <a:t>, expected, rec.Body.</a:t>
            </a:r>
            <a:r>
              <a:rPr lang="en" sz="900">
                <a:solidFill>
                  <a:srgbClr val="795E26"/>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p:txBody>
      </p:sp>
      <p:sp>
        <p:nvSpPr>
          <p:cNvPr id="569" name="Google Shape;569;p85"/>
          <p:cNvSpPr txBox="1"/>
          <p:nvPr/>
        </p:nvSpPr>
        <p:spPr>
          <a:xfrm>
            <a:off x="150725" y="701400"/>
            <a:ext cx="8993400" cy="10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1000"/>
              </a:spcAft>
              <a:buClr>
                <a:srgbClr val="3B454E"/>
              </a:buClr>
              <a:buSzPts val="2000"/>
              <a:buFont typeface="Roboto"/>
              <a:buChar char="●"/>
            </a:pPr>
            <a:r>
              <a:rPr lang="en" sz="2000">
                <a:solidFill>
                  <a:srgbClr val="3B454E"/>
                </a:solidFill>
                <a:highlight>
                  <a:schemeClr val="lt1"/>
                </a:highlight>
                <a:latin typeface="Roboto"/>
                <a:ea typeface="Roboto"/>
                <a:cs typeface="Roboto"/>
                <a:sym typeface="Roboto"/>
              </a:rPr>
              <a:t>Go provide us out of the box mock for http in httptest package to help us test our http server</a:t>
            </a:r>
            <a:endParaRPr sz="2000">
              <a:solidFill>
                <a:srgbClr val="3B454E"/>
              </a:solidFill>
              <a:highlight>
                <a:schemeClr val="lt1"/>
              </a:highlight>
              <a:latin typeface="Roboto"/>
              <a:ea typeface="Roboto"/>
              <a:cs typeface="Roboto"/>
              <a:sym typeface="Roboto"/>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86"/>
          <p:cNvSpPr txBox="1">
            <a:spLocks noGrp="1"/>
          </p:cNvSpPr>
          <p:nvPr>
            <p:ph type="title"/>
          </p:nvPr>
        </p:nvSpPr>
        <p:spPr>
          <a:xfrm>
            <a:off x="150725" y="10602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 Sockets</a:t>
            </a:r>
            <a:endParaRPr/>
          </a:p>
        </p:txBody>
      </p:sp>
      <p:sp>
        <p:nvSpPr>
          <p:cNvPr id="575" name="Google Shape;575;p86"/>
          <p:cNvSpPr txBox="1">
            <a:spLocks noGrp="1"/>
          </p:cNvSpPr>
          <p:nvPr>
            <p:ph type="body" idx="1"/>
          </p:nvPr>
        </p:nvSpPr>
        <p:spPr>
          <a:xfrm>
            <a:off x="150725" y="74895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Http is a stateless protocol where a request from a client is sent to the server and the server responds to it</a:t>
            </a:r>
            <a:endParaRPr dirty="0"/>
          </a:p>
          <a:p>
            <a:pPr marL="457200" lvl="0" indent="-342900" algn="l" rtl="0">
              <a:spcBef>
                <a:spcPts val="1000"/>
              </a:spcBef>
              <a:spcAft>
                <a:spcPts val="0"/>
              </a:spcAft>
              <a:buSzPts val="1800"/>
              <a:buChar char="●"/>
            </a:pPr>
            <a:r>
              <a:rPr lang="en" dirty="0"/>
              <a:t>One option to use when a web client needs to get updates periodically from the server, is to use a technique called polling</a:t>
            </a:r>
            <a:endParaRPr dirty="0"/>
          </a:p>
          <a:p>
            <a:pPr marL="914400" lvl="1" indent="-317500" algn="l" rtl="0">
              <a:spcBef>
                <a:spcPts val="1000"/>
              </a:spcBef>
              <a:spcAft>
                <a:spcPts val="0"/>
              </a:spcAft>
              <a:buSzPts val="1400"/>
              <a:buChar char="○"/>
            </a:pPr>
            <a:r>
              <a:rPr lang="en" dirty="0"/>
              <a:t>this is not a real time approach...data can stay out of sync</a:t>
            </a:r>
            <a:endParaRPr dirty="0"/>
          </a:p>
          <a:p>
            <a:pPr marL="914400" lvl="1" indent="-317500" algn="l" rtl="0">
              <a:spcBef>
                <a:spcPts val="1000"/>
              </a:spcBef>
              <a:spcAft>
                <a:spcPts val="0"/>
              </a:spcAft>
              <a:buSzPts val="1400"/>
              <a:buChar char="○"/>
            </a:pPr>
            <a:r>
              <a:rPr lang="en" dirty="0"/>
              <a:t>It will create extra load on our http server</a:t>
            </a:r>
            <a:endParaRPr dirty="0"/>
          </a:p>
          <a:p>
            <a:pPr marL="457200" lvl="0" indent="-342900" algn="l" rtl="0">
              <a:spcBef>
                <a:spcPts val="1000"/>
              </a:spcBef>
              <a:spcAft>
                <a:spcPts val="0"/>
              </a:spcAft>
              <a:buSzPts val="1800"/>
              <a:buChar char="●"/>
            </a:pPr>
            <a:r>
              <a:rPr lang="en" dirty="0"/>
              <a:t>Web sockets are designed to solve exactly those issues</a:t>
            </a:r>
            <a:endParaRPr dirty="0"/>
          </a:p>
          <a:p>
            <a:pPr marL="457200" lvl="0" indent="-361950" algn="l" rtl="0">
              <a:spcBef>
                <a:spcPts val="1000"/>
              </a:spcBef>
              <a:spcAft>
                <a:spcPts val="0"/>
              </a:spcAft>
              <a:buSzPts val="2100"/>
              <a:buChar char="●"/>
            </a:pPr>
            <a:r>
              <a:rPr lang="en" sz="1600" dirty="0">
                <a:solidFill>
                  <a:srgbClr val="3B454E"/>
                </a:solidFill>
                <a:highlight>
                  <a:srgbClr val="FFFFFF"/>
                </a:highlight>
                <a:latin typeface="Roboto"/>
                <a:ea typeface="Roboto"/>
                <a:cs typeface="Roboto"/>
                <a:sym typeface="Roboto"/>
              </a:rPr>
              <a:t>WebSockets offer us duplex communication from a non-trusted source to a server that we own across a tcp socket connection</a:t>
            </a:r>
            <a:endParaRPr sz="1600" dirty="0">
              <a:solidFill>
                <a:srgbClr val="3B454E"/>
              </a:solidFill>
              <a:highlight>
                <a:srgbClr val="FFFFFF"/>
              </a:highlight>
              <a:latin typeface="Roboto"/>
              <a:ea typeface="Roboto"/>
              <a:cs typeface="Roboto"/>
              <a:sym typeface="Roboto"/>
            </a:endParaRPr>
          </a:p>
          <a:p>
            <a:pPr marL="457200" lvl="0" indent="-355600" algn="l" rtl="0">
              <a:spcBef>
                <a:spcPts val="1000"/>
              </a:spcBef>
              <a:spcAft>
                <a:spcPts val="0"/>
              </a:spcAft>
              <a:buClr>
                <a:srgbClr val="3B454E"/>
              </a:buClr>
              <a:buSzPts val="2000"/>
              <a:buFont typeface="Roboto"/>
              <a:buChar char="●"/>
            </a:pPr>
            <a:r>
              <a:rPr lang="en" sz="1600" dirty="0">
                <a:solidFill>
                  <a:srgbClr val="333333"/>
                </a:solidFill>
                <a:highlight>
                  <a:srgbClr val="FFFFFF"/>
                </a:highlight>
                <a:latin typeface="Roboto"/>
                <a:ea typeface="Roboto"/>
                <a:cs typeface="Roboto"/>
                <a:sym typeface="Roboto"/>
              </a:rPr>
              <a:t>The </a:t>
            </a:r>
            <a:r>
              <a:rPr lang="en" sz="1600" dirty="0">
                <a:solidFill>
                  <a:srgbClr val="333333"/>
                </a:solidFill>
                <a:highlight>
                  <a:srgbClr val="F5F2F0"/>
                </a:highlight>
                <a:latin typeface="Courier New"/>
                <a:ea typeface="Courier New"/>
                <a:cs typeface="Courier New"/>
                <a:sym typeface="Courier New"/>
              </a:rPr>
              <a:t>WebSocket</a:t>
            </a:r>
            <a:r>
              <a:rPr lang="en" sz="1600" dirty="0">
                <a:solidFill>
                  <a:srgbClr val="333333"/>
                </a:solidFill>
                <a:highlight>
                  <a:srgbClr val="FFFFFF"/>
                </a:highlight>
                <a:latin typeface="Roboto"/>
                <a:ea typeface="Roboto"/>
                <a:cs typeface="Roboto"/>
                <a:sym typeface="Roboto"/>
              </a:rPr>
              <a:t> protocol, described in the specification </a:t>
            </a:r>
            <a:r>
              <a:rPr lang="en" sz="1600" dirty="0">
                <a:solidFill>
                  <a:srgbClr val="551A8B"/>
                </a:solidFill>
                <a:highlight>
                  <a:srgbClr val="FFFFFF"/>
                </a:highlight>
                <a:uFill>
                  <a:noFill/>
                </a:uFill>
                <a:latin typeface="Roboto"/>
                <a:ea typeface="Roboto"/>
                <a:cs typeface="Roboto"/>
                <a:sym typeface="Roboto"/>
                <a:hlinkClick r:id="rId3"/>
              </a:rPr>
              <a:t>RFC 6455</a:t>
            </a:r>
            <a:r>
              <a:rPr lang="en" sz="1600" dirty="0">
                <a:solidFill>
                  <a:srgbClr val="333333"/>
                </a:solidFill>
                <a:highlight>
                  <a:srgbClr val="FFFFFF"/>
                </a:highlight>
                <a:latin typeface="Roboto"/>
                <a:ea typeface="Roboto"/>
                <a:cs typeface="Roboto"/>
                <a:sym typeface="Roboto"/>
              </a:rPr>
              <a:t> provides a way to exchange data between browser and server via a persistent connection.</a:t>
            </a:r>
            <a:endParaRPr sz="2000" dirty="0">
              <a:solidFill>
                <a:srgbClr val="3B454E"/>
              </a:solidFill>
              <a:highlight>
                <a:srgbClr val="FFFFFF"/>
              </a:highlight>
              <a:latin typeface="Roboto"/>
              <a:ea typeface="Roboto"/>
              <a:cs typeface="Roboto"/>
              <a:sym typeface="Roboto"/>
            </a:endParaRPr>
          </a:p>
          <a:p>
            <a:pPr marL="914400" lvl="0" indent="0" algn="l" rtl="0">
              <a:spcBef>
                <a:spcPts val="1000"/>
              </a:spcBef>
              <a:spcAft>
                <a:spcPts val="0"/>
              </a:spcAft>
              <a:buNone/>
            </a:pPr>
            <a:endParaRPr dirty="0"/>
          </a:p>
          <a:p>
            <a:pPr marL="0" lvl="0" indent="0" algn="l" rtl="0">
              <a:spcBef>
                <a:spcPts val="1000"/>
              </a:spcBef>
              <a:spcAft>
                <a:spcPts val="0"/>
              </a:spcAft>
              <a:buNone/>
            </a:pPr>
            <a:r>
              <a:rPr lang="en" dirty="0"/>
              <a:t> </a:t>
            </a:r>
            <a:endParaRPr dirty="0"/>
          </a:p>
          <a:p>
            <a:pPr marL="0" lvl="0" indent="0" algn="l" rtl="0">
              <a:spcBef>
                <a:spcPts val="1000"/>
              </a:spcBef>
              <a:spcAft>
                <a:spcPts val="1000"/>
              </a:spcAft>
              <a:buNone/>
            </a:pPr>
            <a:r>
              <a:rPr lang="en" dirty="0"/>
              <a:t> </a:t>
            </a:r>
            <a:endParaRPr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87"/>
          <p:cNvSpPr txBox="1">
            <a:spLocks noGrp="1"/>
          </p:cNvSpPr>
          <p:nvPr>
            <p:ph type="title"/>
          </p:nvPr>
        </p:nvSpPr>
        <p:spPr>
          <a:xfrm>
            <a:off x="150725" y="106025"/>
            <a:ext cx="231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 Sockets</a:t>
            </a:r>
            <a:endParaRPr/>
          </a:p>
        </p:txBody>
      </p:sp>
      <p:pic>
        <p:nvPicPr>
          <p:cNvPr id="581" name="Google Shape;581;p87"/>
          <p:cNvPicPr preferRelativeResize="0"/>
          <p:nvPr/>
        </p:nvPicPr>
        <p:blipFill>
          <a:blip r:embed="rId3">
            <a:alphaModFix/>
          </a:blip>
          <a:stretch>
            <a:fillRect/>
          </a:stretch>
        </p:blipFill>
        <p:spPr>
          <a:xfrm>
            <a:off x="3182700" y="202925"/>
            <a:ext cx="4968975" cy="44769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88"/>
          <p:cNvSpPr txBox="1">
            <a:spLocks noGrp="1"/>
          </p:cNvSpPr>
          <p:nvPr>
            <p:ph type="title"/>
          </p:nvPr>
        </p:nvSpPr>
        <p:spPr>
          <a:xfrm>
            <a:off x="150725" y="1144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 Socket workflow	</a:t>
            </a:r>
            <a:endParaRPr/>
          </a:p>
        </p:txBody>
      </p:sp>
      <p:sp>
        <p:nvSpPr>
          <p:cNvPr id="587" name="Google Shape;587;p88"/>
          <p:cNvSpPr txBox="1">
            <a:spLocks noGrp="1"/>
          </p:cNvSpPr>
          <p:nvPr>
            <p:ph type="body" idx="1"/>
          </p:nvPr>
        </p:nvSpPr>
        <p:spPr>
          <a:xfrm>
            <a:off x="150725" y="763375"/>
            <a:ext cx="8993400" cy="4305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dirty="0"/>
              <a:t>The client sends a get request to the web server with </a:t>
            </a:r>
            <a:endParaRPr dirty="0"/>
          </a:p>
          <a:p>
            <a:pPr marL="1371600" lvl="1" indent="-317500" algn="l" rtl="0">
              <a:spcBef>
                <a:spcPts val="1000"/>
              </a:spcBef>
              <a:spcAft>
                <a:spcPts val="0"/>
              </a:spcAft>
              <a:buSzPts val="1400"/>
              <a:buAutoNum type="alphaLcPeriod"/>
            </a:pPr>
            <a:r>
              <a:rPr lang="en" dirty="0"/>
              <a:t> header set to “Connection:upgrade”</a:t>
            </a:r>
            <a:endParaRPr dirty="0"/>
          </a:p>
          <a:p>
            <a:pPr marL="1371600" lvl="1" indent="-317500" algn="l" rtl="0">
              <a:spcBef>
                <a:spcPts val="1000"/>
              </a:spcBef>
              <a:spcAft>
                <a:spcPts val="0"/>
              </a:spcAft>
              <a:buSzPts val="1400"/>
              <a:buAutoNum type="alphaLcPeriod"/>
            </a:pPr>
            <a:r>
              <a:rPr lang="en" dirty="0"/>
              <a:t>Another header telling the server what the client wants to upgrade “Upgrade:websocket”</a:t>
            </a:r>
            <a:endParaRPr dirty="0"/>
          </a:p>
          <a:p>
            <a:pPr marL="1371600" lvl="1" indent="-317500" algn="l" rtl="0">
              <a:spcBef>
                <a:spcPts val="1000"/>
              </a:spcBef>
              <a:spcAft>
                <a:spcPts val="0"/>
              </a:spcAft>
              <a:buSzPts val="1400"/>
              <a:buAutoNum type="alphaLcPeriod"/>
            </a:pPr>
            <a:r>
              <a:rPr lang="en" dirty="0"/>
              <a:t>Sec-websocket-key:key a key that is being exchanged between client and server to make sure the communication will be secured</a:t>
            </a:r>
            <a:endParaRPr dirty="0"/>
          </a:p>
          <a:p>
            <a:pPr marL="457200" lvl="0" indent="-342900" algn="l" rtl="0">
              <a:spcBef>
                <a:spcPts val="1000"/>
              </a:spcBef>
              <a:spcAft>
                <a:spcPts val="0"/>
              </a:spcAft>
              <a:buSzPts val="1800"/>
              <a:buAutoNum type="arabicPeriod"/>
            </a:pPr>
            <a:r>
              <a:rPr lang="en" dirty="0"/>
              <a:t>The server responds with a status code of 101 indicating switching of protocol to the client</a:t>
            </a:r>
            <a:endParaRPr dirty="0"/>
          </a:p>
          <a:p>
            <a:pPr marL="1371600" lvl="1" indent="-317500" algn="l" rtl="0">
              <a:spcBef>
                <a:spcPts val="1000"/>
              </a:spcBef>
              <a:spcAft>
                <a:spcPts val="0"/>
              </a:spcAft>
              <a:buSzPts val="1400"/>
              <a:buAutoNum type="alphaLcPeriod"/>
            </a:pPr>
            <a:r>
              <a:rPr lang="en" dirty="0"/>
              <a:t>The server also responds with the same  “Connection:upgrade” and “Upgrade:websocket” information</a:t>
            </a:r>
            <a:endParaRPr dirty="0"/>
          </a:p>
          <a:p>
            <a:pPr marL="1371600" lvl="1" indent="-317500" algn="l" rtl="0">
              <a:spcBef>
                <a:spcPts val="1000"/>
              </a:spcBef>
              <a:spcAft>
                <a:spcPts val="0"/>
              </a:spcAft>
              <a:buSzPts val="1400"/>
              <a:buAutoNum type="alphaLcPeriod"/>
            </a:pPr>
            <a:r>
              <a:rPr lang="en" dirty="0"/>
              <a:t>The server also modifies the Sec-websocket-key:key send by the client to allow the client to verify communication</a:t>
            </a:r>
            <a:endParaRPr dirty="0"/>
          </a:p>
          <a:p>
            <a:pPr marL="0" lvl="0" indent="0" algn="l" rtl="0">
              <a:spcBef>
                <a:spcPts val="1000"/>
              </a:spcBef>
              <a:spcAft>
                <a:spcPts val="0"/>
              </a:spcAft>
              <a:buNone/>
            </a:pPr>
            <a:r>
              <a:rPr lang="en" dirty="0"/>
              <a:t>3. 	The client and server start to communicate over websockets</a:t>
            </a:r>
            <a:endParaRPr dirty="0"/>
          </a:p>
          <a:p>
            <a:pPr marL="914400" lvl="0" indent="0" algn="l" rtl="0">
              <a:spcBef>
                <a:spcPts val="1000"/>
              </a:spcBef>
              <a:spcAft>
                <a:spcPts val="100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194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Introducing Go Modules</a:t>
            </a:r>
            <a:endParaRPr/>
          </a:p>
        </p:txBody>
      </p:sp>
      <p:sp>
        <p:nvSpPr>
          <p:cNvPr id="100" name="Google Shape;100;p20"/>
          <p:cNvSpPr txBox="1">
            <a:spLocks noGrp="1"/>
          </p:cNvSpPr>
          <p:nvPr>
            <p:ph type="body" idx="1"/>
          </p:nvPr>
        </p:nvSpPr>
        <p:spPr>
          <a:xfrm>
            <a:off x="311700" y="848200"/>
            <a:ext cx="8520600" cy="37206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Go modules gives us a built-in dependency management system</a:t>
            </a:r>
            <a:endParaRPr sz="1600" dirty="0">
              <a:solidFill>
                <a:srgbClr val="292929"/>
              </a:solidFill>
              <a:highlight>
                <a:srgbClr val="FFFFFF"/>
              </a:highlight>
            </a:endParaRPr>
          </a:p>
          <a:p>
            <a:pPr marL="457200" lvl="0" indent="-330200" algn="l" rtl="0">
              <a:lnSpc>
                <a:spcPct val="100000"/>
              </a:lnSpc>
              <a:spcBef>
                <a:spcPts val="1000"/>
              </a:spcBef>
              <a:spcAft>
                <a:spcPts val="0"/>
              </a:spcAft>
              <a:buClr>
                <a:schemeClr val="dk1"/>
              </a:buClr>
              <a:buSzPts val="1600"/>
              <a:buChar char="●"/>
            </a:pPr>
            <a:r>
              <a:rPr lang="en" sz="1600" dirty="0">
                <a:solidFill>
                  <a:schemeClr val="dk1"/>
                </a:solidFill>
              </a:rPr>
              <a:t>As of go 1.13 modules are the official way to organise our source code as a project</a:t>
            </a:r>
            <a:endParaRPr sz="1600" dirty="0">
              <a:solidFill>
                <a:schemeClr val="dk1"/>
              </a:solidFill>
            </a:endParaRPr>
          </a:p>
          <a:p>
            <a:pPr marL="457200" lvl="0" indent="-330200" algn="l" rtl="0">
              <a:lnSpc>
                <a:spcPct val="100000"/>
              </a:lnSpc>
              <a:spcBef>
                <a:spcPts val="1000"/>
              </a:spcBef>
              <a:spcAft>
                <a:spcPts val="0"/>
              </a:spcAft>
              <a:buClr>
                <a:srgbClr val="292929"/>
              </a:buClr>
              <a:buSzPts val="1600"/>
              <a:buChar char="●"/>
            </a:pPr>
            <a:r>
              <a:rPr lang="en" sz="1600" dirty="0">
                <a:solidFill>
                  <a:srgbClr val="292929"/>
                </a:solidFill>
                <a:highlight>
                  <a:srgbClr val="FFFFFF"/>
                </a:highlight>
              </a:rPr>
              <a:t>A module is nothing but a directory containing Go packages. These can be distribution packages or executable packages.</a:t>
            </a:r>
            <a:endParaRPr sz="1600" dirty="0">
              <a:solidFill>
                <a:schemeClr val="dk1"/>
              </a:solidFill>
            </a:endParaRPr>
          </a:p>
          <a:p>
            <a:pPr marL="457200" lvl="0" indent="-330200" algn="l" rtl="0">
              <a:lnSpc>
                <a:spcPct val="100000"/>
              </a:lnSpc>
              <a:spcBef>
                <a:spcPts val="1000"/>
              </a:spcBef>
              <a:spcAft>
                <a:spcPts val="0"/>
              </a:spcAft>
              <a:buClr>
                <a:schemeClr val="dk1"/>
              </a:buClr>
              <a:buSzPts val="1600"/>
              <a:buChar char="●"/>
            </a:pPr>
            <a:r>
              <a:rPr lang="en" sz="1600" i="1" dirty="0">
                <a:solidFill>
                  <a:schemeClr val="dk1"/>
                </a:solidFill>
              </a:rPr>
              <a:t>A module can also be treated as a package that contains nested packages.</a:t>
            </a:r>
            <a:endParaRPr sz="1600" i="1" dirty="0">
              <a:solidFill>
                <a:schemeClr val="dk1"/>
              </a:solidFill>
            </a:endParaRPr>
          </a:p>
          <a:p>
            <a:pPr marL="457200" lvl="0" indent="-330200" algn="l" rtl="0">
              <a:lnSpc>
                <a:spcPct val="100000"/>
              </a:lnSpc>
              <a:spcBef>
                <a:spcPts val="1000"/>
              </a:spcBef>
              <a:spcAft>
                <a:spcPts val="0"/>
              </a:spcAft>
              <a:buClr>
                <a:schemeClr val="dk1"/>
              </a:buClr>
              <a:buSzPts val="1600"/>
              <a:buChar char="●"/>
            </a:pPr>
            <a:r>
              <a:rPr lang="en" sz="1600" dirty="0">
                <a:solidFill>
                  <a:schemeClr val="dk1"/>
                </a:solidFill>
              </a:rPr>
              <a:t>A module is also like a package that you can share with others</a:t>
            </a:r>
            <a:endParaRPr sz="1600" dirty="0">
              <a:solidFill>
                <a:schemeClr val="dk1"/>
              </a:solidFill>
            </a:endParaRPr>
          </a:p>
          <a:p>
            <a:pPr marL="457200" lvl="0" indent="-330200" algn="l" rtl="0">
              <a:lnSpc>
                <a:spcPct val="100000"/>
              </a:lnSpc>
              <a:spcBef>
                <a:spcPts val="1000"/>
              </a:spcBef>
              <a:spcAft>
                <a:spcPts val="0"/>
              </a:spcAft>
              <a:buClr>
                <a:srgbClr val="292929"/>
              </a:buClr>
              <a:buSzPts val="1600"/>
              <a:buChar char="●"/>
            </a:pPr>
            <a:r>
              <a:rPr lang="en" sz="1600" dirty="0">
                <a:solidFill>
                  <a:srgbClr val="292929"/>
                </a:solidFill>
                <a:highlight>
                  <a:srgbClr val="FFFFFF"/>
                </a:highlight>
              </a:rPr>
              <a:t>Modules allows us to work from any directory, not just </a:t>
            </a:r>
            <a:r>
              <a:rPr lang="en" sz="1600" b="1" dirty="0">
                <a:solidFill>
                  <a:srgbClr val="292929"/>
                </a:solidFill>
                <a:highlight>
                  <a:srgbClr val="FFFFFF"/>
                </a:highlight>
              </a:rPr>
              <a:t>GOPATH</a:t>
            </a:r>
            <a:r>
              <a:rPr lang="en" sz="1600" dirty="0">
                <a:solidFill>
                  <a:srgbClr val="292929"/>
                </a:solidFill>
                <a:highlight>
                  <a:srgbClr val="FFFFFF"/>
                </a:highlight>
              </a:rPr>
              <a:t> which gives us the flexibility to relocate our source code anywhere</a:t>
            </a:r>
            <a:endParaRPr sz="1600" dirty="0">
              <a:solidFill>
                <a:srgbClr val="292929"/>
              </a:solidFill>
              <a:highlight>
                <a:srgbClr val="FFFFFF"/>
              </a:highlight>
            </a:endParaRPr>
          </a:p>
          <a:p>
            <a:pPr marL="457200" lvl="0" indent="0" algn="l" rtl="0">
              <a:lnSpc>
                <a:spcPct val="100000"/>
              </a:lnSpc>
              <a:spcBef>
                <a:spcPts val="1000"/>
              </a:spcBef>
              <a:spcAft>
                <a:spcPts val="1000"/>
              </a:spcAft>
              <a:buNone/>
            </a:pPr>
            <a:endParaRPr sz="1400" dirty="0">
              <a:solidFill>
                <a:srgbClr val="292929"/>
              </a:solidFill>
              <a:highlight>
                <a:srgbClr val="FFFFFF"/>
              </a:high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9"/>
          <p:cNvSpPr txBox="1">
            <a:spLocks noGrp="1"/>
          </p:cNvSpPr>
          <p:nvPr>
            <p:ph type="title"/>
          </p:nvPr>
        </p:nvSpPr>
        <p:spPr>
          <a:xfrm>
            <a:off x="0" y="0"/>
            <a:ext cx="537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gorilla/websocket package</a:t>
            </a:r>
            <a:endParaRPr/>
          </a:p>
        </p:txBody>
      </p:sp>
      <p:sp>
        <p:nvSpPr>
          <p:cNvPr id="593" name="Google Shape;593;p89"/>
          <p:cNvSpPr txBox="1">
            <a:spLocks noGrp="1"/>
          </p:cNvSpPr>
          <p:nvPr>
            <p:ph type="body" idx="1"/>
          </p:nvPr>
        </p:nvSpPr>
        <p:spPr>
          <a:xfrm>
            <a:off x="150725" y="793750"/>
            <a:ext cx="5225700" cy="427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Updater enables us to upgrade the connection to websocket, restrict connection from a specific origin, and define the Received and Send Buffer size (in the following example we just use the defaults)</a:t>
            </a:r>
            <a:endParaRPr dirty="0"/>
          </a:p>
          <a:p>
            <a:pPr marL="0" lvl="0" indent="0" algn="l" rtl="0">
              <a:spcBef>
                <a:spcPts val="1000"/>
              </a:spcBef>
              <a:spcAft>
                <a:spcPts val="1000"/>
              </a:spcAft>
              <a:buNone/>
            </a:pPr>
            <a:endParaRPr dirty="0"/>
          </a:p>
        </p:txBody>
      </p:sp>
      <p:sp>
        <p:nvSpPr>
          <p:cNvPr id="594" name="Google Shape;594;p89"/>
          <p:cNvSpPr txBox="1"/>
          <p:nvPr/>
        </p:nvSpPr>
        <p:spPr>
          <a:xfrm>
            <a:off x="5429100" y="0"/>
            <a:ext cx="3714900" cy="51435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addr</a:t>
            </a:r>
            <a:r>
              <a:rPr lang="en" sz="600">
                <a:solidFill>
                  <a:srgbClr val="D4D4D4"/>
                </a:solidFill>
                <a:highlight>
                  <a:srgbClr val="1E1E1E"/>
                </a:highlight>
                <a:latin typeface="Courier New"/>
                <a:ea typeface="Courier New"/>
                <a:cs typeface="Courier New"/>
                <a:sym typeface="Courier New"/>
              </a:rPr>
              <a:t> = flag.</a:t>
            </a:r>
            <a:r>
              <a:rPr lang="en" sz="600">
                <a:solidFill>
                  <a:srgbClr val="DCDCAA"/>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"addr"</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"localhost:8080"</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"http service address"</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upgrader</a:t>
            </a:r>
            <a:r>
              <a:rPr lang="en" sz="600">
                <a:solidFill>
                  <a:srgbClr val="D4D4D4"/>
                </a:solidFill>
                <a:highlight>
                  <a:srgbClr val="1E1E1E"/>
                </a:highlight>
                <a:latin typeface="Courier New"/>
                <a:ea typeface="Courier New"/>
                <a:cs typeface="Courier New"/>
                <a:sym typeface="Courier New"/>
              </a:rPr>
              <a:t> = websocket.Upgrader{} </a:t>
            </a:r>
            <a:r>
              <a:rPr lang="en" sz="600">
                <a:solidFill>
                  <a:srgbClr val="6A9955"/>
                </a:solidFill>
                <a:highlight>
                  <a:srgbClr val="1E1E1E"/>
                </a:highlight>
                <a:latin typeface="Courier New"/>
                <a:ea typeface="Courier New"/>
                <a:cs typeface="Courier New"/>
                <a:sym typeface="Courier New"/>
              </a:rPr>
              <a:t>// use default options</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echo</a:t>
            </a:r>
            <a:r>
              <a:rPr lang="en" sz="600">
                <a:solidFill>
                  <a:srgbClr val="D4D4D4"/>
                </a:solidFill>
                <a:highlight>
                  <a:srgbClr val="1E1E1E"/>
                </a:highlight>
                <a:latin typeface="Courier New"/>
                <a:ea typeface="Courier New"/>
                <a:cs typeface="Courier New"/>
                <a:sym typeface="Courier New"/>
              </a:rPr>
              <a:t>(w http.ResponseWriter, r *http.Request)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upgrader.</a:t>
            </a:r>
            <a:r>
              <a:rPr lang="en" sz="600">
                <a:solidFill>
                  <a:srgbClr val="DCDCAA"/>
                </a:solidFill>
                <a:highlight>
                  <a:srgbClr val="1E1E1E"/>
                </a:highlight>
                <a:latin typeface="Courier New"/>
                <a:ea typeface="Courier New"/>
                <a:cs typeface="Courier New"/>
                <a:sym typeface="Courier New"/>
              </a:rPr>
              <a:t>Upgrade</a:t>
            </a:r>
            <a:r>
              <a:rPr lang="en" sz="600">
                <a:solidFill>
                  <a:srgbClr val="D4D4D4"/>
                </a:solidFill>
                <a:highlight>
                  <a:srgbClr val="1E1E1E"/>
                </a:highlight>
                <a:latin typeface="Courier New"/>
                <a:ea typeface="Courier New"/>
                <a:cs typeface="Courier New"/>
                <a:sym typeface="Courier New"/>
              </a:rPr>
              <a:t>(w, r,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Print</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"upgrade:"</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endParaRPr sz="600">
              <a:solidFill>
                <a:srgbClr val="C586C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defer</a:t>
            </a:r>
            <a:r>
              <a:rPr lang="en" sz="600">
                <a:solidFill>
                  <a:srgbClr val="D4D4D4"/>
                </a:solidFill>
                <a:highlight>
                  <a:srgbClr val="1E1E1E"/>
                </a:highlight>
                <a:latin typeface="Courier New"/>
                <a:ea typeface="Courier New"/>
                <a:cs typeface="Courier New"/>
                <a:sym typeface="Courier New"/>
              </a:rPr>
              <a:t> c.</a:t>
            </a:r>
            <a:r>
              <a:rPr lang="en" sz="600">
                <a:solidFill>
                  <a:srgbClr val="DCDCAA"/>
                </a:solidFill>
                <a:highlight>
                  <a:srgbClr val="1E1E1E"/>
                </a:highlight>
                <a:latin typeface="Courier New"/>
                <a:ea typeface="Courier New"/>
                <a:cs typeface="Courier New"/>
                <a:sym typeface="Courier New"/>
              </a:rPr>
              <a:t>Close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for</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mt</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message</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c.</a:t>
            </a:r>
            <a:r>
              <a:rPr lang="en" sz="600">
                <a:solidFill>
                  <a:srgbClr val="DCDCAA"/>
                </a:solidFill>
                <a:highlight>
                  <a:srgbClr val="1E1E1E"/>
                </a:highlight>
                <a:latin typeface="Courier New"/>
                <a:ea typeface="Courier New"/>
                <a:cs typeface="Courier New"/>
                <a:sym typeface="Courier New"/>
              </a:rPr>
              <a:t>ReadMessage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"read:"</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break</a:t>
            </a:r>
            <a:endParaRPr sz="600">
              <a:solidFill>
                <a:srgbClr val="C586C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Printf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"recv: %s"</a:t>
            </a:r>
            <a:r>
              <a:rPr lang="en" sz="600">
                <a:solidFill>
                  <a:srgbClr val="D4D4D4"/>
                </a:solidFill>
                <a:highlight>
                  <a:srgbClr val="1E1E1E"/>
                </a:highlight>
                <a:latin typeface="Courier New"/>
                <a:ea typeface="Courier New"/>
                <a:cs typeface="Courier New"/>
                <a:sym typeface="Courier New"/>
              </a:rPr>
              <a:t>, message)</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c.</a:t>
            </a:r>
            <a:r>
              <a:rPr lang="en" sz="600">
                <a:solidFill>
                  <a:srgbClr val="DCDCAA"/>
                </a:solidFill>
                <a:highlight>
                  <a:srgbClr val="1E1E1E"/>
                </a:highlight>
                <a:latin typeface="Courier New"/>
                <a:ea typeface="Courier New"/>
                <a:cs typeface="Courier New"/>
                <a:sym typeface="Courier New"/>
              </a:rPr>
              <a:t>WriteMessage</a:t>
            </a:r>
            <a:r>
              <a:rPr lang="en" sz="600">
                <a:solidFill>
                  <a:srgbClr val="D4D4D4"/>
                </a:solidFill>
                <a:highlight>
                  <a:srgbClr val="1E1E1E"/>
                </a:highlight>
                <a:latin typeface="Courier New"/>
                <a:ea typeface="Courier New"/>
                <a:cs typeface="Courier New"/>
                <a:sym typeface="Courier New"/>
              </a:rPr>
              <a:t>(mt, message)</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"write:"</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break</a:t>
            </a:r>
            <a:endParaRPr sz="600">
              <a:solidFill>
                <a:srgbClr val="C586C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home</a:t>
            </a:r>
            <a:r>
              <a:rPr lang="en" sz="600">
                <a:solidFill>
                  <a:srgbClr val="D4D4D4"/>
                </a:solidFill>
                <a:highlight>
                  <a:srgbClr val="1E1E1E"/>
                </a:highlight>
                <a:latin typeface="Courier New"/>
                <a:ea typeface="Courier New"/>
                <a:cs typeface="Courier New"/>
                <a:sym typeface="Courier New"/>
              </a:rPr>
              <a:t>(w http.ResponseWriter, r *http.Request)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homeTemplate.</a:t>
            </a:r>
            <a:r>
              <a:rPr lang="en" sz="600">
                <a:solidFill>
                  <a:srgbClr val="DCDCAA"/>
                </a:solidFill>
                <a:highlight>
                  <a:srgbClr val="1E1E1E"/>
                </a:highlight>
                <a:latin typeface="Courier New"/>
                <a:ea typeface="Courier New"/>
                <a:cs typeface="Courier New"/>
                <a:sym typeface="Courier New"/>
              </a:rPr>
              <a:t>Execute</a:t>
            </a:r>
            <a:r>
              <a:rPr lang="en" sz="600">
                <a:solidFill>
                  <a:srgbClr val="D4D4D4"/>
                </a:solidFill>
                <a:highlight>
                  <a:srgbClr val="1E1E1E"/>
                </a:highlight>
                <a:latin typeface="Courier New"/>
                <a:ea typeface="Courier New"/>
                <a:cs typeface="Courier New"/>
                <a:sym typeface="Courier New"/>
              </a:rPr>
              <a:t>(w, </a:t>
            </a:r>
            <a:r>
              <a:rPr lang="en" sz="600">
                <a:solidFill>
                  <a:srgbClr val="CE9178"/>
                </a:solidFill>
                <a:highlight>
                  <a:srgbClr val="1E1E1E"/>
                </a:highlight>
                <a:latin typeface="Courier New"/>
                <a:ea typeface="Courier New"/>
                <a:cs typeface="Courier New"/>
                <a:sym typeface="Courier New"/>
              </a:rPr>
              <a:t>"ws://"</a:t>
            </a:r>
            <a:r>
              <a:rPr lang="en" sz="600">
                <a:solidFill>
                  <a:srgbClr val="D4D4D4"/>
                </a:solidFill>
                <a:highlight>
                  <a:srgbClr val="1E1E1E"/>
                </a:highlight>
                <a:latin typeface="Courier New"/>
                <a:ea typeface="Courier New"/>
                <a:cs typeface="Courier New"/>
                <a:sym typeface="Courier New"/>
              </a:rPr>
              <a:t>+r.Host+</a:t>
            </a:r>
            <a:r>
              <a:rPr lang="en" sz="600">
                <a:solidFill>
                  <a:srgbClr val="CE9178"/>
                </a:solidFill>
                <a:highlight>
                  <a:srgbClr val="1E1E1E"/>
                </a:highlight>
                <a:latin typeface="Courier New"/>
                <a:ea typeface="Courier New"/>
                <a:cs typeface="Courier New"/>
                <a:sym typeface="Courier New"/>
              </a:rPr>
              <a:t>"/echo"</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flag.</a:t>
            </a:r>
            <a:r>
              <a:rPr lang="en" sz="600">
                <a:solidFill>
                  <a:srgbClr val="DCDCAA"/>
                </a:solidFill>
                <a:highlight>
                  <a:srgbClr val="1E1E1E"/>
                </a:highlight>
                <a:latin typeface="Courier New"/>
                <a:ea typeface="Courier New"/>
                <a:cs typeface="Courier New"/>
                <a:sym typeface="Courier New"/>
              </a:rPr>
              <a:t>Parse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SetFlags</a:t>
            </a:r>
            <a:r>
              <a:rPr lang="en" sz="600">
                <a:solidFill>
                  <a:srgbClr val="D4D4D4"/>
                </a:solidFill>
                <a:highlight>
                  <a:srgbClr val="1E1E1E"/>
                </a:highlight>
                <a:latin typeface="Courier New"/>
                <a:ea typeface="Courier New"/>
                <a:cs typeface="Courier New"/>
                <a:sym typeface="Courier New"/>
              </a:rPr>
              <a:t>(</a:t>
            </a:r>
            <a:r>
              <a:rPr lang="en" sz="600">
                <a:solidFill>
                  <a:srgbClr val="B5CEA8"/>
                </a:solidFill>
                <a:highlight>
                  <a:srgbClr val="1E1E1E"/>
                </a:highlight>
                <a:latin typeface="Courier New"/>
                <a:ea typeface="Courier New"/>
                <a:cs typeface="Courier New"/>
                <a:sym typeface="Courier New"/>
              </a:rPr>
              <a:t>0</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HandleFunc</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"/echo"</a:t>
            </a:r>
            <a:r>
              <a:rPr lang="en" sz="600">
                <a:solidFill>
                  <a:srgbClr val="D4D4D4"/>
                </a:solidFill>
                <a:highlight>
                  <a:srgbClr val="1E1E1E"/>
                </a:highlight>
                <a:latin typeface="Courier New"/>
                <a:ea typeface="Courier New"/>
                <a:cs typeface="Courier New"/>
                <a:sym typeface="Courier New"/>
              </a:rPr>
              <a:t>, echo)</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HandleFunc</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home)</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a:t>
            </a:r>
            <a:r>
              <a:rPr lang="en" sz="600">
                <a:solidFill>
                  <a:srgbClr val="D4D4D4"/>
                </a:solidFill>
                <a:highlight>
                  <a:srgbClr val="1E1E1E"/>
                </a:highlight>
                <a:latin typeface="Courier New"/>
                <a:ea typeface="Courier New"/>
                <a:cs typeface="Courier New"/>
                <a:sym typeface="Courier New"/>
              </a:rPr>
              <a:t>(http.</a:t>
            </a:r>
            <a:r>
              <a:rPr lang="en" sz="600">
                <a:solidFill>
                  <a:srgbClr val="DCDCAA"/>
                </a:solidFill>
                <a:highlight>
                  <a:srgbClr val="1E1E1E"/>
                </a:highlight>
                <a:latin typeface="Courier New"/>
                <a:ea typeface="Courier New"/>
                <a:cs typeface="Courier New"/>
                <a:sym typeface="Courier New"/>
              </a:rPr>
              <a:t>ListenAndServe</a:t>
            </a:r>
            <a:r>
              <a:rPr lang="en" sz="600">
                <a:solidFill>
                  <a:srgbClr val="D4D4D4"/>
                </a:solidFill>
                <a:highlight>
                  <a:srgbClr val="1E1E1E"/>
                </a:highlight>
                <a:latin typeface="Courier New"/>
                <a:ea typeface="Courier New"/>
                <a:cs typeface="Courier New"/>
                <a:sym typeface="Courier New"/>
              </a:rPr>
              <a:t>(*addr,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90"/>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Profiling go programs</a:t>
            </a:r>
            <a:endParaRPr/>
          </a:p>
        </p:txBody>
      </p:sp>
      <p:sp>
        <p:nvSpPr>
          <p:cNvPr id="600" name="Google Shape;600;p90"/>
          <p:cNvSpPr txBox="1">
            <a:spLocks noGrp="1"/>
          </p:cNvSpPr>
          <p:nvPr>
            <p:ph type="body" idx="1"/>
          </p:nvPr>
        </p:nvSpPr>
        <p:spPr>
          <a:xfrm>
            <a:off x="311700" y="771475"/>
            <a:ext cx="8520600" cy="38148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go standard library has two libraries that support profiling </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highlight>
                <a:srgbClr val="B7B7B7"/>
              </a:highlight>
            </a:endParaRPr>
          </a:p>
          <a:p>
            <a:pPr marL="457200" lvl="0" indent="0" algn="l" rtl="0">
              <a:lnSpc>
                <a:spcPct val="100000"/>
              </a:lnSpc>
              <a:spcBef>
                <a:spcPts val="0"/>
              </a:spcBef>
              <a:spcAft>
                <a:spcPts val="0"/>
              </a:spcAft>
              <a:buNone/>
            </a:pPr>
            <a:r>
              <a:rPr lang="en" sz="1600" dirty="0">
                <a:solidFill>
                  <a:srgbClr val="000000"/>
                </a:solidFill>
                <a:highlight>
                  <a:srgbClr val="D9D9D9"/>
                </a:highlight>
              </a:rPr>
              <a:t>net/http/pprof</a:t>
            </a:r>
            <a:endParaRPr sz="1600" dirty="0">
              <a:solidFill>
                <a:srgbClr val="000000"/>
              </a:solidFill>
              <a:highlight>
                <a:srgbClr val="D9D9D9"/>
              </a:highlight>
            </a:endParaRPr>
          </a:p>
          <a:p>
            <a:pPr marL="457200" lvl="0" indent="0" algn="l" rtl="0">
              <a:lnSpc>
                <a:spcPct val="100000"/>
              </a:lnSpc>
              <a:spcBef>
                <a:spcPts val="0"/>
              </a:spcBef>
              <a:spcAft>
                <a:spcPts val="0"/>
              </a:spcAft>
              <a:buNone/>
            </a:pPr>
            <a:r>
              <a:rPr lang="en" sz="1600" dirty="0">
                <a:solidFill>
                  <a:srgbClr val="000000"/>
                </a:solidFill>
                <a:highlight>
                  <a:srgbClr val="D9D9D9"/>
                </a:highlight>
              </a:rPr>
              <a:t>runtime/pprof</a:t>
            </a:r>
            <a:endParaRPr sz="1600" dirty="0">
              <a:solidFill>
                <a:srgbClr val="000000"/>
              </a:solidFill>
              <a:highlight>
                <a:srgbClr val="D9D9D9"/>
              </a:highlight>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uFill>
                  <a:noFill/>
                </a:uFill>
                <a:hlinkClick r:id="rId3"/>
              </a:rPr>
              <a:t>Pprof</a:t>
            </a:r>
            <a:r>
              <a:rPr lang="en" sz="1600" dirty="0">
                <a:solidFill>
                  <a:srgbClr val="000000"/>
                </a:solidFill>
              </a:rPr>
              <a:t> is a tool for visualization and analysis of profiling data.</a:t>
            </a:r>
            <a:endParaRPr sz="1600" dirty="0">
              <a:solidFill>
                <a:srgbClr val="000000"/>
              </a:solidFill>
            </a:endParaRPr>
          </a:p>
          <a:p>
            <a:pPr marL="457200" lvl="0" indent="0" algn="l" rtl="0">
              <a:lnSpc>
                <a:spcPct val="100000"/>
              </a:lnSpc>
              <a:spcBef>
                <a:spcPts val="0"/>
              </a:spcBef>
              <a:spcAft>
                <a:spcPts val="0"/>
              </a:spcAft>
              <a:buNone/>
            </a:pPr>
            <a:r>
              <a:rPr lang="en" sz="1600" dirty="0">
                <a:solidFill>
                  <a:srgbClr val="000000"/>
                </a:solidFill>
              </a:rPr>
              <a:t>useful for identifying where your application is spending its time (CPU and memory)</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You can install it using:</a:t>
            </a:r>
            <a:endParaRPr sz="1600" dirty="0">
              <a:solidFill>
                <a:srgbClr val="000000"/>
              </a:solidFill>
            </a:endParaRPr>
          </a:p>
          <a:p>
            <a:pPr marL="457200" lvl="0" indent="0" algn="l" rtl="0">
              <a:lnSpc>
                <a:spcPct val="100000"/>
              </a:lnSpc>
              <a:spcBef>
                <a:spcPts val="0"/>
              </a:spcBef>
              <a:spcAft>
                <a:spcPts val="0"/>
              </a:spcAft>
              <a:buNone/>
            </a:pPr>
            <a:r>
              <a:rPr lang="en" sz="1600" dirty="0">
                <a:solidFill>
                  <a:srgbClr val="FFFFFF"/>
                </a:solidFill>
                <a:highlight>
                  <a:srgbClr val="000000"/>
                </a:highlight>
              </a:rPr>
              <a:t>$ go get github.com/google/pprof</a:t>
            </a:r>
            <a:endParaRPr sz="1600" dirty="0">
              <a:solidFill>
                <a:srgbClr val="FFFFFF"/>
              </a:solidFill>
              <a:highlight>
                <a:srgbClr val="000000"/>
              </a:highlight>
            </a:endParaRPr>
          </a:p>
          <a:p>
            <a:pPr marL="457200" lvl="0" indent="0" algn="l" rtl="0">
              <a:lnSpc>
                <a:spcPct val="100000"/>
              </a:lnSpc>
              <a:spcBef>
                <a:spcPts val="0"/>
              </a:spcBef>
              <a:spcAft>
                <a:spcPts val="0"/>
              </a:spcAft>
              <a:buNone/>
            </a:pPr>
            <a:endParaRPr sz="1600" dirty="0">
              <a:solidFill>
                <a:srgbClr val="000000"/>
              </a:solidFill>
              <a:highlight>
                <a:srgbClr val="FFFFFF"/>
              </a:highlight>
            </a:endParaRPr>
          </a:p>
          <a:p>
            <a:pPr marL="457200" lvl="0" indent="0" algn="l" rtl="0">
              <a:lnSpc>
                <a:spcPct val="100000"/>
              </a:lnSpc>
              <a:spcBef>
                <a:spcPts val="0"/>
              </a:spcBef>
              <a:spcAft>
                <a:spcPts val="0"/>
              </a:spcAft>
              <a:buNone/>
            </a:pPr>
            <a:r>
              <a:rPr lang="en" sz="1600" i="1" dirty="0">
                <a:solidFill>
                  <a:srgbClr val="37474F"/>
                </a:solidFill>
                <a:latin typeface="Georgia"/>
                <a:ea typeface="Georgia"/>
                <a:cs typeface="Georgia"/>
                <a:sym typeface="Georgia"/>
              </a:rPr>
              <a:t>A Profile is a collection of stack traces showing the call sequences that led to instances of a particular event, such as allocation. Packages can create and maintain their own profiles; the most common use is for tracking resources that must be explicitly closed, such as files or network connections. – </a:t>
            </a:r>
            <a:r>
              <a:rPr lang="en" sz="1600" i="1" dirty="0">
                <a:solidFill>
                  <a:schemeClr val="accent2"/>
                </a:solidFill>
                <a:uFill>
                  <a:noFill/>
                </a:uFill>
                <a:latin typeface="Georgia"/>
                <a:ea typeface="Georgia"/>
                <a:cs typeface="Georgia"/>
                <a:sym typeface="Georgia"/>
                <a:hlinkClick r:id="rId4"/>
              </a:rPr>
              <a:t>pkg/runtime/pprof</a:t>
            </a:r>
            <a:endParaRPr sz="1600" dirty="0">
              <a:solidFill>
                <a:srgbClr val="000000"/>
              </a:solidFill>
              <a:highlight>
                <a:srgbClr val="FFFFFF"/>
              </a:high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91"/>
          <p:cNvSpPr txBox="1">
            <a:spLocks noGrp="1"/>
          </p:cNvSpPr>
          <p:nvPr>
            <p:ph type="title"/>
          </p:nvPr>
        </p:nvSpPr>
        <p:spPr>
          <a:xfrm>
            <a:off x="311700" y="64025"/>
            <a:ext cx="536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Profiling go programs - ReadMemoryStats</a:t>
            </a:r>
            <a:endParaRPr/>
          </a:p>
        </p:txBody>
      </p:sp>
      <p:sp>
        <p:nvSpPr>
          <p:cNvPr id="606" name="Google Shape;606;p91"/>
          <p:cNvSpPr txBox="1">
            <a:spLocks noGrp="1"/>
          </p:cNvSpPr>
          <p:nvPr>
            <p:ph type="body" idx="1"/>
          </p:nvPr>
        </p:nvSpPr>
        <p:spPr>
          <a:xfrm>
            <a:off x="311700" y="1152475"/>
            <a:ext cx="5178000" cy="38148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We can use ReadMemoryStats from the runtime package to easily get the current stats of memory</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TotalAlloc shows the total memory that was accumulated</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heap allocation shows the amount of memory in the point in time where we call to ReadMemStats </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0" algn="l" rtl="0">
              <a:lnSpc>
                <a:spcPct val="100000"/>
              </a:lnSpc>
              <a:spcBef>
                <a:spcPts val="0"/>
              </a:spcBef>
              <a:spcAft>
                <a:spcPts val="0"/>
              </a:spcAft>
              <a:buNone/>
            </a:pPr>
            <a:r>
              <a:rPr lang="en" sz="1600" u="sng" dirty="0">
                <a:solidFill>
                  <a:schemeClr val="hlink"/>
                </a:solidFill>
                <a:hlinkClick r:id="rId3"/>
              </a:rPr>
              <a:t>https://golang.org/pkg/runtime/#MemStats</a:t>
            </a:r>
            <a:endParaRPr sz="1600" dirty="0">
              <a:solidFill>
                <a:srgbClr val="000000"/>
              </a:solidFill>
            </a:endParaRPr>
          </a:p>
        </p:txBody>
      </p:sp>
      <p:sp>
        <p:nvSpPr>
          <p:cNvPr id="607" name="Google Shape;607;p91"/>
          <p:cNvSpPr txBox="1"/>
          <p:nvPr/>
        </p:nvSpPr>
        <p:spPr>
          <a:xfrm>
            <a:off x="5591650" y="0"/>
            <a:ext cx="3473100" cy="5143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printMemoryStats</a:t>
            </a:r>
            <a:r>
              <a:rPr lang="en" sz="700">
                <a:solidFill>
                  <a:schemeClr val="dk1"/>
                </a:solidFill>
                <a:highlight>
                  <a:srgbClr val="FFFFFF"/>
                </a:highlight>
                <a:latin typeface="Courier New"/>
                <a:ea typeface="Courier New"/>
                <a:cs typeface="Courier New"/>
                <a:sym typeface="Courier New"/>
              </a:rPr>
              <a:t>(status </a:t>
            </a:r>
            <a:r>
              <a:rPr lang="en" sz="700">
                <a:solidFill>
                  <a:srgbClr val="267F99"/>
                </a:solidFill>
                <a:highlight>
                  <a:srgbClr val="FFFFFF"/>
                </a:highlight>
                <a:latin typeface="Courier New"/>
                <a:ea typeface="Courier New"/>
                <a:cs typeface="Courier New"/>
                <a:sym typeface="Courier New"/>
              </a:rPr>
              <a:t>string</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fmt.</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(status)</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runtime.</a:t>
            </a:r>
            <a:r>
              <a:rPr lang="en" sz="700">
                <a:solidFill>
                  <a:srgbClr val="795E26"/>
                </a:solidFill>
                <a:highlight>
                  <a:srgbClr val="FFFFFF"/>
                </a:highlight>
                <a:latin typeface="Courier New"/>
                <a:ea typeface="Courier New"/>
                <a:cs typeface="Courier New"/>
                <a:sym typeface="Courier New"/>
              </a:rPr>
              <a:t>ReadMemStats</a:t>
            </a:r>
            <a:r>
              <a:rPr lang="en" sz="700">
                <a:solidFill>
                  <a:schemeClr val="dk1"/>
                </a:solidFill>
                <a:highlight>
                  <a:srgbClr val="FFFFFF"/>
                </a:highlight>
                <a:latin typeface="Courier New"/>
                <a:ea typeface="Courier New"/>
                <a:cs typeface="Courier New"/>
                <a:sym typeface="Courier New"/>
              </a:rPr>
              <a:t>(&amp;mem)</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log.</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(mem.Alloc)</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log.</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(mem.TotalAlloc)</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log.</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(mem.HeapAlloc)</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log.</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(mem.HeapSys)</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8000"/>
                </a:solidFill>
                <a:highlight>
                  <a:srgbClr val="FFFFFF"/>
                </a:highlight>
                <a:latin typeface="Courier New"/>
                <a:ea typeface="Courier New"/>
                <a:cs typeface="Courier New"/>
                <a:sym typeface="Courier New"/>
              </a:rPr>
              <a:t>// hugeMap allocates 100 megabytes</a:t>
            </a:r>
            <a:endParaRPr sz="7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hugeMap</a:t>
            </a:r>
            <a:r>
              <a:rPr lang="en" sz="700">
                <a:solidFill>
                  <a:schemeClr val="dk1"/>
                </a:solidFill>
                <a:highlight>
                  <a:srgbClr val="FFFFFF"/>
                </a:highlight>
                <a:latin typeface="Courier New"/>
                <a:ea typeface="Courier New"/>
                <a:cs typeface="Courier New"/>
                <a:sym typeface="Courier New"/>
              </a:rPr>
              <a:t>() *</a:t>
            </a:r>
            <a:r>
              <a:rPr lang="en" sz="700">
                <a:solidFill>
                  <a:srgbClr val="0000FF"/>
                </a:solidFill>
                <a:highlight>
                  <a:srgbClr val="FFFFFF"/>
                </a:highlight>
                <a:latin typeface="Courier New"/>
                <a:ea typeface="Courier New"/>
                <a:cs typeface="Courier New"/>
                <a:sym typeface="Courier New"/>
              </a:rPr>
              <a:t>map</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string</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byte</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s</a:t>
            </a:r>
            <a:r>
              <a:rPr lang="en" sz="700">
                <a:solidFill>
                  <a:schemeClr val="dk1"/>
                </a:solidFill>
                <a:highlight>
                  <a:srgbClr val="FFFFFF"/>
                </a:highlight>
                <a:latin typeface="Courier New"/>
                <a:ea typeface="Courier New"/>
                <a:cs typeface="Courier New"/>
                <a:sym typeface="Courier New"/>
              </a:rPr>
              <a:t> := </a:t>
            </a:r>
            <a:r>
              <a:rPr lang="en" sz="700">
                <a:solidFill>
                  <a:srgbClr val="795E26"/>
                </a:solidFill>
                <a:highlight>
                  <a:srgbClr val="FFFFFF"/>
                </a:highlight>
                <a:latin typeface="Courier New"/>
                <a:ea typeface="Courier New"/>
                <a:cs typeface="Courier New"/>
                <a:sym typeface="Courier New"/>
              </a:rPr>
              <a:t>make</a:t>
            </a:r>
            <a:r>
              <a:rPr lang="en" sz="700">
                <a:solidFill>
                  <a:schemeClr val="dk1"/>
                </a:solidFill>
                <a:highlight>
                  <a:srgbClr val="FFFFFF"/>
                </a:highlight>
                <a:latin typeface="Courier New"/>
                <a:ea typeface="Courier New"/>
                <a:cs typeface="Courier New"/>
                <a:sym typeface="Courier New"/>
              </a:rPr>
              <a:t>(</a:t>
            </a:r>
            <a:r>
              <a:rPr lang="en" sz="700">
                <a:solidFill>
                  <a:srgbClr val="0000FF"/>
                </a:solidFill>
                <a:highlight>
                  <a:srgbClr val="FFFFFF"/>
                </a:highlight>
                <a:latin typeface="Courier New"/>
                <a:ea typeface="Courier New"/>
                <a:cs typeface="Courier New"/>
                <a:sym typeface="Courier New"/>
              </a:rPr>
              <a:t>map</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string</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byte</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s[</a:t>
            </a:r>
            <a:r>
              <a:rPr lang="en" sz="700">
                <a:solidFill>
                  <a:srgbClr val="A31515"/>
                </a:solidFill>
                <a:highlight>
                  <a:srgbClr val="FFFFFF"/>
                </a:highlight>
                <a:latin typeface="Courier New"/>
                <a:ea typeface="Courier New"/>
                <a:cs typeface="Courier New"/>
                <a:sym typeface="Courier New"/>
              </a:rPr>
              <a:t>"first"</a:t>
            </a:r>
            <a:r>
              <a:rPr lang="en" sz="700">
                <a:solidFill>
                  <a:schemeClr val="dk1"/>
                </a:solidFill>
                <a:highlight>
                  <a:srgbClr val="FFFFFF"/>
                </a:highlight>
                <a:latin typeface="Courier New"/>
                <a:ea typeface="Courier New"/>
                <a:cs typeface="Courier New"/>
                <a:sym typeface="Courier New"/>
              </a:rPr>
              <a:t>] = </a:t>
            </a:r>
            <a:r>
              <a:rPr lang="en" sz="700">
                <a:solidFill>
                  <a:srgbClr val="795E26"/>
                </a:solidFill>
                <a:highlight>
                  <a:srgbClr val="FFFFFF"/>
                </a:highlight>
                <a:latin typeface="Courier New"/>
                <a:ea typeface="Courier New"/>
                <a:cs typeface="Courier New"/>
                <a:sym typeface="Courier New"/>
              </a:rPr>
              <a:t>make</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byte</a:t>
            </a:r>
            <a:r>
              <a:rPr lang="en" sz="700">
                <a:solidFill>
                  <a:schemeClr val="dk1"/>
                </a:solidFill>
                <a:highlight>
                  <a:srgbClr val="FFFFFF"/>
                </a:highlight>
                <a:latin typeface="Courier New"/>
                <a:ea typeface="Courier New"/>
                <a:cs typeface="Courier New"/>
                <a:sym typeface="Courier New"/>
              </a:rPr>
              <a:t>, </a:t>
            </a:r>
            <a:r>
              <a:rPr lang="en" sz="700">
                <a:solidFill>
                  <a:srgbClr val="098658"/>
                </a:solidFill>
                <a:highlight>
                  <a:srgbClr val="FFFFFF"/>
                </a:highlight>
                <a:latin typeface="Courier New"/>
                <a:ea typeface="Courier New"/>
                <a:cs typeface="Courier New"/>
                <a:sym typeface="Courier New"/>
              </a:rPr>
              <a:t>100000000</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s[</a:t>
            </a:r>
            <a:r>
              <a:rPr lang="en" sz="700">
                <a:solidFill>
                  <a:srgbClr val="A31515"/>
                </a:solidFill>
                <a:highlight>
                  <a:srgbClr val="FFFFFF"/>
                </a:highlight>
                <a:latin typeface="Courier New"/>
                <a:ea typeface="Courier New"/>
                <a:cs typeface="Courier New"/>
                <a:sym typeface="Courier New"/>
              </a:rPr>
              <a:t>"second"</a:t>
            </a:r>
            <a:r>
              <a:rPr lang="en" sz="700">
                <a:solidFill>
                  <a:schemeClr val="dk1"/>
                </a:solidFill>
                <a:highlight>
                  <a:srgbClr val="FFFFFF"/>
                </a:highlight>
                <a:latin typeface="Courier New"/>
                <a:ea typeface="Courier New"/>
                <a:cs typeface="Courier New"/>
                <a:sym typeface="Courier New"/>
              </a:rPr>
              <a:t>] = </a:t>
            </a:r>
            <a:r>
              <a:rPr lang="en" sz="700">
                <a:solidFill>
                  <a:srgbClr val="795E26"/>
                </a:solidFill>
                <a:highlight>
                  <a:srgbClr val="FFFFFF"/>
                </a:highlight>
                <a:latin typeface="Courier New"/>
                <a:ea typeface="Courier New"/>
                <a:cs typeface="Courier New"/>
                <a:sym typeface="Courier New"/>
              </a:rPr>
              <a:t>make</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byte</a:t>
            </a:r>
            <a:r>
              <a:rPr lang="en" sz="700">
                <a:solidFill>
                  <a:schemeClr val="dk1"/>
                </a:solidFill>
                <a:highlight>
                  <a:srgbClr val="FFFFFF"/>
                </a:highlight>
                <a:latin typeface="Courier New"/>
                <a:ea typeface="Courier New"/>
                <a:cs typeface="Courier New"/>
                <a:sym typeface="Courier New"/>
              </a:rPr>
              <a:t>, </a:t>
            </a:r>
            <a:r>
              <a:rPr lang="en" sz="700">
                <a:solidFill>
                  <a:srgbClr val="098658"/>
                </a:solidFill>
                <a:highlight>
                  <a:srgbClr val="FFFFFF"/>
                </a:highlight>
                <a:latin typeface="Courier New"/>
                <a:ea typeface="Courier New"/>
                <a:cs typeface="Courier New"/>
                <a:sym typeface="Courier New"/>
              </a:rPr>
              <a:t>100000000</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return</a:t>
            </a:r>
            <a:r>
              <a:rPr lang="en" sz="700">
                <a:solidFill>
                  <a:schemeClr val="dk1"/>
                </a:solidFill>
                <a:highlight>
                  <a:srgbClr val="FFFFFF"/>
                </a:highlight>
                <a:latin typeface="Courier New"/>
                <a:ea typeface="Courier New"/>
                <a:cs typeface="Courier New"/>
                <a:sym typeface="Courier New"/>
              </a:rPr>
              <a:t> &amp;s</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main</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00FF"/>
                </a:solidFill>
                <a:highlight>
                  <a:srgbClr val="FFFFFF"/>
                </a:highlight>
                <a:latin typeface="Courier New"/>
                <a:ea typeface="Courier New"/>
                <a:cs typeface="Courier New"/>
                <a:sym typeface="Courier New"/>
              </a:rPr>
              <a:t>var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mem</a:t>
            </a:r>
            <a:r>
              <a:rPr lang="en" sz="700">
                <a:solidFill>
                  <a:schemeClr val="dk1"/>
                </a:solidFill>
                <a:highlight>
                  <a:srgbClr val="FFFFFF"/>
                </a:highlight>
                <a:latin typeface="Courier New"/>
                <a:ea typeface="Courier New"/>
                <a:cs typeface="Courier New"/>
                <a:sym typeface="Courier New"/>
              </a:rPr>
              <a:t> runtime.MemStats</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printMemoryStats</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"start"</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for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i</a:t>
            </a:r>
            <a:r>
              <a:rPr lang="en" sz="700">
                <a:solidFill>
                  <a:schemeClr val="dk1"/>
                </a:solidFill>
                <a:highlight>
                  <a:srgbClr val="FFFFFF"/>
                </a:highlight>
                <a:latin typeface="Courier New"/>
                <a:ea typeface="Courier New"/>
                <a:cs typeface="Courier New"/>
                <a:sym typeface="Courier New"/>
              </a:rPr>
              <a:t> := </a:t>
            </a:r>
            <a:r>
              <a:rPr lang="en" sz="700">
                <a:solidFill>
                  <a:srgbClr val="098658"/>
                </a:solidFill>
                <a:highlight>
                  <a:srgbClr val="FFFFFF"/>
                </a:highlight>
                <a:latin typeface="Courier New"/>
                <a:ea typeface="Courier New"/>
                <a:cs typeface="Courier New"/>
                <a:sym typeface="Courier New"/>
              </a:rPr>
              <a:t>0</a:t>
            </a:r>
            <a:r>
              <a:rPr lang="en" sz="700">
                <a:solidFill>
                  <a:schemeClr val="dk1"/>
                </a:solidFill>
                <a:highlight>
                  <a:srgbClr val="FFFFFF"/>
                </a:highlight>
                <a:latin typeface="Courier New"/>
                <a:ea typeface="Courier New"/>
                <a:cs typeface="Courier New"/>
                <a:sym typeface="Courier New"/>
              </a:rPr>
              <a:t>; i &lt; </a:t>
            </a:r>
            <a:r>
              <a:rPr lang="en" sz="700">
                <a:solidFill>
                  <a:srgbClr val="098658"/>
                </a:solidFill>
                <a:highlight>
                  <a:srgbClr val="FFFFFF"/>
                </a:highlight>
                <a:latin typeface="Courier New"/>
                <a:ea typeface="Courier New"/>
                <a:cs typeface="Courier New"/>
                <a:sym typeface="Courier New"/>
              </a:rPr>
              <a:t>10</a:t>
            </a:r>
            <a:r>
              <a:rPr lang="en" sz="700">
                <a:solidFill>
                  <a:schemeClr val="dk1"/>
                </a:solidFill>
                <a:highlight>
                  <a:srgbClr val="FFFFFF"/>
                </a:highlight>
                <a:latin typeface="Courier New"/>
                <a:ea typeface="Courier New"/>
                <a:cs typeface="Courier New"/>
                <a:sym typeface="Courier New"/>
              </a:rPr>
              <a:t>; i++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s</a:t>
            </a:r>
            <a:r>
              <a:rPr lang="en" sz="700">
                <a:solidFill>
                  <a:schemeClr val="dk1"/>
                </a:solidFill>
                <a:highlight>
                  <a:srgbClr val="FFFFFF"/>
                </a:highlight>
                <a:latin typeface="Courier New"/>
                <a:ea typeface="Courier New"/>
                <a:cs typeface="Courier New"/>
                <a:sym typeface="Courier New"/>
              </a:rPr>
              <a:t> := </a:t>
            </a:r>
            <a:r>
              <a:rPr lang="en" sz="700">
                <a:solidFill>
                  <a:srgbClr val="795E26"/>
                </a:solidFill>
                <a:highlight>
                  <a:srgbClr val="FFFFFF"/>
                </a:highlight>
                <a:latin typeface="Courier New"/>
                <a:ea typeface="Courier New"/>
                <a:cs typeface="Courier New"/>
                <a:sym typeface="Courier New"/>
              </a:rPr>
              <a:t>hugeMap</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if</a:t>
            </a:r>
            <a:r>
              <a:rPr lang="en" sz="700">
                <a:solidFill>
                  <a:schemeClr val="dk1"/>
                </a:solidFill>
                <a:highlight>
                  <a:srgbClr val="FFFFFF"/>
                </a:highlight>
                <a:latin typeface="Courier New"/>
                <a:ea typeface="Courier New"/>
                <a:cs typeface="Courier New"/>
                <a:sym typeface="Courier New"/>
              </a:rPr>
              <a:t> s == </a:t>
            </a:r>
            <a:r>
              <a:rPr lang="en" sz="700">
                <a:solidFill>
                  <a:srgbClr val="0000FF"/>
                </a:solidFill>
                <a:highlight>
                  <a:srgbClr val="FFFFFF"/>
                </a:highlight>
                <a:latin typeface="Courier New"/>
                <a:ea typeface="Courier New"/>
                <a:cs typeface="Courier New"/>
                <a:sym typeface="Courier New"/>
              </a:rPr>
              <a:t>nil</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log.</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"oh noes"</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printMemoryStats</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"finish"</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rgbClr val="008000"/>
              </a:solidFill>
              <a:highlight>
                <a:srgbClr val="FFFFFF"/>
              </a:highlight>
              <a:latin typeface="Courier New"/>
              <a:ea typeface="Courier New"/>
              <a:cs typeface="Courier New"/>
              <a:sym typeface="Courier New"/>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92"/>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Profiling go programs - CPU</a:t>
            </a:r>
            <a:endParaRPr/>
          </a:p>
        </p:txBody>
      </p:sp>
      <p:sp>
        <p:nvSpPr>
          <p:cNvPr id="613" name="Google Shape;613;p92"/>
          <p:cNvSpPr txBox="1">
            <a:spLocks noGrp="1"/>
          </p:cNvSpPr>
          <p:nvPr>
            <p:ph type="body" idx="1"/>
          </p:nvPr>
        </p:nvSpPr>
        <p:spPr>
          <a:xfrm>
            <a:off x="311700" y="619075"/>
            <a:ext cx="5256000" cy="35349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We can use the pprof tool by creating a .profile file for analysis by instrumenting our code</a:t>
            </a:r>
            <a:endParaRPr sz="160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The only thing we need to do in order to instrument our code is calling the StartCPUProfile method of the runtime library</a:t>
            </a:r>
            <a:endParaRPr sz="160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And finally call the StopCPUProfile</a:t>
            </a:r>
            <a:endParaRPr sz="160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Calling StartCPUProfile will create a .profile file that we then give to the pprof to analyze</a:t>
            </a:r>
            <a:endParaRPr sz="160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For example:</a:t>
            </a:r>
            <a:endParaRPr sz="1600">
              <a:solidFill>
                <a:srgbClr val="37474F"/>
              </a:solidFill>
              <a:latin typeface="Georgia"/>
              <a:ea typeface="Georgia"/>
              <a:cs typeface="Georgia"/>
              <a:sym typeface="Georgia"/>
            </a:endParaRPr>
          </a:p>
          <a:p>
            <a:pPr marL="0" lvl="0" indent="0" algn="l" rtl="0">
              <a:lnSpc>
                <a:spcPct val="100000"/>
              </a:lnSpc>
              <a:spcBef>
                <a:spcPts val="0"/>
              </a:spcBef>
              <a:spcAft>
                <a:spcPts val="0"/>
              </a:spcAft>
              <a:buNone/>
            </a:pPr>
            <a:endParaRPr sz="1600">
              <a:solidFill>
                <a:schemeClr val="dk1"/>
              </a:solidFill>
              <a:highlight>
                <a:srgbClr val="FFFFFF"/>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sz="1600">
              <a:solidFill>
                <a:srgbClr val="37474F"/>
              </a:solidFill>
              <a:latin typeface="Georgia"/>
              <a:ea typeface="Georgia"/>
              <a:cs typeface="Georgia"/>
              <a:sym typeface="Georgia"/>
            </a:endParaRPr>
          </a:p>
        </p:txBody>
      </p:sp>
      <p:sp>
        <p:nvSpPr>
          <p:cNvPr id="614" name="Google Shape;614;p92"/>
          <p:cNvSpPr txBox="1"/>
          <p:nvPr/>
        </p:nvSpPr>
        <p:spPr>
          <a:xfrm>
            <a:off x="5669125" y="1043725"/>
            <a:ext cx="3408900" cy="3897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var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factVal</a:t>
            </a:r>
            <a:r>
              <a:rPr lang="en" sz="700">
                <a:solidFill>
                  <a:schemeClr val="dk1"/>
                </a:solidFill>
                <a:highlight>
                  <a:srgbClr val="FFFFFF"/>
                </a:highlight>
                <a:latin typeface="Courier New"/>
                <a:ea typeface="Courier New"/>
                <a:cs typeface="Courier New"/>
                <a:sym typeface="Courier New"/>
              </a:rPr>
              <a:t> </a:t>
            </a:r>
            <a:r>
              <a:rPr lang="en" sz="700">
                <a:solidFill>
                  <a:srgbClr val="267F99"/>
                </a:solidFill>
                <a:highlight>
                  <a:srgbClr val="FFFFFF"/>
                </a:highlight>
                <a:latin typeface="Courier New"/>
                <a:ea typeface="Courier New"/>
                <a:cs typeface="Courier New"/>
                <a:sym typeface="Courier New"/>
              </a:rPr>
              <a:t>uint64</a:t>
            </a:r>
            <a:r>
              <a:rPr lang="en" sz="700">
                <a:solidFill>
                  <a:schemeClr val="dk1"/>
                </a:solidFill>
                <a:highlight>
                  <a:srgbClr val="FFFFFF"/>
                </a:highlight>
                <a:latin typeface="Courier New"/>
                <a:ea typeface="Courier New"/>
                <a:cs typeface="Courier New"/>
                <a:sym typeface="Courier New"/>
              </a:rPr>
              <a:t> = </a:t>
            </a:r>
            <a:r>
              <a:rPr lang="en" sz="700">
                <a:solidFill>
                  <a:srgbClr val="098658"/>
                </a:solidFill>
                <a:highlight>
                  <a:srgbClr val="FFFFFF"/>
                </a:highlight>
                <a:latin typeface="Courier New"/>
                <a:ea typeface="Courier New"/>
                <a:cs typeface="Courier New"/>
                <a:sym typeface="Courier New"/>
              </a:rPr>
              <a:t>1</a:t>
            </a:r>
            <a:endParaRPr sz="700">
              <a:solidFill>
                <a:srgbClr val="098658"/>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var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i</a:t>
            </a:r>
            <a:r>
              <a:rPr lang="en" sz="700">
                <a:solidFill>
                  <a:schemeClr val="dk1"/>
                </a:solidFill>
                <a:highlight>
                  <a:srgbClr val="FFFFFF"/>
                </a:highlight>
                <a:latin typeface="Courier New"/>
                <a:ea typeface="Courier New"/>
                <a:cs typeface="Courier New"/>
                <a:sym typeface="Courier New"/>
              </a:rPr>
              <a:t> </a:t>
            </a:r>
            <a:r>
              <a:rPr lang="en" sz="700">
                <a:solidFill>
                  <a:srgbClr val="267F99"/>
                </a:solidFill>
                <a:highlight>
                  <a:srgbClr val="FFFFFF"/>
                </a:highlight>
                <a:latin typeface="Courier New"/>
                <a:ea typeface="Courier New"/>
                <a:cs typeface="Courier New"/>
                <a:sym typeface="Courier New"/>
              </a:rPr>
              <a:t>int</a:t>
            </a:r>
            <a:r>
              <a:rPr lang="en" sz="700">
                <a:solidFill>
                  <a:schemeClr val="dk1"/>
                </a:solidFill>
                <a:highlight>
                  <a:srgbClr val="FFFFFF"/>
                </a:highlight>
                <a:latin typeface="Courier New"/>
                <a:ea typeface="Courier New"/>
                <a:cs typeface="Courier New"/>
                <a:sym typeface="Courier New"/>
              </a:rPr>
              <a:t> = </a:t>
            </a:r>
            <a:r>
              <a:rPr lang="en" sz="700">
                <a:solidFill>
                  <a:srgbClr val="098658"/>
                </a:solidFill>
                <a:highlight>
                  <a:srgbClr val="FFFFFF"/>
                </a:highlight>
                <a:latin typeface="Courier New"/>
                <a:ea typeface="Courier New"/>
                <a:cs typeface="Courier New"/>
                <a:sym typeface="Courier New"/>
              </a:rPr>
              <a:t>1</a:t>
            </a:r>
            <a:endParaRPr sz="700">
              <a:solidFill>
                <a:srgbClr val="098658"/>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var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n</a:t>
            </a:r>
            <a:r>
              <a:rPr lang="en" sz="700">
                <a:solidFill>
                  <a:schemeClr val="dk1"/>
                </a:solidFill>
                <a:highlight>
                  <a:srgbClr val="FFFFFF"/>
                </a:highlight>
                <a:latin typeface="Courier New"/>
                <a:ea typeface="Courier New"/>
                <a:cs typeface="Courier New"/>
                <a:sym typeface="Courier New"/>
              </a:rPr>
              <a:t> </a:t>
            </a:r>
            <a:r>
              <a:rPr lang="en" sz="700">
                <a:solidFill>
                  <a:srgbClr val="267F99"/>
                </a:solidFill>
                <a:highlight>
                  <a:srgbClr val="FFFFFF"/>
                </a:highlight>
                <a:latin typeface="Courier New"/>
                <a:ea typeface="Courier New"/>
                <a:cs typeface="Courier New"/>
                <a:sym typeface="Courier New"/>
              </a:rPr>
              <a:t>int</a:t>
            </a:r>
            <a:endParaRPr sz="700">
              <a:solidFill>
                <a:srgbClr val="267F99"/>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factorial</a:t>
            </a:r>
            <a:r>
              <a:rPr lang="en" sz="700">
                <a:solidFill>
                  <a:schemeClr val="dk1"/>
                </a:solidFill>
                <a:highlight>
                  <a:srgbClr val="FFFFFF"/>
                </a:highlight>
                <a:latin typeface="Courier New"/>
                <a:ea typeface="Courier New"/>
                <a:cs typeface="Courier New"/>
                <a:sym typeface="Courier New"/>
              </a:rPr>
              <a:t>(n </a:t>
            </a:r>
            <a:r>
              <a:rPr lang="en" sz="700">
                <a:solidFill>
                  <a:srgbClr val="267F99"/>
                </a:solidFill>
                <a:highlight>
                  <a:srgbClr val="FFFFFF"/>
                </a:highlight>
                <a:latin typeface="Courier New"/>
                <a:ea typeface="Courier New"/>
                <a:cs typeface="Courier New"/>
                <a:sym typeface="Courier New"/>
              </a:rPr>
              <a:t>int</a:t>
            </a:r>
            <a:r>
              <a:rPr lang="en" sz="700">
                <a:solidFill>
                  <a:schemeClr val="dk1"/>
                </a:solidFill>
                <a:highlight>
                  <a:srgbClr val="FFFFFF"/>
                </a:highlight>
                <a:latin typeface="Courier New"/>
                <a:ea typeface="Courier New"/>
                <a:cs typeface="Courier New"/>
                <a:sym typeface="Courier New"/>
              </a:rPr>
              <a:t>) </a:t>
            </a:r>
            <a:r>
              <a:rPr lang="en" sz="700">
                <a:solidFill>
                  <a:srgbClr val="267F99"/>
                </a:solidFill>
                <a:highlight>
                  <a:srgbClr val="FFFFFF"/>
                </a:highlight>
                <a:latin typeface="Courier New"/>
                <a:ea typeface="Courier New"/>
                <a:cs typeface="Courier New"/>
                <a:sym typeface="Courier New"/>
              </a:rPr>
              <a:t>uint64</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if</a:t>
            </a:r>
            <a:r>
              <a:rPr lang="en" sz="700">
                <a:solidFill>
                  <a:schemeClr val="dk1"/>
                </a:solidFill>
                <a:highlight>
                  <a:srgbClr val="FFFFFF"/>
                </a:highlight>
                <a:latin typeface="Courier New"/>
                <a:ea typeface="Courier New"/>
                <a:cs typeface="Courier New"/>
                <a:sym typeface="Courier New"/>
              </a:rPr>
              <a:t> n &lt; </a:t>
            </a:r>
            <a:r>
              <a:rPr lang="en" sz="700">
                <a:solidFill>
                  <a:srgbClr val="098658"/>
                </a:solidFill>
                <a:highlight>
                  <a:srgbClr val="FFFFFF"/>
                </a:highlight>
                <a:latin typeface="Courier New"/>
                <a:ea typeface="Courier New"/>
                <a:cs typeface="Courier New"/>
                <a:sym typeface="Courier New"/>
              </a:rPr>
              <a:t>0</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fmt.</a:t>
            </a:r>
            <a:r>
              <a:rPr lang="en" sz="700">
                <a:solidFill>
                  <a:srgbClr val="795E26"/>
                </a:solidFill>
                <a:highlight>
                  <a:srgbClr val="FFFFFF"/>
                </a:highlight>
                <a:latin typeface="Courier New"/>
                <a:ea typeface="Courier New"/>
                <a:cs typeface="Courier New"/>
                <a:sym typeface="Courier New"/>
              </a:rPr>
              <a:t>Print</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"cant use Factorial of negative number“</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 </a:t>
            </a:r>
            <a:r>
              <a:rPr lang="en" sz="700">
                <a:solidFill>
                  <a:srgbClr val="AF00DB"/>
                </a:solidFill>
                <a:highlight>
                  <a:srgbClr val="FFFFFF"/>
                </a:highlight>
                <a:latin typeface="Courier New"/>
                <a:ea typeface="Courier New"/>
                <a:cs typeface="Courier New"/>
                <a:sym typeface="Courier New"/>
              </a:rPr>
              <a:t>else</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for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i</a:t>
            </a:r>
            <a:r>
              <a:rPr lang="en" sz="700">
                <a:solidFill>
                  <a:schemeClr val="dk1"/>
                </a:solidFill>
                <a:highlight>
                  <a:srgbClr val="FFFFFF"/>
                </a:highlight>
                <a:latin typeface="Courier New"/>
                <a:ea typeface="Courier New"/>
                <a:cs typeface="Courier New"/>
                <a:sym typeface="Courier New"/>
              </a:rPr>
              <a:t> := </a:t>
            </a:r>
            <a:r>
              <a:rPr lang="en" sz="700">
                <a:solidFill>
                  <a:srgbClr val="098658"/>
                </a:solidFill>
                <a:highlight>
                  <a:srgbClr val="FFFFFF"/>
                </a:highlight>
                <a:latin typeface="Courier New"/>
                <a:ea typeface="Courier New"/>
                <a:cs typeface="Courier New"/>
                <a:sym typeface="Courier New"/>
              </a:rPr>
              <a:t>1</a:t>
            </a:r>
            <a:r>
              <a:rPr lang="en" sz="700">
                <a:solidFill>
                  <a:schemeClr val="dk1"/>
                </a:solidFill>
                <a:highlight>
                  <a:srgbClr val="FFFFFF"/>
                </a:highlight>
                <a:latin typeface="Courier New"/>
                <a:ea typeface="Courier New"/>
                <a:cs typeface="Courier New"/>
                <a:sym typeface="Courier New"/>
              </a:rPr>
              <a:t>; i &lt;= n; i++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factVal *= </a:t>
            </a:r>
            <a:r>
              <a:rPr lang="en" sz="700">
                <a:solidFill>
                  <a:srgbClr val="795E26"/>
                </a:solidFill>
                <a:highlight>
                  <a:srgbClr val="FFFFFF"/>
                </a:highlight>
                <a:latin typeface="Courier New"/>
                <a:ea typeface="Courier New"/>
                <a:cs typeface="Courier New"/>
                <a:sym typeface="Courier New"/>
              </a:rPr>
              <a:t>uint64</a:t>
            </a:r>
            <a:r>
              <a:rPr lang="en" sz="700">
                <a:solidFill>
                  <a:schemeClr val="dk1"/>
                </a:solidFill>
                <a:highlight>
                  <a:srgbClr val="FFFFFF"/>
                </a:highlight>
                <a:latin typeface="Courier New"/>
                <a:ea typeface="Courier New"/>
                <a:cs typeface="Courier New"/>
                <a:sym typeface="Courier New"/>
              </a:rPr>
              <a:t>(i)</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return</a:t>
            </a:r>
            <a:r>
              <a:rPr lang="en" sz="700">
                <a:solidFill>
                  <a:schemeClr val="dk1"/>
                </a:solidFill>
                <a:highlight>
                  <a:srgbClr val="FFFFFF"/>
                </a:highlight>
                <a:latin typeface="Courier New"/>
                <a:ea typeface="Courier New"/>
                <a:cs typeface="Courier New"/>
                <a:sym typeface="Courier New"/>
              </a:rPr>
              <a:t> factVal</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main</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pprof.</a:t>
            </a:r>
            <a:r>
              <a:rPr lang="en" sz="700">
                <a:solidFill>
                  <a:srgbClr val="795E26"/>
                </a:solidFill>
                <a:highlight>
                  <a:srgbClr val="FFFFFF"/>
                </a:highlight>
                <a:latin typeface="Courier New"/>
                <a:ea typeface="Courier New"/>
                <a:cs typeface="Courier New"/>
                <a:sym typeface="Courier New"/>
              </a:rPr>
              <a:t>StartCPUProfile</a:t>
            </a:r>
            <a:r>
              <a:rPr lang="en" sz="700">
                <a:solidFill>
                  <a:schemeClr val="dk1"/>
                </a:solidFill>
                <a:highlight>
                  <a:srgbClr val="FFFFFF"/>
                </a:highlight>
                <a:latin typeface="Courier New"/>
                <a:ea typeface="Courier New"/>
                <a:cs typeface="Courier New"/>
                <a:sym typeface="Courier New"/>
              </a:rPr>
              <a:t>(os.Stdout)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defer</a:t>
            </a:r>
            <a:r>
              <a:rPr lang="en" sz="700">
                <a:solidFill>
                  <a:schemeClr val="dk1"/>
                </a:solidFill>
                <a:highlight>
                  <a:srgbClr val="FFFFFF"/>
                </a:highlight>
                <a:latin typeface="Courier New"/>
                <a:ea typeface="Courier New"/>
                <a:cs typeface="Courier New"/>
                <a:sym typeface="Courier New"/>
              </a:rPr>
              <a:t> pprof.</a:t>
            </a:r>
            <a:r>
              <a:rPr lang="en" sz="700">
                <a:solidFill>
                  <a:srgbClr val="795E26"/>
                </a:solidFill>
                <a:highlight>
                  <a:srgbClr val="FFFFFF"/>
                </a:highlight>
                <a:latin typeface="Courier New"/>
                <a:ea typeface="Courier New"/>
                <a:cs typeface="Courier New"/>
                <a:sym typeface="Courier New"/>
              </a:rPr>
              <a:t>StopCPUProfile</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for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i</a:t>
            </a:r>
            <a:r>
              <a:rPr lang="en" sz="700">
                <a:solidFill>
                  <a:schemeClr val="dk1"/>
                </a:solidFill>
                <a:highlight>
                  <a:srgbClr val="FFFFFF"/>
                </a:highlight>
                <a:latin typeface="Courier New"/>
                <a:ea typeface="Courier New"/>
                <a:cs typeface="Courier New"/>
                <a:sym typeface="Courier New"/>
              </a:rPr>
              <a:t> := </a:t>
            </a:r>
            <a:r>
              <a:rPr lang="en" sz="700">
                <a:solidFill>
                  <a:srgbClr val="098658"/>
                </a:solidFill>
                <a:highlight>
                  <a:srgbClr val="FFFFFF"/>
                </a:highlight>
                <a:latin typeface="Courier New"/>
                <a:ea typeface="Courier New"/>
                <a:cs typeface="Courier New"/>
                <a:sym typeface="Courier New"/>
              </a:rPr>
              <a:t>0</a:t>
            </a:r>
            <a:r>
              <a:rPr lang="en" sz="700">
                <a:solidFill>
                  <a:schemeClr val="dk1"/>
                </a:solidFill>
                <a:highlight>
                  <a:srgbClr val="FFFFFF"/>
                </a:highlight>
                <a:latin typeface="Courier New"/>
                <a:ea typeface="Courier New"/>
                <a:cs typeface="Courier New"/>
                <a:sym typeface="Courier New"/>
              </a:rPr>
              <a:t>; i &lt; </a:t>
            </a:r>
            <a:r>
              <a:rPr lang="en" sz="700">
                <a:solidFill>
                  <a:srgbClr val="098658"/>
                </a:solidFill>
                <a:highlight>
                  <a:srgbClr val="FFFFFF"/>
                </a:highlight>
                <a:latin typeface="Courier New"/>
                <a:ea typeface="Courier New"/>
                <a:cs typeface="Courier New"/>
                <a:sym typeface="Courier New"/>
              </a:rPr>
              <a:t>10</a:t>
            </a:r>
            <a:r>
              <a:rPr lang="en" sz="700">
                <a:solidFill>
                  <a:schemeClr val="dk1"/>
                </a:solidFill>
                <a:highlight>
                  <a:srgbClr val="FFFFFF"/>
                </a:highlight>
                <a:latin typeface="Courier New"/>
                <a:ea typeface="Courier New"/>
                <a:cs typeface="Courier New"/>
                <a:sym typeface="Courier New"/>
              </a:rPr>
              <a:t>; i++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factorial</a:t>
            </a:r>
            <a:r>
              <a:rPr lang="en" sz="700">
                <a:solidFill>
                  <a:schemeClr val="dk1"/>
                </a:solidFill>
                <a:highlight>
                  <a:srgbClr val="FFFFFF"/>
                </a:highlight>
                <a:latin typeface="Courier New"/>
                <a:ea typeface="Courier New"/>
                <a:cs typeface="Courier New"/>
                <a:sym typeface="Courier New"/>
              </a:rPr>
              <a:t>(</a:t>
            </a:r>
            <a:r>
              <a:rPr lang="en" sz="700">
                <a:solidFill>
                  <a:srgbClr val="098658"/>
                </a:solidFill>
                <a:highlight>
                  <a:srgbClr val="FFFFFF"/>
                </a:highlight>
                <a:latin typeface="Courier New"/>
                <a:ea typeface="Courier New"/>
                <a:cs typeface="Courier New"/>
                <a:sym typeface="Courier New"/>
              </a:rPr>
              <a:t>10000000</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p:txBody>
      </p:sp>
      <p:sp>
        <p:nvSpPr>
          <p:cNvPr id="615" name="Google Shape;615;p92"/>
          <p:cNvSpPr txBox="1"/>
          <p:nvPr/>
        </p:nvSpPr>
        <p:spPr>
          <a:xfrm>
            <a:off x="552750" y="4034325"/>
            <a:ext cx="4960500" cy="696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rgbClr val="FFFFFF"/>
                </a:solidFill>
                <a:highlight>
                  <a:srgbClr val="000000"/>
                </a:highlight>
              </a:rPr>
              <a:t>$ go build -o cpuprofiling &amp;&amp; time ./cpuprofiling &gt; cpu.profile</a:t>
            </a:r>
            <a:endParaRPr>
              <a:solidFill>
                <a:srgbClr val="FFFFFF"/>
              </a:solidFill>
              <a:highlight>
                <a:srgbClr val="000000"/>
              </a:highlight>
            </a:endParaRPr>
          </a:p>
          <a:p>
            <a:pPr marL="0" lvl="0" indent="0" algn="l" rtl="0">
              <a:lnSpc>
                <a:spcPct val="150000"/>
              </a:lnSpc>
              <a:spcBef>
                <a:spcPts val="0"/>
              </a:spcBef>
              <a:spcAft>
                <a:spcPts val="0"/>
              </a:spcAft>
              <a:buNone/>
            </a:pPr>
            <a:r>
              <a:rPr lang="en">
                <a:solidFill>
                  <a:srgbClr val="FFFFFF"/>
                </a:solidFill>
                <a:highlight>
                  <a:srgbClr val="000000"/>
                </a:highlight>
              </a:rPr>
              <a:t>$ go tool pprof cpu.profile</a:t>
            </a:r>
            <a:endParaRPr>
              <a:solidFill>
                <a:srgbClr val="FFFFFF"/>
              </a:solidFill>
              <a:highlight>
                <a:srgbClr val="000000"/>
              </a:highlight>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9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Profiling go programs -Memory</a:t>
            </a:r>
            <a:endParaRPr/>
          </a:p>
        </p:txBody>
      </p:sp>
      <p:sp>
        <p:nvSpPr>
          <p:cNvPr id="621" name="Google Shape;621;p93"/>
          <p:cNvSpPr txBox="1">
            <a:spLocks noGrp="1"/>
          </p:cNvSpPr>
          <p:nvPr>
            <p:ph type="body" idx="1"/>
          </p:nvPr>
        </p:nvSpPr>
        <p:spPr>
          <a:xfrm>
            <a:off x="311700" y="619075"/>
            <a:ext cx="5357400" cy="3545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To do memory profiling we just need to change the call from StartCPUProfile to WriteHeapProfile</a:t>
            </a: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Please make sure to call the WriteHeapProfile after memory has been allocated </a:t>
            </a: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Please note that we have only one function to call that just creates a snapshot at the given point in time, rather having two functions start and stop that suggest an ongoing process like cpu</a:t>
            </a: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Building and running is the same process like cpu profiling</a:t>
            </a: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37474F"/>
              </a:solidFill>
              <a:latin typeface="Georgia"/>
              <a:ea typeface="Georgia"/>
              <a:cs typeface="Georgia"/>
              <a:sym typeface="Georgia"/>
            </a:endParaRPr>
          </a:p>
          <a:p>
            <a:pPr marL="0" lvl="0" indent="0" algn="l" rtl="0">
              <a:lnSpc>
                <a:spcPct val="100000"/>
              </a:lnSpc>
              <a:spcBef>
                <a:spcPts val="0"/>
              </a:spcBef>
              <a:spcAft>
                <a:spcPts val="0"/>
              </a:spcAft>
              <a:buNone/>
            </a:pPr>
            <a:endParaRPr sz="1350" dirty="0">
              <a:solidFill>
                <a:srgbClr val="37474F"/>
              </a:solidFill>
              <a:latin typeface="Georgia"/>
              <a:ea typeface="Georgia"/>
              <a:cs typeface="Georgia"/>
              <a:sym typeface="Georgia"/>
            </a:endParaRPr>
          </a:p>
        </p:txBody>
      </p:sp>
      <p:sp>
        <p:nvSpPr>
          <p:cNvPr id="622" name="Google Shape;622;p93"/>
          <p:cNvSpPr txBox="1"/>
          <p:nvPr/>
        </p:nvSpPr>
        <p:spPr>
          <a:xfrm>
            <a:off x="5669125" y="1043725"/>
            <a:ext cx="3408900" cy="3897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hugeMap</a:t>
            </a:r>
            <a:r>
              <a:rPr lang="en" sz="900">
                <a:solidFill>
                  <a:schemeClr val="dk1"/>
                </a:solidFill>
                <a:highlight>
                  <a:srgbClr val="FFFFFF"/>
                </a:highlight>
                <a:latin typeface="Courier New"/>
                <a:ea typeface="Courier New"/>
                <a:cs typeface="Courier New"/>
                <a:sym typeface="Courier New"/>
              </a:rPr>
              <a:t>() *</a:t>
            </a:r>
            <a:r>
              <a:rPr lang="en" sz="900">
                <a:solidFill>
                  <a:srgbClr val="0000FF"/>
                </a:solidFill>
                <a:highlight>
                  <a:srgbClr val="FFFFFF"/>
                </a:highlight>
                <a:latin typeface="Courier New"/>
                <a:ea typeface="Courier New"/>
                <a:cs typeface="Courier New"/>
                <a:sym typeface="Courier New"/>
              </a:rPr>
              <a:t>map</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byte</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s</a:t>
            </a:r>
            <a:r>
              <a:rPr lang="en" sz="900">
                <a:solidFill>
                  <a:schemeClr val="dk1"/>
                </a:solidFill>
                <a:highlight>
                  <a:srgbClr val="FFFFFF"/>
                </a:highlight>
                <a:latin typeface="Courier New"/>
                <a:ea typeface="Courier New"/>
                <a:cs typeface="Courier New"/>
                <a:sym typeface="Courier New"/>
              </a:rPr>
              <a:t> := </a:t>
            </a:r>
            <a:r>
              <a:rPr lang="en" sz="900">
                <a:solidFill>
                  <a:srgbClr val="795E26"/>
                </a:solidFill>
                <a:highlight>
                  <a:srgbClr val="FFFFFF"/>
                </a:highlight>
                <a:latin typeface="Courier New"/>
                <a:ea typeface="Courier New"/>
                <a:cs typeface="Courier New"/>
                <a:sym typeface="Courier New"/>
              </a:rPr>
              <a:t>make</a:t>
            </a:r>
            <a:r>
              <a:rPr lang="en" sz="900">
                <a:solidFill>
                  <a:schemeClr val="dk1"/>
                </a:solidFill>
                <a:highlight>
                  <a:srgbClr val="FFFFFF"/>
                </a:highlight>
                <a:latin typeface="Courier New"/>
                <a:ea typeface="Courier New"/>
                <a:cs typeface="Courier New"/>
                <a:sym typeface="Courier New"/>
              </a:rPr>
              <a:t>(</a:t>
            </a:r>
            <a:r>
              <a:rPr lang="en" sz="900">
                <a:solidFill>
                  <a:srgbClr val="0000FF"/>
                </a:solidFill>
                <a:highlight>
                  <a:srgbClr val="FFFFFF"/>
                </a:highlight>
                <a:latin typeface="Courier New"/>
                <a:ea typeface="Courier New"/>
                <a:cs typeface="Courier New"/>
                <a:sym typeface="Courier New"/>
              </a:rPr>
              <a:t>map</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byte</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s[</a:t>
            </a:r>
            <a:r>
              <a:rPr lang="en" sz="900">
                <a:solidFill>
                  <a:srgbClr val="A31515"/>
                </a:solidFill>
                <a:highlight>
                  <a:srgbClr val="FFFFFF"/>
                </a:highlight>
                <a:latin typeface="Courier New"/>
                <a:ea typeface="Courier New"/>
                <a:cs typeface="Courier New"/>
                <a:sym typeface="Courier New"/>
              </a:rPr>
              <a:t>"first"</a:t>
            </a:r>
            <a:r>
              <a:rPr lang="en" sz="900">
                <a:solidFill>
                  <a:schemeClr val="dk1"/>
                </a:solidFill>
                <a:highlight>
                  <a:srgbClr val="FFFFFF"/>
                </a:highlight>
                <a:latin typeface="Courier New"/>
                <a:ea typeface="Courier New"/>
                <a:cs typeface="Courier New"/>
                <a:sym typeface="Courier New"/>
              </a:rPr>
              <a:t>] = </a:t>
            </a:r>
            <a:r>
              <a:rPr lang="en" sz="900">
                <a:solidFill>
                  <a:srgbClr val="795E26"/>
                </a:solidFill>
                <a:highlight>
                  <a:srgbClr val="FFFFFF"/>
                </a:highlight>
                <a:latin typeface="Courier New"/>
                <a:ea typeface="Courier New"/>
                <a:cs typeface="Courier New"/>
                <a:sym typeface="Courier New"/>
              </a:rPr>
              <a:t>make</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byte</a:t>
            </a:r>
            <a:r>
              <a:rPr lang="en" sz="900">
                <a:solidFill>
                  <a:schemeClr val="dk1"/>
                </a:solidFill>
                <a:highlight>
                  <a:srgbClr val="FFFFFF"/>
                </a:highlight>
                <a:latin typeface="Courier New"/>
                <a:ea typeface="Courier New"/>
                <a:cs typeface="Courier New"/>
                <a:sym typeface="Courier New"/>
              </a:rPr>
              <a:t>, </a:t>
            </a:r>
            <a:r>
              <a:rPr lang="en" sz="900">
                <a:solidFill>
                  <a:srgbClr val="098658"/>
                </a:solidFill>
                <a:highlight>
                  <a:srgbClr val="FFFFFF"/>
                </a:highlight>
                <a:latin typeface="Courier New"/>
                <a:ea typeface="Courier New"/>
                <a:cs typeface="Courier New"/>
                <a:sym typeface="Courier New"/>
              </a:rPr>
              <a:t>100000000</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s[</a:t>
            </a:r>
            <a:r>
              <a:rPr lang="en" sz="900">
                <a:solidFill>
                  <a:srgbClr val="A31515"/>
                </a:solidFill>
                <a:highlight>
                  <a:srgbClr val="FFFFFF"/>
                </a:highlight>
                <a:latin typeface="Courier New"/>
                <a:ea typeface="Courier New"/>
                <a:cs typeface="Courier New"/>
                <a:sym typeface="Courier New"/>
              </a:rPr>
              <a:t>"second"</a:t>
            </a:r>
            <a:r>
              <a:rPr lang="en" sz="900">
                <a:solidFill>
                  <a:schemeClr val="dk1"/>
                </a:solidFill>
                <a:highlight>
                  <a:srgbClr val="FFFFFF"/>
                </a:highlight>
                <a:latin typeface="Courier New"/>
                <a:ea typeface="Courier New"/>
                <a:cs typeface="Courier New"/>
                <a:sym typeface="Courier New"/>
              </a:rPr>
              <a:t>] = </a:t>
            </a:r>
            <a:r>
              <a:rPr lang="en" sz="900">
                <a:solidFill>
                  <a:srgbClr val="795E26"/>
                </a:solidFill>
                <a:highlight>
                  <a:srgbClr val="FFFFFF"/>
                </a:highlight>
                <a:latin typeface="Courier New"/>
                <a:ea typeface="Courier New"/>
                <a:cs typeface="Courier New"/>
                <a:sym typeface="Courier New"/>
              </a:rPr>
              <a:t>make</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byte</a:t>
            </a:r>
            <a:r>
              <a:rPr lang="en" sz="900">
                <a:solidFill>
                  <a:schemeClr val="dk1"/>
                </a:solidFill>
                <a:highlight>
                  <a:srgbClr val="FFFFFF"/>
                </a:highlight>
                <a:latin typeface="Courier New"/>
                <a:ea typeface="Courier New"/>
                <a:cs typeface="Courier New"/>
                <a:sym typeface="Courier New"/>
              </a:rPr>
              <a:t>, </a:t>
            </a:r>
            <a:r>
              <a:rPr lang="en" sz="900">
                <a:solidFill>
                  <a:srgbClr val="098658"/>
                </a:solidFill>
                <a:highlight>
                  <a:srgbClr val="FFFFFF"/>
                </a:highlight>
                <a:latin typeface="Courier New"/>
                <a:ea typeface="Courier New"/>
                <a:cs typeface="Courier New"/>
                <a:sym typeface="Courier New"/>
              </a:rPr>
              <a:t>100000000</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return</a:t>
            </a:r>
            <a:r>
              <a:rPr lang="en" sz="900">
                <a:solidFill>
                  <a:schemeClr val="dk1"/>
                </a:solidFill>
                <a:highlight>
                  <a:srgbClr val="FFFFFF"/>
                </a:highlight>
                <a:latin typeface="Courier New"/>
                <a:ea typeface="Courier New"/>
                <a:cs typeface="Courier New"/>
                <a:sym typeface="Courier New"/>
              </a:rPr>
              <a:t> &amp;s</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main</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for</a:t>
            </a: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i</a:t>
            </a:r>
            <a:r>
              <a:rPr lang="en" sz="900">
                <a:solidFill>
                  <a:schemeClr val="dk1"/>
                </a:solidFill>
                <a:highlight>
                  <a:srgbClr val="FFFFFF"/>
                </a:highlight>
                <a:latin typeface="Courier New"/>
                <a:ea typeface="Courier New"/>
                <a:cs typeface="Courier New"/>
                <a:sym typeface="Courier New"/>
              </a:rPr>
              <a:t> := </a:t>
            </a:r>
            <a:r>
              <a:rPr lang="en" sz="900">
                <a:solidFill>
                  <a:srgbClr val="098658"/>
                </a:solidFill>
                <a:highlight>
                  <a:srgbClr val="FFFFFF"/>
                </a:highlight>
                <a:latin typeface="Courier New"/>
                <a:ea typeface="Courier New"/>
                <a:cs typeface="Courier New"/>
                <a:sym typeface="Courier New"/>
              </a:rPr>
              <a:t>0</a:t>
            </a:r>
            <a:r>
              <a:rPr lang="en" sz="900">
                <a:solidFill>
                  <a:schemeClr val="dk1"/>
                </a:solidFill>
                <a:highlight>
                  <a:srgbClr val="FFFFFF"/>
                </a:highlight>
                <a:latin typeface="Courier New"/>
                <a:ea typeface="Courier New"/>
                <a:cs typeface="Courier New"/>
                <a:sym typeface="Courier New"/>
              </a:rPr>
              <a:t>; i &lt; </a:t>
            </a:r>
            <a:r>
              <a:rPr lang="en" sz="900">
                <a:solidFill>
                  <a:srgbClr val="098658"/>
                </a:solidFill>
                <a:highlight>
                  <a:srgbClr val="FFFFFF"/>
                </a:highlight>
                <a:latin typeface="Courier New"/>
                <a:ea typeface="Courier New"/>
                <a:cs typeface="Courier New"/>
                <a:sym typeface="Courier New"/>
              </a:rPr>
              <a:t>10</a:t>
            </a:r>
            <a:r>
              <a:rPr lang="en" sz="900">
                <a:solidFill>
                  <a:schemeClr val="dk1"/>
                </a:solidFill>
                <a:highlight>
                  <a:srgbClr val="FFFFFF"/>
                </a:highlight>
                <a:latin typeface="Courier New"/>
                <a:ea typeface="Courier New"/>
                <a:cs typeface="Courier New"/>
                <a:sym typeface="Courier New"/>
              </a:rPr>
              <a:t>; i++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s</a:t>
            </a:r>
            <a:r>
              <a:rPr lang="en" sz="900">
                <a:solidFill>
                  <a:schemeClr val="dk1"/>
                </a:solidFill>
                <a:highlight>
                  <a:srgbClr val="FFFFFF"/>
                </a:highlight>
                <a:latin typeface="Courier New"/>
                <a:ea typeface="Courier New"/>
                <a:cs typeface="Courier New"/>
                <a:sym typeface="Courier New"/>
              </a:rPr>
              <a:t> := </a:t>
            </a:r>
            <a:r>
              <a:rPr lang="en" sz="900">
                <a:solidFill>
                  <a:srgbClr val="795E26"/>
                </a:solidFill>
                <a:highlight>
                  <a:srgbClr val="FFFFFF"/>
                </a:highlight>
                <a:latin typeface="Courier New"/>
                <a:ea typeface="Courier New"/>
                <a:cs typeface="Courier New"/>
                <a:sym typeface="Courier New"/>
              </a:rPr>
              <a:t>hugeMap</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if</a:t>
            </a:r>
            <a:r>
              <a:rPr lang="en" sz="900">
                <a:solidFill>
                  <a:schemeClr val="dk1"/>
                </a:solidFill>
                <a:highlight>
                  <a:srgbClr val="FFFFFF"/>
                </a:highlight>
                <a:latin typeface="Courier New"/>
                <a:ea typeface="Courier New"/>
                <a:cs typeface="Courier New"/>
                <a:sym typeface="Courier New"/>
              </a:rPr>
              <a:t> s == </a:t>
            </a:r>
            <a:r>
              <a:rPr lang="en" sz="900">
                <a:solidFill>
                  <a:srgbClr val="0000FF"/>
                </a:solidFill>
                <a:highlight>
                  <a:srgbClr val="FFFFFF"/>
                </a:highlight>
                <a:latin typeface="Courier New"/>
                <a:ea typeface="Courier New"/>
                <a:cs typeface="Courier New"/>
                <a:sym typeface="Courier New"/>
              </a:rPr>
              <a:t>nil</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log.</a:t>
            </a:r>
            <a:r>
              <a:rPr lang="en" sz="900">
                <a:solidFill>
                  <a:srgbClr val="795E26"/>
                </a:solidFill>
                <a:highlight>
                  <a:srgbClr val="FFFFFF"/>
                </a:highlight>
                <a:latin typeface="Courier New"/>
                <a:ea typeface="Courier New"/>
                <a:cs typeface="Courier New"/>
                <a:sym typeface="Courier New"/>
              </a:rPr>
              <a:t>Println</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"oh noes"</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pprof.</a:t>
            </a:r>
            <a:r>
              <a:rPr lang="en" sz="900">
                <a:solidFill>
                  <a:srgbClr val="795E26"/>
                </a:solidFill>
                <a:highlight>
                  <a:srgbClr val="FFFFFF"/>
                </a:highlight>
                <a:latin typeface="Courier New"/>
                <a:ea typeface="Courier New"/>
                <a:cs typeface="Courier New"/>
                <a:sym typeface="Courier New"/>
              </a:rPr>
              <a:t>WriteHeapProfile</a:t>
            </a:r>
            <a:r>
              <a:rPr lang="en" sz="900">
                <a:solidFill>
                  <a:schemeClr val="dk1"/>
                </a:solidFill>
                <a:highlight>
                  <a:srgbClr val="FFFFFF"/>
                </a:highlight>
                <a:latin typeface="Courier New"/>
                <a:ea typeface="Courier New"/>
                <a:cs typeface="Courier New"/>
                <a:sym typeface="Courier New"/>
              </a:rPr>
              <a:t>(os.Stdout)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rgbClr val="0000FF"/>
              </a:solidFill>
              <a:highlight>
                <a:srgbClr val="FFFFFF"/>
              </a:highlight>
              <a:latin typeface="Courier New"/>
              <a:ea typeface="Courier New"/>
              <a:cs typeface="Courier New"/>
              <a:sym typeface="Courier New"/>
            </a:endParaRPr>
          </a:p>
        </p:txBody>
      </p:sp>
      <p:sp>
        <p:nvSpPr>
          <p:cNvPr id="623" name="Google Shape;623;p93"/>
          <p:cNvSpPr txBox="1"/>
          <p:nvPr/>
        </p:nvSpPr>
        <p:spPr>
          <a:xfrm>
            <a:off x="311700" y="4113800"/>
            <a:ext cx="5484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highlight>
                  <a:srgbClr val="000000"/>
                </a:highlight>
              </a:rPr>
              <a:t>$ go build -o memoryprofiling &amp;&amp; time memoryprofiling &gt; cpu.profile</a:t>
            </a:r>
            <a:endParaRPr>
              <a:solidFill>
                <a:srgbClr val="FFFFFF"/>
              </a:solidFill>
              <a:highlight>
                <a:srgbClr val="000000"/>
              </a:highlight>
            </a:endParaRPr>
          </a:p>
          <a:p>
            <a:pPr marL="0" lvl="0" indent="0" algn="l" rtl="0">
              <a:spcBef>
                <a:spcPts val="0"/>
              </a:spcBef>
              <a:spcAft>
                <a:spcPts val="0"/>
              </a:spcAft>
              <a:buNone/>
            </a:pPr>
            <a:r>
              <a:rPr lang="en">
                <a:solidFill>
                  <a:srgbClr val="FFFFFF"/>
                </a:solidFill>
                <a:highlight>
                  <a:srgbClr val="000000"/>
                </a:highlight>
              </a:rPr>
              <a:t>$ go tool pprof cpu.profile</a:t>
            </a:r>
            <a:endParaRPr>
              <a:solidFill>
                <a:srgbClr val="FFFFFF"/>
              </a:solidFill>
              <a:highlight>
                <a:srgbClr val="000000"/>
              </a:highlight>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94"/>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Profiling using remote http server</a:t>
            </a:r>
            <a:endParaRPr/>
          </a:p>
        </p:txBody>
      </p:sp>
      <p:sp>
        <p:nvSpPr>
          <p:cNvPr id="629" name="Google Shape;629;p94"/>
          <p:cNvSpPr txBox="1">
            <a:spLocks noGrp="1"/>
          </p:cNvSpPr>
          <p:nvPr>
            <p:ph type="body" idx="1"/>
          </p:nvPr>
        </p:nvSpPr>
        <p:spPr>
          <a:xfrm>
            <a:off x="311700" y="619075"/>
            <a:ext cx="4722900" cy="43593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 sz="1600" dirty="0">
                <a:solidFill>
                  <a:srgbClr val="37474F"/>
                </a:solidFill>
                <a:latin typeface="Georgia"/>
                <a:ea typeface="Georgia"/>
                <a:cs typeface="Georgia"/>
                <a:sym typeface="Georgia"/>
              </a:rPr>
              <a:t>In order for our app to support  remote profiling using an http server, we need to enable it by importing the </a:t>
            </a:r>
            <a:r>
              <a:rPr lang="en" sz="1600" dirty="0">
                <a:solidFill>
                  <a:srgbClr val="A31515"/>
                </a:solidFill>
                <a:highlight>
                  <a:srgbClr val="FFFFFF"/>
                </a:highlight>
                <a:latin typeface="Courier New"/>
                <a:ea typeface="Courier New"/>
                <a:cs typeface="Courier New"/>
                <a:sym typeface="Courier New"/>
              </a:rPr>
              <a:t>"net/http/pprof"</a:t>
            </a:r>
            <a:endParaRPr sz="1600" dirty="0">
              <a:solidFill>
                <a:srgbClr val="A31515"/>
              </a:solidFill>
              <a:highlight>
                <a:srgbClr val="FFFFFF"/>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sz="1600" dirty="0">
              <a:solidFill>
                <a:srgbClr val="A31515"/>
              </a:solidFill>
              <a:highlight>
                <a:srgbClr val="FFFFFF"/>
              </a:highlight>
              <a:latin typeface="Courier New"/>
              <a:ea typeface="Courier New"/>
              <a:cs typeface="Courier New"/>
              <a:sym typeface="Courier New"/>
            </a:endParaRPr>
          </a:p>
          <a:p>
            <a:pPr marL="457200" lvl="0" indent="-330200" algn="l" rtl="0">
              <a:lnSpc>
                <a:spcPct val="10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We also need to pull up a webserver ,the webserver is needed cause the pprof exposes some endponts through it</a:t>
            </a: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If there is already a webserver in our app, and provided that we use a different ServeMultiplexer than the default, we will need to add the endoints to it, as shown in the example </a:t>
            </a: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Now you can access profiling information </a:t>
            </a: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r>
              <a:rPr lang="en" sz="1600" u="sng" dirty="0">
                <a:solidFill>
                  <a:schemeClr val="hlink"/>
                </a:solidFill>
                <a:hlinkClick r:id="rId3"/>
              </a:rPr>
              <a:t>http://localhost:5000/debug/pprof/</a:t>
            </a:r>
            <a:endParaRPr sz="1600" dirty="0">
              <a:solidFill>
                <a:srgbClr val="37474F"/>
              </a:solidFill>
              <a:latin typeface="Georgia"/>
              <a:ea typeface="Georgia"/>
              <a:cs typeface="Georgia"/>
              <a:sym typeface="Georgia"/>
            </a:endParaRPr>
          </a:p>
        </p:txBody>
      </p:sp>
      <p:sp>
        <p:nvSpPr>
          <p:cNvPr id="630" name="Google Shape;630;p94"/>
          <p:cNvSpPr txBox="1"/>
          <p:nvPr/>
        </p:nvSpPr>
        <p:spPr>
          <a:xfrm>
            <a:off x="5187150" y="662725"/>
            <a:ext cx="4043100" cy="4219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package</a:t>
            </a:r>
            <a:r>
              <a:rPr lang="en" sz="900">
                <a:solidFill>
                  <a:schemeClr val="dk1"/>
                </a:solidFill>
                <a:highlight>
                  <a:srgbClr val="FFFFFF"/>
                </a:highlight>
                <a:latin typeface="Courier New"/>
                <a:ea typeface="Courier New"/>
                <a:cs typeface="Courier New"/>
                <a:sym typeface="Courier New"/>
              </a:rPr>
              <a:t> main</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import</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"net/http"</a:t>
            </a:r>
            <a:endParaRPr sz="900">
              <a:solidFill>
                <a:srgbClr val="A31515"/>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"net/http/pprof"</a:t>
            </a:r>
            <a:endParaRPr sz="900">
              <a:solidFill>
                <a:srgbClr val="A31515"/>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myendpoint</a:t>
            </a:r>
            <a:r>
              <a:rPr lang="en" sz="900">
                <a:solidFill>
                  <a:schemeClr val="dk1"/>
                </a:solidFill>
                <a:highlight>
                  <a:srgbClr val="FFFFFF"/>
                </a:highlight>
                <a:latin typeface="Courier New"/>
                <a:ea typeface="Courier New"/>
                <a:cs typeface="Courier New"/>
                <a:sym typeface="Courier New"/>
              </a:rPr>
              <a:t>(w http.ResponseWriter, r *http.Request)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w.</a:t>
            </a:r>
            <a:r>
              <a:rPr lang="en" sz="900">
                <a:solidFill>
                  <a:srgbClr val="795E26"/>
                </a:solidFill>
                <a:highlight>
                  <a:srgbClr val="FFFFFF"/>
                </a:highlight>
                <a:latin typeface="Courier New"/>
                <a:ea typeface="Courier New"/>
                <a:cs typeface="Courier New"/>
                <a:sym typeface="Courier New"/>
              </a:rPr>
              <a:t>Write</a:t>
            </a:r>
            <a:r>
              <a:rPr lang="en" sz="900">
                <a:solidFill>
                  <a:schemeClr val="dk1"/>
                </a:solidFill>
                <a:highlight>
                  <a:srgbClr val="FFFFFF"/>
                </a:highlight>
                <a:latin typeface="Courier New"/>
                <a:ea typeface="Courier New"/>
                <a:cs typeface="Courier New"/>
                <a:sym typeface="Courier New"/>
              </a:rPr>
              <a:t>([]</a:t>
            </a:r>
            <a:r>
              <a:rPr lang="en" sz="900">
                <a:solidFill>
                  <a:srgbClr val="795E26"/>
                </a:solidFill>
                <a:highlight>
                  <a:srgbClr val="FFFFFF"/>
                </a:highlight>
                <a:latin typeface="Courier New"/>
                <a:ea typeface="Courier New"/>
                <a:cs typeface="Courier New"/>
                <a:sym typeface="Courier New"/>
              </a:rPr>
              <a:t>byte</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"simple web server"</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main</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r</a:t>
            </a:r>
            <a:r>
              <a:rPr lang="en" sz="900">
                <a:solidFill>
                  <a:schemeClr val="dk1"/>
                </a:solidFill>
                <a:highlight>
                  <a:srgbClr val="FFFFFF"/>
                </a:highlight>
                <a:latin typeface="Courier New"/>
                <a:ea typeface="Courier New"/>
                <a:cs typeface="Courier New"/>
                <a:sym typeface="Courier New"/>
              </a:rPr>
              <a:t> := http.</a:t>
            </a:r>
            <a:r>
              <a:rPr lang="en" sz="900">
                <a:solidFill>
                  <a:srgbClr val="795E26"/>
                </a:solidFill>
                <a:highlight>
                  <a:srgbClr val="FFFFFF"/>
                </a:highlight>
                <a:latin typeface="Courier New"/>
                <a:ea typeface="Courier New"/>
                <a:cs typeface="Courier New"/>
                <a:sym typeface="Courier New"/>
              </a:rPr>
              <a:t>NewServeMux</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a:t>
            </a:r>
            <a:r>
              <a:rPr lang="en" sz="900">
                <a:solidFill>
                  <a:schemeClr val="dk1"/>
                </a:solidFill>
                <a:highlight>
                  <a:srgbClr val="FFFFFF"/>
                </a:highlight>
                <a:latin typeface="Courier New"/>
                <a:ea typeface="Courier New"/>
                <a:cs typeface="Courier New"/>
                <a:sym typeface="Courier New"/>
              </a:rPr>
              <a:t>, myendpoint)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"/debug/pprof/"</a:t>
            </a:r>
            <a:r>
              <a:rPr lang="en" sz="900">
                <a:solidFill>
                  <a:schemeClr val="dk1"/>
                </a:solidFill>
                <a:highlight>
                  <a:srgbClr val="FFFFFF"/>
                </a:highlight>
                <a:latin typeface="Courier New"/>
                <a:ea typeface="Courier New"/>
                <a:cs typeface="Courier New"/>
                <a:sym typeface="Courier New"/>
              </a:rPr>
              <a:t>, pprof.Index)</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"/debug/pprof/cmdline"</a:t>
            </a:r>
            <a:r>
              <a:rPr lang="en" sz="900">
                <a:solidFill>
                  <a:schemeClr val="dk1"/>
                </a:solidFill>
                <a:highlight>
                  <a:srgbClr val="FFFFFF"/>
                </a:highlight>
                <a:latin typeface="Courier New"/>
                <a:ea typeface="Courier New"/>
                <a:cs typeface="Courier New"/>
                <a:sym typeface="Courier New"/>
              </a:rPr>
              <a:t>, pprof.Cmdline)</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"/debug/pprof/profile"</a:t>
            </a:r>
            <a:r>
              <a:rPr lang="en" sz="900">
                <a:solidFill>
                  <a:schemeClr val="dk1"/>
                </a:solidFill>
                <a:highlight>
                  <a:srgbClr val="FFFFFF"/>
                </a:highlight>
                <a:latin typeface="Courier New"/>
                <a:ea typeface="Courier New"/>
                <a:cs typeface="Courier New"/>
                <a:sym typeface="Courier New"/>
              </a:rPr>
              <a:t>, pprof.Profile)</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"/debug/pprof/symbol"</a:t>
            </a:r>
            <a:r>
              <a:rPr lang="en" sz="900">
                <a:solidFill>
                  <a:schemeClr val="dk1"/>
                </a:solidFill>
                <a:highlight>
                  <a:srgbClr val="FFFFFF"/>
                </a:highlight>
                <a:latin typeface="Courier New"/>
                <a:ea typeface="Courier New"/>
                <a:cs typeface="Courier New"/>
                <a:sym typeface="Courier New"/>
              </a:rPr>
              <a:t>, pprof.Symbol)</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"/debug/pprof/trace"</a:t>
            </a:r>
            <a:r>
              <a:rPr lang="en" sz="900">
                <a:solidFill>
                  <a:schemeClr val="dk1"/>
                </a:solidFill>
                <a:highlight>
                  <a:srgbClr val="FFFFFF"/>
                </a:highlight>
                <a:latin typeface="Courier New"/>
                <a:ea typeface="Courier New"/>
                <a:cs typeface="Courier New"/>
                <a:sym typeface="Courier New"/>
              </a:rPr>
              <a:t>, pprof.Trace)</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http.</a:t>
            </a:r>
            <a:r>
              <a:rPr lang="en" sz="900">
                <a:solidFill>
                  <a:srgbClr val="795E26"/>
                </a:solidFill>
                <a:highlight>
                  <a:srgbClr val="FFFFFF"/>
                </a:highlight>
                <a:latin typeface="Courier New"/>
                <a:ea typeface="Courier New"/>
                <a:cs typeface="Courier New"/>
                <a:sym typeface="Courier New"/>
              </a:rPr>
              <a:t>ListenAndServe</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":5000"</a:t>
            </a:r>
            <a:r>
              <a:rPr lang="en" sz="900">
                <a:solidFill>
                  <a:schemeClr val="dk1"/>
                </a:solidFill>
                <a:highlight>
                  <a:srgbClr val="FFFFFF"/>
                </a:highlight>
                <a:latin typeface="Courier New"/>
                <a:ea typeface="Courier New"/>
                <a:cs typeface="Courier New"/>
                <a:sym typeface="Courier New"/>
              </a:rPr>
              <a:t>, r)</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0000FF"/>
              </a:solidFill>
              <a:highlight>
                <a:srgbClr val="FFFFFF"/>
              </a:highlight>
              <a:latin typeface="Courier New"/>
              <a:ea typeface="Courier New"/>
              <a:cs typeface="Courier New"/>
              <a:sym typeface="Courier New"/>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95"/>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those profiling endpoints?</a:t>
            </a:r>
            <a:endParaRPr/>
          </a:p>
        </p:txBody>
      </p:sp>
      <p:sp>
        <p:nvSpPr>
          <p:cNvPr id="636" name="Google Shape;636;p95"/>
          <p:cNvSpPr txBox="1">
            <a:spLocks noGrp="1"/>
          </p:cNvSpPr>
          <p:nvPr>
            <p:ph type="body" idx="1"/>
          </p:nvPr>
        </p:nvSpPr>
        <p:spPr>
          <a:xfrm>
            <a:off x="311700" y="619075"/>
            <a:ext cx="8520600" cy="43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rgbClr val="000000"/>
                </a:solidFill>
                <a:latin typeface="Georgia"/>
                <a:ea typeface="Georgia"/>
                <a:cs typeface="Georgia"/>
                <a:sym typeface="Georgia"/>
              </a:rPr>
              <a:t>Actually all the below links are just links to .profiles that in order to process we will need to use a tool lilke pprof</a:t>
            </a:r>
            <a:endParaRPr sz="1350">
              <a:solidFill>
                <a:srgbClr val="000000"/>
              </a:solidFill>
              <a:latin typeface="Georgia"/>
              <a:ea typeface="Georgia"/>
              <a:cs typeface="Georgia"/>
              <a:sym typeface="Georgia"/>
            </a:endParaRPr>
          </a:p>
          <a:p>
            <a:pPr marL="0" lvl="0" indent="0" algn="l" rtl="0">
              <a:spcBef>
                <a:spcPts val="0"/>
              </a:spcBef>
              <a:spcAft>
                <a:spcPts val="0"/>
              </a:spcAft>
              <a:buNone/>
            </a:pPr>
            <a:endParaRPr sz="1350">
              <a:solidFill>
                <a:srgbClr val="C31900"/>
              </a:solidFill>
              <a:latin typeface="Georgia"/>
              <a:ea typeface="Georgia"/>
              <a:cs typeface="Georgia"/>
              <a:sym typeface="Georgia"/>
            </a:endParaRPr>
          </a:p>
          <a:p>
            <a:pPr marL="457200" lvl="0" indent="-314325" algn="l" rtl="0">
              <a:spcBef>
                <a:spcPts val="0"/>
              </a:spcBef>
              <a:spcAft>
                <a:spcPts val="0"/>
              </a:spcAft>
              <a:buSzPts val="1350"/>
              <a:buFont typeface="Georgia"/>
              <a:buChar char="●"/>
            </a:pPr>
            <a:r>
              <a:rPr lang="en" sz="1350">
                <a:solidFill>
                  <a:srgbClr val="C31900"/>
                </a:solidFill>
                <a:latin typeface="Georgia"/>
                <a:ea typeface="Georgia"/>
                <a:cs typeface="Georgia"/>
                <a:sym typeface="Georgia"/>
              </a:rPr>
              <a:t>block</a:t>
            </a:r>
            <a:r>
              <a:rPr lang="en" sz="1350">
                <a:solidFill>
                  <a:srgbClr val="37474F"/>
                </a:solidFill>
                <a:latin typeface="Georgia"/>
                <a:ea typeface="Georgia"/>
                <a:cs typeface="Georgia"/>
                <a:sym typeface="Georgia"/>
              </a:rPr>
              <a:t>: stack traces that led to blocking on synchronization primitives</a:t>
            </a:r>
            <a:endParaRPr sz="1350">
              <a:solidFill>
                <a:srgbClr val="37474F"/>
              </a:solidFill>
              <a:latin typeface="Georgia"/>
              <a:ea typeface="Georgia"/>
              <a:cs typeface="Georgia"/>
              <a:sym typeface="Georgia"/>
            </a:endParaRPr>
          </a:p>
          <a:p>
            <a:pPr marL="457200" lvl="0" indent="-314325" algn="l" rtl="0">
              <a:spcBef>
                <a:spcPts val="0"/>
              </a:spcBef>
              <a:spcAft>
                <a:spcPts val="0"/>
              </a:spcAft>
              <a:buSzPts val="1350"/>
              <a:buFont typeface="Georgia"/>
              <a:buChar char="●"/>
            </a:pPr>
            <a:r>
              <a:rPr lang="en" sz="1350">
                <a:solidFill>
                  <a:srgbClr val="C31900"/>
                </a:solidFill>
                <a:latin typeface="Georgia"/>
                <a:ea typeface="Georgia"/>
                <a:cs typeface="Georgia"/>
                <a:sym typeface="Georgia"/>
              </a:rPr>
              <a:t>goroutine</a:t>
            </a:r>
            <a:r>
              <a:rPr lang="en" sz="1350">
                <a:solidFill>
                  <a:srgbClr val="37474F"/>
                </a:solidFill>
                <a:latin typeface="Georgia"/>
                <a:ea typeface="Georgia"/>
                <a:cs typeface="Georgia"/>
                <a:sym typeface="Georgia"/>
              </a:rPr>
              <a:t>: stack traces of all current goroutines</a:t>
            </a:r>
            <a:endParaRPr sz="1350">
              <a:solidFill>
                <a:srgbClr val="37474F"/>
              </a:solidFill>
              <a:latin typeface="Georgia"/>
              <a:ea typeface="Georgia"/>
              <a:cs typeface="Georgia"/>
              <a:sym typeface="Georgia"/>
            </a:endParaRPr>
          </a:p>
          <a:p>
            <a:pPr marL="457200" lvl="0" indent="-314325" algn="l" rtl="0">
              <a:spcBef>
                <a:spcPts val="0"/>
              </a:spcBef>
              <a:spcAft>
                <a:spcPts val="0"/>
              </a:spcAft>
              <a:buSzPts val="1350"/>
              <a:buFont typeface="Georgia"/>
              <a:buChar char="●"/>
            </a:pPr>
            <a:r>
              <a:rPr lang="en" sz="1350">
                <a:solidFill>
                  <a:srgbClr val="C31900"/>
                </a:solidFill>
                <a:latin typeface="Georgia"/>
                <a:ea typeface="Georgia"/>
                <a:cs typeface="Georgia"/>
                <a:sym typeface="Georgia"/>
              </a:rPr>
              <a:t>heap</a:t>
            </a:r>
            <a:r>
              <a:rPr lang="en" sz="1350">
                <a:solidFill>
                  <a:srgbClr val="37474F"/>
                </a:solidFill>
                <a:latin typeface="Georgia"/>
                <a:ea typeface="Georgia"/>
                <a:cs typeface="Georgia"/>
                <a:sym typeface="Georgia"/>
              </a:rPr>
              <a:t>: a sampling of all heap allocations</a:t>
            </a:r>
            <a:endParaRPr sz="1350">
              <a:solidFill>
                <a:srgbClr val="37474F"/>
              </a:solidFill>
              <a:latin typeface="Georgia"/>
              <a:ea typeface="Georgia"/>
              <a:cs typeface="Georgia"/>
              <a:sym typeface="Georgia"/>
            </a:endParaRPr>
          </a:p>
          <a:p>
            <a:pPr marL="457200" lvl="0" indent="-314325" algn="l" rtl="0">
              <a:spcBef>
                <a:spcPts val="0"/>
              </a:spcBef>
              <a:spcAft>
                <a:spcPts val="0"/>
              </a:spcAft>
              <a:buSzPts val="1350"/>
              <a:buFont typeface="Georgia"/>
              <a:buChar char="●"/>
            </a:pPr>
            <a:r>
              <a:rPr lang="en" sz="1350">
                <a:solidFill>
                  <a:srgbClr val="C31900"/>
                </a:solidFill>
                <a:latin typeface="Georgia"/>
                <a:ea typeface="Georgia"/>
                <a:cs typeface="Georgia"/>
                <a:sym typeface="Georgia"/>
              </a:rPr>
              <a:t>mutex</a:t>
            </a:r>
            <a:r>
              <a:rPr lang="en" sz="1350">
                <a:solidFill>
                  <a:srgbClr val="37474F"/>
                </a:solidFill>
                <a:latin typeface="Georgia"/>
                <a:ea typeface="Georgia"/>
                <a:cs typeface="Georgia"/>
                <a:sym typeface="Georgia"/>
              </a:rPr>
              <a:t>: stack traces of holders of contended mutexes</a:t>
            </a:r>
            <a:endParaRPr sz="1350">
              <a:solidFill>
                <a:srgbClr val="37474F"/>
              </a:solidFill>
              <a:latin typeface="Georgia"/>
              <a:ea typeface="Georgia"/>
              <a:cs typeface="Georgia"/>
              <a:sym typeface="Georgia"/>
            </a:endParaRPr>
          </a:p>
          <a:p>
            <a:pPr marL="457200" lvl="0" indent="-314325" algn="l" rtl="0">
              <a:spcBef>
                <a:spcPts val="0"/>
              </a:spcBef>
              <a:spcAft>
                <a:spcPts val="0"/>
              </a:spcAft>
              <a:buSzPts val="1350"/>
              <a:buFont typeface="Georgia"/>
              <a:buChar char="●"/>
            </a:pPr>
            <a:r>
              <a:rPr lang="en" sz="1350">
                <a:solidFill>
                  <a:srgbClr val="C31900"/>
                </a:solidFill>
                <a:latin typeface="Georgia"/>
                <a:ea typeface="Georgia"/>
                <a:cs typeface="Georgia"/>
                <a:sym typeface="Georgia"/>
              </a:rPr>
              <a:t>threadcreate</a:t>
            </a:r>
            <a:r>
              <a:rPr lang="en" sz="1350">
                <a:solidFill>
                  <a:srgbClr val="37474F"/>
                </a:solidFill>
                <a:latin typeface="Georgia"/>
                <a:ea typeface="Georgia"/>
                <a:cs typeface="Georgia"/>
                <a:sym typeface="Georgia"/>
              </a:rPr>
              <a:t>: stack traces that led to the creation of new OS threads</a:t>
            </a:r>
            <a:endParaRPr sz="1350">
              <a:solidFill>
                <a:srgbClr val="37474F"/>
              </a:solidFill>
              <a:latin typeface="Georgia"/>
              <a:ea typeface="Georgia"/>
              <a:cs typeface="Georgia"/>
              <a:sym typeface="Georgia"/>
            </a:endParaRPr>
          </a:p>
          <a:p>
            <a:pPr marL="0" lvl="0" indent="0" algn="l" rtl="0">
              <a:spcBef>
                <a:spcPts val="0"/>
              </a:spcBef>
              <a:spcAft>
                <a:spcPts val="0"/>
              </a:spcAft>
              <a:buNone/>
            </a:pPr>
            <a:endParaRPr sz="1350">
              <a:solidFill>
                <a:srgbClr val="37474F"/>
              </a:solidFill>
              <a:latin typeface="Georgia"/>
              <a:ea typeface="Georgia"/>
              <a:cs typeface="Georgia"/>
              <a:sym typeface="Georgia"/>
            </a:endParaRPr>
          </a:p>
          <a:p>
            <a:pPr marL="0" lvl="0" indent="0" algn="l" rtl="0">
              <a:spcBef>
                <a:spcPts val="0"/>
              </a:spcBef>
              <a:spcAft>
                <a:spcPts val="0"/>
              </a:spcAft>
              <a:buNone/>
            </a:pPr>
            <a:r>
              <a:rPr lang="en" sz="1350">
                <a:solidFill>
                  <a:srgbClr val="37474F"/>
                </a:solidFill>
                <a:latin typeface="Georgia"/>
                <a:ea typeface="Georgia"/>
                <a:cs typeface="Georgia"/>
                <a:sym typeface="Georgia"/>
              </a:rPr>
              <a:t>Those are special links that are dynamically generated</a:t>
            </a:r>
            <a:endParaRPr sz="1350">
              <a:solidFill>
                <a:srgbClr val="37474F"/>
              </a:solidFill>
              <a:latin typeface="Georgia"/>
              <a:ea typeface="Georgia"/>
              <a:cs typeface="Georgia"/>
              <a:sym typeface="Georgia"/>
            </a:endParaRPr>
          </a:p>
          <a:p>
            <a:pPr marL="0" lvl="0" indent="0" algn="l" rtl="0">
              <a:spcBef>
                <a:spcPts val="0"/>
              </a:spcBef>
              <a:spcAft>
                <a:spcPts val="0"/>
              </a:spcAft>
              <a:buNone/>
            </a:pPr>
            <a:endParaRPr sz="1350">
              <a:solidFill>
                <a:srgbClr val="37474F"/>
              </a:solidFill>
              <a:latin typeface="Georgia"/>
              <a:ea typeface="Georgia"/>
              <a:cs typeface="Georgia"/>
              <a:sym typeface="Georgia"/>
            </a:endParaRPr>
          </a:p>
          <a:p>
            <a:pPr marL="457200" lvl="0" indent="-314325" algn="l" rtl="0">
              <a:spcBef>
                <a:spcPts val="0"/>
              </a:spcBef>
              <a:spcAft>
                <a:spcPts val="0"/>
              </a:spcAft>
              <a:buClr>
                <a:srgbClr val="37474F"/>
              </a:buClr>
              <a:buSzPts val="1350"/>
              <a:buFont typeface="Georgia"/>
              <a:buChar char="●"/>
            </a:pPr>
            <a:r>
              <a:rPr lang="en" sz="1350">
                <a:solidFill>
                  <a:srgbClr val="C31900"/>
                </a:solidFill>
                <a:latin typeface="Georgia"/>
                <a:ea typeface="Georgia"/>
                <a:cs typeface="Georgia"/>
                <a:sym typeface="Georgia"/>
              </a:rPr>
              <a:t>profile: </a:t>
            </a:r>
            <a:r>
              <a:rPr lang="en" sz="1350">
                <a:solidFill>
                  <a:srgbClr val="000000"/>
                </a:solidFill>
                <a:latin typeface="Georgia"/>
                <a:ea typeface="Georgia"/>
                <a:cs typeface="Georgia"/>
                <a:sym typeface="Georgia"/>
              </a:rPr>
              <a:t>a 30 second cpu profile that is created dynamically and returned as a file</a:t>
            </a:r>
            <a:endParaRPr sz="1350">
              <a:solidFill>
                <a:srgbClr val="000000"/>
              </a:solidFill>
              <a:latin typeface="Georgia"/>
              <a:ea typeface="Georgia"/>
              <a:cs typeface="Georgia"/>
              <a:sym typeface="Georgia"/>
            </a:endParaRPr>
          </a:p>
          <a:p>
            <a:pPr marL="457200" lvl="0" indent="-314325" algn="l" rtl="0">
              <a:spcBef>
                <a:spcPts val="0"/>
              </a:spcBef>
              <a:spcAft>
                <a:spcPts val="0"/>
              </a:spcAft>
              <a:buClr>
                <a:srgbClr val="37474F"/>
              </a:buClr>
              <a:buSzPts val="1350"/>
              <a:buFont typeface="Georgia"/>
              <a:buChar char="●"/>
            </a:pPr>
            <a:r>
              <a:rPr lang="en" sz="1350">
                <a:solidFill>
                  <a:srgbClr val="C31900"/>
                </a:solidFill>
                <a:latin typeface="Georgia"/>
                <a:ea typeface="Georgia"/>
                <a:cs typeface="Georgia"/>
                <a:sym typeface="Georgia"/>
              </a:rPr>
              <a:t>Trace: </a:t>
            </a:r>
            <a:r>
              <a:rPr lang="en" sz="1350">
                <a:solidFill>
                  <a:srgbClr val="000000"/>
                </a:solidFill>
                <a:latin typeface="Georgia"/>
                <a:ea typeface="Georgia"/>
                <a:cs typeface="Georgia"/>
                <a:sym typeface="Georgia"/>
              </a:rPr>
              <a:t>a 5 second trace </a:t>
            </a:r>
            <a:r>
              <a:rPr lang="en" sz="1350">
                <a:solidFill>
                  <a:schemeClr val="dk1"/>
                </a:solidFill>
                <a:latin typeface="Georgia"/>
                <a:ea typeface="Georgia"/>
                <a:cs typeface="Georgia"/>
                <a:sym typeface="Georgia"/>
              </a:rPr>
              <a:t>hat is created dynamically and returned as a file</a:t>
            </a:r>
            <a:endParaRPr sz="1350">
              <a:solidFill>
                <a:srgbClr val="000000"/>
              </a:solidFill>
              <a:latin typeface="Georgia"/>
              <a:ea typeface="Georgia"/>
              <a:cs typeface="Georgia"/>
              <a:sym typeface="Georgia"/>
            </a:endParaRPr>
          </a:p>
          <a:p>
            <a:pPr marL="0" lvl="0" indent="0" algn="l" rtl="0">
              <a:lnSpc>
                <a:spcPct val="100000"/>
              </a:lnSpc>
              <a:spcBef>
                <a:spcPts val="0"/>
              </a:spcBef>
              <a:spcAft>
                <a:spcPts val="0"/>
              </a:spcAft>
              <a:buNone/>
            </a:pPr>
            <a:endParaRPr sz="1350">
              <a:solidFill>
                <a:srgbClr val="37474F"/>
              </a:solidFill>
              <a:latin typeface="Georgia"/>
              <a:ea typeface="Georgia"/>
              <a:cs typeface="Georgia"/>
              <a:sym typeface="Georgia"/>
            </a:endParaRPr>
          </a:p>
          <a:p>
            <a:pPr marL="0" lvl="0" indent="0" algn="l" rtl="0">
              <a:lnSpc>
                <a:spcPct val="100000"/>
              </a:lnSpc>
              <a:spcBef>
                <a:spcPts val="0"/>
              </a:spcBef>
              <a:spcAft>
                <a:spcPts val="0"/>
              </a:spcAft>
              <a:buNone/>
            </a:pPr>
            <a:r>
              <a:rPr lang="en" sz="1350">
                <a:solidFill>
                  <a:srgbClr val="37474F"/>
                </a:solidFill>
                <a:latin typeface="Georgia"/>
                <a:ea typeface="Georgia"/>
                <a:cs typeface="Georgia"/>
                <a:sym typeface="Georgia"/>
              </a:rPr>
              <a:t>So in order to use those we will need to execute from a different shell:</a:t>
            </a:r>
            <a:endParaRPr sz="1350">
              <a:solidFill>
                <a:srgbClr val="37474F"/>
              </a:solidFill>
              <a:latin typeface="Georgia"/>
              <a:ea typeface="Georgia"/>
              <a:cs typeface="Georgia"/>
              <a:sym typeface="Georgia"/>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highlight>
                  <a:srgbClr val="000000"/>
                </a:highlight>
              </a:rPr>
              <a:t>go tool pprof http://localhost:6060/debug/pprof/&lt;.profile&gt;</a:t>
            </a:r>
            <a:endParaRPr sz="1200">
              <a:solidFill>
                <a:srgbClr val="FFFFFF"/>
              </a:solidFill>
              <a:highlight>
                <a:srgbClr val="000000"/>
              </a:highlight>
            </a:endParaRPr>
          </a:p>
          <a:p>
            <a:pPr marL="0" lvl="0" indent="0" algn="l" rtl="0">
              <a:lnSpc>
                <a:spcPct val="100000"/>
              </a:lnSpc>
              <a:spcBef>
                <a:spcPts val="0"/>
              </a:spcBef>
              <a:spcAft>
                <a:spcPts val="0"/>
              </a:spcAft>
              <a:buNone/>
            </a:pPr>
            <a:r>
              <a:rPr lang="en" sz="1350">
                <a:solidFill>
                  <a:srgbClr val="37474F"/>
                </a:solidFill>
                <a:latin typeface="Georgia"/>
                <a:ea typeface="Georgia"/>
                <a:cs typeface="Georgia"/>
                <a:sym typeface="Georgia"/>
              </a:rPr>
              <a:t>Where &lt;.profile&gt; is the name of the subject we wish to get profiling information on for example:</a:t>
            </a:r>
            <a:endParaRPr sz="1350">
              <a:solidFill>
                <a:srgbClr val="37474F"/>
              </a:solidFill>
              <a:latin typeface="Georgia"/>
              <a:ea typeface="Georgia"/>
              <a:cs typeface="Georgia"/>
              <a:sym typeface="Georgia"/>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highlight>
                  <a:schemeClr val="dk1"/>
                </a:highlight>
              </a:rPr>
              <a:t>go tool pprof http://localhost:6060/debug/pprof/goroutine</a:t>
            </a:r>
            <a:endParaRPr sz="1350">
              <a:solidFill>
                <a:srgbClr val="37474F"/>
              </a:solidFill>
              <a:latin typeface="Georgia"/>
              <a:ea typeface="Georgia"/>
              <a:cs typeface="Georgia"/>
              <a:sym typeface="Georgi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3" name="Google Shape;643;p96"/>
          <p:cNvPicPr preferRelativeResize="0"/>
          <p:nvPr/>
        </p:nvPicPr>
        <p:blipFill>
          <a:blip r:embed="rId3">
            <a:alphaModFix/>
          </a:blip>
          <a:stretch>
            <a:fillRect/>
          </a:stretch>
        </p:blipFill>
        <p:spPr>
          <a:xfrm>
            <a:off x="5133000" y="1648100"/>
            <a:ext cx="4010999" cy="3380011"/>
          </a:xfrm>
          <a:prstGeom prst="rect">
            <a:avLst/>
          </a:prstGeom>
          <a:noFill/>
          <a:ln>
            <a:noFill/>
          </a:ln>
        </p:spPr>
      </p:pic>
      <p:sp>
        <p:nvSpPr>
          <p:cNvPr id="641" name="Google Shape;641;p96"/>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Visualizing profiling data</a:t>
            </a:r>
            <a:endParaRPr/>
          </a:p>
        </p:txBody>
      </p:sp>
      <p:sp>
        <p:nvSpPr>
          <p:cNvPr id="642" name="Google Shape;642;p96"/>
          <p:cNvSpPr txBox="1">
            <a:spLocks noGrp="1"/>
          </p:cNvSpPr>
          <p:nvPr>
            <p:ph type="body" idx="1"/>
          </p:nvPr>
        </p:nvSpPr>
        <p:spPr>
          <a:xfrm>
            <a:off x="311698" y="619075"/>
            <a:ext cx="5445921" cy="44808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We can generate an image for the data that was analysed in the format of svg, pdf, png, or gif</a:t>
            </a:r>
            <a:endParaRPr sz="1600" dirty="0">
              <a:solidFill>
                <a:srgbClr val="37474F"/>
              </a:solidFill>
              <a:latin typeface="Georgia"/>
              <a:ea typeface="Georgia"/>
              <a:cs typeface="Georgia"/>
              <a:sym typeface="Georgia"/>
            </a:endParaRPr>
          </a:p>
          <a:p>
            <a:pPr marL="457200" lvl="0" indent="0" algn="l" rtl="0">
              <a:lnSpc>
                <a:spcPct val="150000"/>
              </a:lnSpc>
              <a:spcBef>
                <a:spcPts val="0"/>
              </a:spcBef>
              <a:spcAft>
                <a:spcPts val="0"/>
              </a:spcAft>
              <a:buNone/>
            </a:pPr>
            <a:endParaRPr sz="1600" dirty="0">
              <a:solidFill>
                <a:srgbClr val="37474F"/>
              </a:solidFill>
              <a:latin typeface="Georgia"/>
              <a:ea typeface="Georgia"/>
              <a:cs typeface="Georgia"/>
              <a:sym typeface="Georgia"/>
            </a:endParaRPr>
          </a:p>
          <a:p>
            <a:pPr marL="457200" lvl="0" indent="-330200" algn="l" rtl="0">
              <a:lnSpc>
                <a:spcPct val="150000"/>
              </a:lnSpc>
              <a:spcBef>
                <a:spcPts val="0"/>
              </a:spcBef>
              <a:spcAft>
                <a:spcPts val="0"/>
              </a:spcAft>
              <a:buSzPts val="1600"/>
              <a:buChar char="●"/>
            </a:pPr>
            <a:r>
              <a:rPr lang="en" sz="1600" dirty="0">
                <a:solidFill>
                  <a:srgbClr val="37474F"/>
                </a:solidFill>
                <a:latin typeface="Georgia"/>
                <a:ea typeface="Georgia"/>
                <a:cs typeface="Georgia"/>
                <a:sym typeface="Georgia"/>
              </a:rPr>
              <a:t>Make sure that you have graphviz installed on your system (on mac you can use “brew install”) </a:t>
            </a:r>
            <a:r>
              <a:rPr lang="en" sz="1600" u="sng" dirty="0">
                <a:solidFill>
                  <a:schemeClr val="hlink"/>
                </a:solidFill>
                <a:hlinkClick r:id="rId4"/>
              </a:rPr>
              <a:t>https://enterprise-architecture.org/downloads?id=208</a:t>
            </a:r>
            <a:endParaRPr sz="1600" dirty="0">
              <a:solidFill>
                <a:srgbClr val="37474F"/>
              </a:solidFill>
              <a:latin typeface="Georgia"/>
              <a:ea typeface="Georgia"/>
              <a:cs typeface="Georgia"/>
              <a:sym typeface="Georgia"/>
            </a:endParaRPr>
          </a:p>
          <a:p>
            <a:pPr marL="457200" lvl="0" indent="0" algn="l" rtl="0">
              <a:lnSpc>
                <a:spcPct val="150000"/>
              </a:lnSpc>
              <a:spcBef>
                <a:spcPts val="0"/>
              </a:spcBef>
              <a:spcAft>
                <a:spcPts val="0"/>
              </a:spcAft>
              <a:buNone/>
            </a:pPr>
            <a:endParaRPr sz="1600" dirty="0">
              <a:solidFill>
                <a:srgbClr val="37474F"/>
              </a:solidFill>
              <a:latin typeface="Georgia"/>
              <a:ea typeface="Georgia"/>
              <a:cs typeface="Georgia"/>
              <a:sym typeface="Georgia"/>
            </a:endParaRPr>
          </a:p>
          <a:p>
            <a:pPr marL="457200" lvl="0" indent="-330200" algn="l" rtl="0">
              <a:lnSpc>
                <a:spcPct val="15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Then for example  execute :</a:t>
            </a:r>
            <a:endParaRPr sz="1600" dirty="0">
              <a:solidFill>
                <a:srgbClr val="37474F"/>
              </a:solidFill>
              <a:latin typeface="Georgia"/>
              <a:ea typeface="Georgia"/>
              <a:cs typeface="Georgia"/>
              <a:sym typeface="Georgia"/>
            </a:endParaRPr>
          </a:p>
          <a:p>
            <a:pPr marL="457200" lvl="0" indent="0" algn="l" rtl="0">
              <a:lnSpc>
                <a:spcPct val="150000"/>
              </a:lnSpc>
              <a:spcBef>
                <a:spcPts val="0"/>
              </a:spcBef>
              <a:spcAft>
                <a:spcPts val="0"/>
              </a:spcAft>
              <a:buNone/>
            </a:pPr>
            <a:r>
              <a:rPr lang="en" sz="1200" dirty="0">
                <a:solidFill>
                  <a:srgbClr val="37474F"/>
                </a:solidFill>
                <a:latin typeface="Georgia"/>
                <a:ea typeface="Georgia"/>
                <a:cs typeface="Georgia"/>
                <a:sym typeface="Georgia"/>
              </a:rPr>
              <a:t> go tool pprof -alloc_space -pdf  http://localhost:5000/debug/pprof/heap</a:t>
            </a:r>
            <a:endParaRPr sz="1200" dirty="0">
              <a:solidFill>
                <a:srgbClr val="37474F"/>
              </a:solidFill>
              <a:latin typeface="Georgia"/>
              <a:ea typeface="Georgia"/>
              <a:cs typeface="Georgia"/>
              <a:sym typeface="Georgia"/>
            </a:endParaRPr>
          </a:p>
          <a:p>
            <a:pPr marL="0" lvl="0" indent="0" algn="l" rtl="0">
              <a:lnSpc>
                <a:spcPct val="150000"/>
              </a:lnSpc>
              <a:spcBef>
                <a:spcPts val="0"/>
              </a:spcBef>
              <a:spcAft>
                <a:spcPts val="0"/>
              </a:spcAft>
              <a:buNone/>
            </a:pPr>
            <a:endParaRPr sz="1200" dirty="0">
              <a:solidFill>
                <a:srgbClr val="37474F"/>
              </a:solidFill>
              <a:latin typeface="Georgia"/>
              <a:ea typeface="Georgia"/>
              <a:cs typeface="Georgia"/>
              <a:sym typeface="Georgia"/>
            </a:endParaRPr>
          </a:p>
          <a:p>
            <a:pPr marL="457200" lvl="0" indent="-330200" algn="l" rtl="0">
              <a:lnSpc>
                <a:spcPct val="15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We can also use pprof webui tool by running</a:t>
            </a:r>
            <a:endParaRPr sz="1600" dirty="0">
              <a:solidFill>
                <a:srgbClr val="37474F"/>
              </a:solidFill>
              <a:latin typeface="Georgia"/>
              <a:ea typeface="Georgia"/>
              <a:cs typeface="Georgia"/>
              <a:sym typeface="Georgia"/>
            </a:endParaRPr>
          </a:p>
          <a:p>
            <a:pPr marL="457200" lvl="0" indent="0" algn="l" rtl="0">
              <a:lnSpc>
                <a:spcPct val="150000"/>
              </a:lnSpc>
              <a:spcBef>
                <a:spcPts val="0"/>
              </a:spcBef>
              <a:spcAft>
                <a:spcPts val="0"/>
              </a:spcAft>
              <a:buNone/>
            </a:pPr>
            <a:r>
              <a:rPr lang="en" sz="1200" dirty="0">
                <a:solidFill>
                  <a:srgbClr val="FFFFFF"/>
                </a:solidFill>
                <a:highlight>
                  <a:srgbClr val="000000"/>
                </a:highlight>
                <a:latin typeface="Georgia"/>
                <a:ea typeface="Georgia"/>
                <a:cs typeface="Georgia"/>
                <a:sym typeface="Georgia"/>
              </a:rPr>
              <a:t>$ go tool pprof -http localhost:8080 ../cpuprofiling/cpu.profile</a:t>
            </a:r>
            <a:endParaRPr sz="1200" dirty="0">
              <a:solidFill>
                <a:srgbClr val="FFFFFF"/>
              </a:solidFill>
              <a:highlight>
                <a:srgbClr val="000000"/>
              </a:highlight>
              <a:latin typeface="Georgia"/>
              <a:ea typeface="Georgia"/>
              <a:cs typeface="Georgia"/>
              <a:sym typeface="Georgia"/>
            </a:endParaRPr>
          </a:p>
          <a:p>
            <a:pPr marL="0" lvl="0" indent="0" algn="l" rtl="0">
              <a:lnSpc>
                <a:spcPct val="150000"/>
              </a:lnSpc>
              <a:spcBef>
                <a:spcPts val="0"/>
              </a:spcBef>
              <a:spcAft>
                <a:spcPts val="0"/>
              </a:spcAft>
              <a:buNone/>
            </a:pPr>
            <a:endParaRPr sz="1350" dirty="0">
              <a:solidFill>
                <a:srgbClr val="37474F"/>
              </a:solidFill>
              <a:latin typeface="Georgia"/>
              <a:ea typeface="Georgia"/>
              <a:cs typeface="Georgia"/>
              <a:sym typeface="Georgi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97"/>
          <p:cNvSpPr txBox="1">
            <a:spLocks noGrp="1"/>
          </p:cNvSpPr>
          <p:nvPr>
            <p:ph type="title"/>
          </p:nvPr>
        </p:nvSpPr>
        <p:spPr>
          <a:xfrm>
            <a:off x="22737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Tracing</a:t>
            </a:r>
            <a:endParaRPr/>
          </a:p>
          <a:p>
            <a:pPr marL="0" lvl="0" indent="0" algn="l" rtl="0">
              <a:spcBef>
                <a:spcPts val="0"/>
              </a:spcBef>
              <a:spcAft>
                <a:spcPts val="0"/>
              </a:spcAft>
              <a:buNone/>
            </a:pPr>
            <a:endParaRPr/>
          </a:p>
        </p:txBody>
      </p:sp>
      <p:sp>
        <p:nvSpPr>
          <p:cNvPr id="649" name="Google Shape;649;p97"/>
          <p:cNvSpPr txBox="1">
            <a:spLocks noGrp="1"/>
          </p:cNvSpPr>
          <p:nvPr>
            <p:ph type="body" idx="1"/>
          </p:nvPr>
        </p:nvSpPr>
        <p:spPr>
          <a:xfrm>
            <a:off x="145200" y="527725"/>
            <a:ext cx="8853600" cy="39483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Char char="●"/>
            </a:pPr>
            <a:r>
              <a:rPr lang="en" sz="1400" dirty="0">
                <a:solidFill>
                  <a:srgbClr val="000000"/>
                </a:solidFill>
                <a:highlight>
                  <a:srgbClr val="F7F7F7"/>
                </a:highlight>
              </a:rPr>
              <a:t>go tool trace </a:t>
            </a:r>
            <a:r>
              <a:rPr lang="en" sz="1400" dirty="0">
                <a:solidFill>
                  <a:srgbClr val="000000"/>
                </a:solidFill>
                <a:highlight>
                  <a:srgbClr val="FFFFFF"/>
                </a:highlight>
              </a:rPr>
              <a:t>visualizes all the runtime events over a run of your Go program,</a:t>
            </a:r>
            <a:endParaRPr sz="1400" dirty="0">
              <a:solidFill>
                <a:srgbClr val="000000"/>
              </a:solidFill>
              <a:highlight>
                <a:srgbClr val="FFFFFF"/>
              </a:highlight>
            </a:endParaRPr>
          </a:p>
          <a:p>
            <a:pPr marL="457200" lvl="0" indent="0" algn="l" rtl="0">
              <a:lnSpc>
                <a:spcPct val="100000"/>
              </a:lnSpc>
              <a:spcBef>
                <a:spcPts val="0"/>
              </a:spcBef>
              <a:spcAft>
                <a:spcPts val="0"/>
              </a:spcAft>
              <a:buNone/>
            </a:pPr>
            <a:endParaRPr sz="1400" dirty="0">
              <a:solidFill>
                <a:srgbClr val="000000"/>
              </a:solidFill>
              <a:highlight>
                <a:srgbClr val="FFFFFF"/>
              </a:highlight>
            </a:endParaRPr>
          </a:p>
          <a:p>
            <a:pPr marL="457200" lvl="0" indent="-317500" algn="l" rtl="0">
              <a:lnSpc>
                <a:spcPct val="100000"/>
              </a:lnSpc>
              <a:spcBef>
                <a:spcPts val="0"/>
              </a:spcBef>
              <a:spcAft>
                <a:spcPts val="0"/>
              </a:spcAft>
              <a:buClr>
                <a:srgbClr val="000000"/>
              </a:buClr>
              <a:buSzPts val="1400"/>
              <a:buChar char="●"/>
            </a:pPr>
            <a:r>
              <a:rPr lang="en" sz="1400" dirty="0">
                <a:solidFill>
                  <a:srgbClr val="000000"/>
                </a:solidFill>
                <a:highlight>
                  <a:srgbClr val="F7F7F7"/>
                </a:highlight>
              </a:rPr>
              <a:t>go tool trace</a:t>
            </a:r>
            <a:r>
              <a:rPr lang="en" sz="1400" dirty="0">
                <a:solidFill>
                  <a:srgbClr val="000000"/>
                </a:solidFill>
                <a:highlight>
                  <a:srgbClr val="FFFFFF"/>
                </a:highlight>
              </a:rPr>
              <a:t> is better suited at finding out what your program is doing </a:t>
            </a:r>
            <a:r>
              <a:rPr lang="en" sz="1400" i="1" dirty="0">
                <a:solidFill>
                  <a:srgbClr val="000000"/>
                </a:solidFill>
                <a:highlight>
                  <a:srgbClr val="FFFFFF"/>
                </a:highlight>
              </a:rPr>
              <a:t>over time</a:t>
            </a:r>
            <a:r>
              <a:rPr lang="en" sz="1400" dirty="0">
                <a:solidFill>
                  <a:srgbClr val="000000"/>
                </a:solidFill>
                <a:highlight>
                  <a:srgbClr val="FFFFFF"/>
                </a:highlight>
              </a:rPr>
              <a:t>, not in aggregate</a:t>
            </a:r>
            <a:endParaRPr sz="1400" dirty="0">
              <a:solidFill>
                <a:srgbClr val="000000"/>
              </a:solidFill>
              <a:highlight>
                <a:srgbClr val="FFFFFF"/>
              </a:highlight>
            </a:endParaRPr>
          </a:p>
          <a:p>
            <a:pPr marL="0" lvl="0" indent="0" algn="l" rtl="0">
              <a:lnSpc>
                <a:spcPct val="100000"/>
              </a:lnSpc>
              <a:spcBef>
                <a:spcPts val="0"/>
              </a:spcBef>
              <a:spcAft>
                <a:spcPts val="0"/>
              </a:spcAft>
              <a:buNone/>
            </a:pPr>
            <a:endParaRPr sz="1400" dirty="0">
              <a:solidFill>
                <a:srgbClr val="000000"/>
              </a:solidFill>
              <a:highlight>
                <a:srgbClr val="FFFFFF"/>
              </a:highlight>
            </a:endParaRPr>
          </a:p>
          <a:p>
            <a:pPr marL="457200" lvl="0" indent="-317500" algn="l" rtl="0">
              <a:spcBef>
                <a:spcPts val="0"/>
              </a:spcBef>
              <a:spcAft>
                <a:spcPts val="0"/>
              </a:spcAft>
              <a:buClr>
                <a:srgbClr val="000000"/>
              </a:buClr>
              <a:buSzPts val="1400"/>
              <a:buFont typeface="Arial"/>
              <a:buAutoNum type="arabicPeriod"/>
            </a:pPr>
            <a:r>
              <a:rPr lang="en" sz="1400" dirty="0">
                <a:solidFill>
                  <a:srgbClr val="000000"/>
                </a:solidFill>
                <a:highlight>
                  <a:srgbClr val="FFFFFF"/>
                </a:highlight>
              </a:rPr>
              <a:t>Creation, start and end of goroutines</a:t>
            </a:r>
            <a:endParaRPr sz="1400" dirty="0">
              <a:solidFill>
                <a:srgbClr val="000000"/>
              </a:solidFill>
              <a:highlight>
                <a:srgbClr val="FFFFFF"/>
              </a:highlight>
            </a:endParaRPr>
          </a:p>
          <a:p>
            <a:pPr marL="457200" lvl="0" indent="-317500" algn="l" rtl="0">
              <a:spcBef>
                <a:spcPts val="0"/>
              </a:spcBef>
              <a:spcAft>
                <a:spcPts val="0"/>
              </a:spcAft>
              <a:buClr>
                <a:srgbClr val="000000"/>
              </a:buClr>
              <a:buSzPts val="1400"/>
              <a:buFont typeface="Arial"/>
              <a:buAutoNum type="arabicPeriod"/>
            </a:pPr>
            <a:r>
              <a:rPr lang="en" sz="1400" dirty="0">
                <a:solidFill>
                  <a:srgbClr val="000000"/>
                </a:solidFill>
                <a:highlight>
                  <a:srgbClr val="FFFFFF"/>
                </a:highlight>
              </a:rPr>
              <a:t>Events that block/unblock goroutines (syscalls, channels, locks)</a:t>
            </a:r>
            <a:endParaRPr sz="1400" dirty="0">
              <a:solidFill>
                <a:srgbClr val="000000"/>
              </a:solidFill>
              <a:highlight>
                <a:srgbClr val="FFFFFF"/>
              </a:highlight>
            </a:endParaRPr>
          </a:p>
          <a:p>
            <a:pPr marL="457200" lvl="0" indent="-317500" algn="l" rtl="0">
              <a:spcBef>
                <a:spcPts val="0"/>
              </a:spcBef>
              <a:spcAft>
                <a:spcPts val="0"/>
              </a:spcAft>
              <a:buClr>
                <a:srgbClr val="000000"/>
              </a:buClr>
              <a:buSzPts val="1400"/>
              <a:buFont typeface="Arial"/>
              <a:buAutoNum type="arabicPeriod"/>
            </a:pPr>
            <a:r>
              <a:rPr lang="en" sz="1400" dirty="0">
                <a:solidFill>
                  <a:srgbClr val="000000"/>
                </a:solidFill>
                <a:highlight>
                  <a:srgbClr val="FFFFFF"/>
                </a:highlight>
              </a:rPr>
              <a:t>Network I/O related events</a:t>
            </a:r>
            <a:endParaRPr sz="1400" dirty="0">
              <a:solidFill>
                <a:srgbClr val="000000"/>
              </a:solidFill>
              <a:highlight>
                <a:srgbClr val="FFFFFF"/>
              </a:highlight>
            </a:endParaRPr>
          </a:p>
          <a:p>
            <a:pPr marL="457200" lvl="0" indent="-317500" algn="l" rtl="0">
              <a:spcBef>
                <a:spcPts val="0"/>
              </a:spcBef>
              <a:spcAft>
                <a:spcPts val="0"/>
              </a:spcAft>
              <a:buClr>
                <a:srgbClr val="000000"/>
              </a:buClr>
              <a:buSzPts val="1400"/>
              <a:buFont typeface="Arial"/>
              <a:buAutoNum type="arabicPeriod"/>
            </a:pPr>
            <a:r>
              <a:rPr lang="en" sz="1400" dirty="0">
                <a:solidFill>
                  <a:srgbClr val="000000"/>
                </a:solidFill>
                <a:highlight>
                  <a:srgbClr val="FFFFFF"/>
                </a:highlight>
              </a:rPr>
              <a:t>Syscalls</a:t>
            </a:r>
            <a:endParaRPr sz="1400" dirty="0">
              <a:solidFill>
                <a:srgbClr val="000000"/>
              </a:solidFill>
              <a:highlight>
                <a:srgbClr val="FFFFFF"/>
              </a:highlight>
            </a:endParaRPr>
          </a:p>
          <a:p>
            <a:pPr marL="457200" lvl="0" indent="-317500" algn="l" rtl="0">
              <a:spcBef>
                <a:spcPts val="0"/>
              </a:spcBef>
              <a:spcAft>
                <a:spcPts val="0"/>
              </a:spcAft>
              <a:buClr>
                <a:srgbClr val="000000"/>
              </a:buClr>
              <a:buSzPts val="1400"/>
              <a:buFont typeface="Arial"/>
              <a:buAutoNum type="arabicPeriod"/>
            </a:pPr>
            <a:r>
              <a:rPr lang="en" sz="1400" dirty="0">
                <a:solidFill>
                  <a:srgbClr val="000000"/>
                </a:solidFill>
                <a:highlight>
                  <a:srgbClr val="FFFFFF"/>
                </a:highlight>
              </a:rPr>
              <a:t>Garbage collection</a:t>
            </a:r>
            <a:endParaRPr sz="1400" dirty="0">
              <a:solidFill>
                <a:srgbClr val="000000"/>
              </a:solidFill>
              <a:highlight>
                <a:srgbClr val="FFFFFF"/>
              </a:highlight>
            </a:endParaRPr>
          </a:p>
          <a:p>
            <a:pPr marL="0" lvl="0" indent="0" algn="l" rtl="0">
              <a:lnSpc>
                <a:spcPct val="100000"/>
              </a:lnSpc>
              <a:spcBef>
                <a:spcPts val="1800"/>
              </a:spcBef>
              <a:spcAft>
                <a:spcPts val="0"/>
              </a:spcAft>
              <a:buNone/>
            </a:pPr>
            <a:r>
              <a:rPr lang="en" sz="1400" dirty="0">
                <a:solidFill>
                  <a:srgbClr val="555555"/>
                </a:solidFill>
                <a:highlight>
                  <a:srgbClr val="FFFFFF"/>
                </a:highlight>
              </a:rPr>
              <a:t>In order to support tracing for your webserver, you will need to add following endpoint:</a:t>
            </a:r>
            <a:endParaRPr sz="1400" dirty="0">
              <a:solidFill>
                <a:srgbClr val="555555"/>
              </a:solidFill>
              <a:highlight>
                <a:srgbClr val="FFFFFF"/>
              </a:highlight>
            </a:endParaRPr>
          </a:p>
          <a:p>
            <a:pPr marL="0" lvl="0" indent="0" algn="l" rtl="0">
              <a:lnSpc>
                <a:spcPct val="100000"/>
              </a:lnSpc>
              <a:spcBef>
                <a:spcPts val="0"/>
              </a:spcBef>
              <a:spcAft>
                <a:spcPts val="0"/>
              </a:spcAft>
              <a:buNone/>
            </a:pPr>
            <a:r>
              <a:rPr lang="en" sz="1400" dirty="0">
                <a:solidFill>
                  <a:srgbClr val="24292E"/>
                </a:solidFill>
                <a:highlight>
                  <a:srgbClr val="FFFFFF"/>
                </a:highlight>
              </a:rPr>
              <a:t>r.</a:t>
            </a:r>
            <a:r>
              <a:rPr lang="en" sz="1400" dirty="0">
                <a:solidFill>
                  <a:srgbClr val="6F42C1"/>
                </a:solidFill>
                <a:highlight>
                  <a:srgbClr val="FFFFFF"/>
                </a:highlight>
              </a:rPr>
              <a:t>HandleFunc</a:t>
            </a:r>
            <a:r>
              <a:rPr lang="en" sz="1400" dirty="0">
                <a:solidFill>
                  <a:srgbClr val="24292E"/>
                </a:solidFill>
                <a:highlight>
                  <a:srgbClr val="FFFFFF"/>
                </a:highlight>
              </a:rPr>
              <a:t>(</a:t>
            </a:r>
            <a:r>
              <a:rPr lang="en" sz="1400" dirty="0">
                <a:solidFill>
                  <a:srgbClr val="032F62"/>
                </a:solidFill>
                <a:highlight>
                  <a:srgbClr val="FFFFFF"/>
                </a:highlight>
              </a:rPr>
              <a:t>"/debug/pprof/trace"</a:t>
            </a:r>
            <a:r>
              <a:rPr lang="en" sz="1400" dirty="0">
                <a:solidFill>
                  <a:srgbClr val="24292E"/>
                </a:solidFill>
                <a:highlight>
                  <a:srgbClr val="FFFFFF"/>
                </a:highlight>
              </a:rPr>
              <a:t>, pprof.</a:t>
            </a:r>
            <a:r>
              <a:rPr lang="en" sz="1400" dirty="0">
                <a:solidFill>
                  <a:srgbClr val="005CC5"/>
                </a:solidFill>
                <a:highlight>
                  <a:srgbClr val="FFFFFF"/>
                </a:highlight>
              </a:rPr>
              <a:t>Trace</a:t>
            </a:r>
            <a:r>
              <a:rPr lang="en" sz="1400" dirty="0">
                <a:solidFill>
                  <a:srgbClr val="24292E"/>
                </a:solidFill>
                <a:highlight>
                  <a:srgbClr val="FFFFFF"/>
                </a:highlight>
              </a:rPr>
              <a:t>)</a:t>
            </a:r>
            <a:endParaRPr sz="1400" dirty="0">
              <a:solidFill>
                <a:srgbClr val="24292E"/>
              </a:solidFill>
              <a:highlight>
                <a:srgbClr val="FFFFFF"/>
              </a:highlight>
            </a:endParaRPr>
          </a:p>
          <a:p>
            <a:pPr marL="0" lvl="0" indent="0" algn="l" rtl="0">
              <a:lnSpc>
                <a:spcPct val="100000"/>
              </a:lnSpc>
              <a:spcBef>
                <a:spcPts val="0"/>
              </a:spcBef>
              <a:spcAft>
                <a:spcPts val="0"/>
              </a:spcAft>
              <a:buNone/>
            </a:pPr>
            <a:endParaRPr sz="1400" dirty="0">
              <a:solidFill>
                <a:srgbClr val="24292E"/>
              </a:solidFill>
              <a:highlight>
                <a:srgbClr val="FFFFFF"/>
              </a:highlight>
            </a:endParaRPr>
          </a:p>
          <a:p>
            <a:pPr marL="0" lvl="0" indent="0" algn="l" rtl="0">
              <a:lnSpc>
                <a:spcPct val="100000"/>
              </a:lnSpc>
              <a:spcBef>
                <a:spcPts val="0"/>
              </a:spcBef>
              <a:spcAft>
                <a:spcPts val="0"/>
              </a:spcAft>
              <a:buNone/>
            </a:pPr>
            <a:r>
              <a:rPr lang="en" sz="1400" dirty="0">
                <a:solidFill>
                  <a:srgbClr val="37474F"/>
                </a:solidFill>
              </a:rPr>
              <a:t>For utilising tracing in a non http app all we need to do is import </a:t>
            </a:r>
            <a:r>
              <a:rPr lang="en" sz="1400" dirty="0">
                <a:solidFill>
                  <a:srgbClr val="C31900"/>
                </a:solidFill>
              </a:rPr>
              <a:t>"runtime/trace"</a:t>
            </a:r>
            <a:r>
              <a:rPr lang="en" sz="1400" dirty="0">
                <a:solidFill>
                  <a:srgbClr val="37474F"/>
                </a:solidFill>
              </a:rPr>
              <a:t> and then add calls to the </a:t>
            </a:r>
            <a:endParaRPr sz="1400" dirty="0">
              <a:solidFill>
                <a:srgbClr val="37474F"/>
              </a:solidFill>
            </a:endParaRPr>
          </a:p>
          <a:p>
            <a:pPr marL="0" lvl="0" indent="0" algn="l" rtl="0">
              <a:lnSpc>
                <a:spcPct val="100000"/>
              </a:lnSpc>
              <a:spcBef>
                <a:spcPts val="0"/>
              </a:spcBef>
              <a:spcAft>
                <a:spcPts val="0"/>
              </a:spcAft>
              <a:buNone/>
            </a:pPr>
            <a:r>
              <a:rPr lang="en" sz="1400" dirty="0">
                <a:solidFill>
                  <a:srgbClr val="C31900"/>
                </a:solidFill>
              </a:rPr>
              <a:t>trace.Start</a:t>
            </a:r>
            <a:r>
              <a:rPr lang="en" sz="1400" dirty="0">
                <a:solidFill>
                  <a:srgbClr val="37474F"/>
                </a:solidFill>
              </a:rPr>
              <a:t> and </a:t>
            </a:r>
            <a:r>
              <a:rPr lang="en" sz="1400" dirty="0">
                <a:solidFill>
                  <a:srgbClr val="C31900"/>
                </a:solidFill>
              </a:rPr>
              <a:t>trace.Stop</a:t>
            </a:r>
            <a:endParaRPr sz="1400" dirty="0">
              <a:solidFill>
                <a:srgbClr val="C31900"/>
              </a:solidFill>
            </a:endParaRPr>
          </a:p>
          <a:p>
            <a:pPr marL="0" lvl="0" indent="0" algn="l" rtl="0">
              <a:lnSpc>
                <a:spcPct val="100000"/>
              </a:lnSpc>
              <a:spcBef>
                <a:spcPts val="0"/>
              </a:spcBef>
              <a:spcAft>
                <a:spcPts val="0"/>
              </a:spcAft>
              <a:buNone/>
            </a:pPr>
            <a:endParaRPr sz="1400" dirty="0">
              <a:solidFill>
                <a:srgbClr val="C31900"/>
              </a:solidFill>
            </a:endParaRPr>
          </a:p>
          <a:p>
            <a:pPr marL="0" lvl="0" indent="0" algn="l" rtl="0">
              <a:lnSpc>
                <a:spcPct val="100000"/>
              </a:lnSpc>
              <a:spcBef>
                <a:spcPts val="0"/>
              </a:spcBef>
              <a:spcAft>
                <a:spcPts val="0"/>
              </a:spcAft>
              <a:buNone/>
            </a:pPr>
            <a:r>
              <a:rPr lang="en" sz="1400" dirty="0">
                <a:solidFill>
                  <a:srgbClr val="000000"/>
                </a:solidFill>
              </a:rPr>
              <a:t>Then we need to compile our app to generate the trace data, and open it with the trace tool like so:</a:t>
            </a:r>
            <a:endParaRPr sz="1400" dirty="0">
              <a:solidFill>
                <a:srgbClr val="000000"/>
              </a:solidFill>
            </a:endParaRPr>
          </a:p>
          <a:p>
            <a:pPr marL="0" lvl="0" indent="0" algn="l" rtl="0">
              <a:lnSpc>
                <a:spcPct val="100000"/>
              </a:lnSpc>
              <a:spcBef>
                <a:spcPts val="0"/>
              </a:spcBef>
              <a:spcAft>
                <a:spcPts val="0"/>
              </a:spcAft>
              <a:buNone/>
            </a:pPr>
            <a:endParaRPr sz="1400" dirty="0">
              <a:solidFill>
                <a:srgbClr val="000000"/>
              </a:solidFill>
            </a:endParaRPr>
          </a:p>
          <a:p>
            <a:pPr marL="0" lvl="0" indent="0" algn="l" rtl="0">
              <a:lnSpc>
                <a:spcPct val="100000"/>
              </a:lnSpc>
              <a:spcBef>
                <a:spcPts val="0"/>
              </a:spcBef>
              <a:spcAft>
                <a:spcPts val="0"/>
              </a:spcAft>
              <a:buNone/>
            </a:pPr>
            <a:r>
              <a:rPr lang="en" sz="1400" dirty="0">
                <a:solidFill>
                  <a:srgbClr val="FFFFFF"/>
                </a:solidFill>
                <a:highlight>
                  <a:srgbClr val="000000"/>
                </a:highlight>
              </a:rPr>
              <a:t>$ </a:t>
            </a:r>
            <a:r>
              <a:rPr lang="en" sz="1400" b="1" dirty="0">
                <a:solidFill>
                  <a:srgbClr val="FFFFFF"/>
                </a:solidFill>
                <a:highlight>
                  <a:srgbClr val="000000"/>
                </a:highlight>
              </a:rPr>
              <a:t>go</a:t>
            </a:r>
            <a:r>
              <a:rPr lang="en" sz="1400" dirty="0">
                <a:solidFill>
                  <a:srgbClr val="FFFFFF"/>
                </a:solidFill>
                <a:highlight>
                  <a:srgbClr val="000000"/>
                </a:highlight>
              </a:rPr>
              <a:t> run .</a:t>
            </a:r>
            <a:endParaRPr sz="1400" dirty="0">
              <a:solidFill>
                <a:srgbClr val="FFFFFF"/>
              </a:solidFill>
              <a:highlight>
                <a:srgbClr val="000000"/>
              </a:highlight>
            </a:endParaRPr>
          </a:p>
          <a:p>
            <a:pPr marL="0" lvl="0" indent="0" algn="l" rtl="0">
              <a:lnSpc>
                <a:spcPct val="100000"/>
              </a:lnSpc>
              <a:spcBef>
                <a:spcPts val="0"/>
              </a:spcBef>
              <a:spcAft>
                <a:spcPts val="0"/>
              </a:spcAft>
              <a:buNone/>
            </a:pPr>
            <a:r>
              <a:rPr lang="en" sz="1400" dirty="0">
                <a:solidFill>
                  <a:srgbClr val="FFFFFF"/>
                </a:solidFill>
                <a:highlight>
                  <a:srgbClr val="000000"/>
                </a:highlight>
              </a:rPr>
              <a:t>$ </a:t>
            </a:r>
            <a:r>
              <a:rPr lang="en" sz="1400" b="1" dirty="0">
                <a:solidFill>
                  <a:srgbClr val="FFFFFF"/>
                </a:solidFill>
                <a:highlight>
                  <a:srgbClr val="000000"/>
                </a:highlight>
              </a:rPr>
              <a:t>go</a:t>
            </a:r>
            <a:r>
              <a:rPr lang="en" sz="1400" dirty="0">
                <a:solidFill>
                  <a:srgbClr val="FFFFFF"/>
                </a:solidFill>
                <a:highlight>
                  <a:srgbClr val="000000"/>
                </a:highlight>
              </a:rPr>
              <a:t> tool trace trace.out</a:t>
            </a:r>
            <a:endParaRPr sz="1400" dirty="0">
              <a:solidFill>
                <a:srgbClr val="FFFFFF"/>
              </a:solidFill>
              <a:highlight>
                <a:srgbClr val="000000"/>
              </a:highligh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98"/>
          <p:cNvSpPr txBox="1">
            <a:spLocks noGrp="1"/>
          </p:cNvSpPr>
          <p:nvPr>
            <p:ph type="title"/>
          </p:nvPr>
        </p:nvSpPr>
        <p:spPr>
          <a:xfrm>
            <a:off x="311700" y="1405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Go Plugin</a:t>
            </a:r>
            <a:endParaRPr/>
          </a:p>
        </p:txBody>
      </p:sp>
      <p:sp>
        <p:nvSpPr>
          <p:cNvPr id="655" name="Google Shape;655;p98"/>
          <p:cNvSpPr txBox="1">
            <a:spLocks noGrp="1"/>
          </p:cNvSpPr>
          <p:nvPr>
            <p:ph type="body" idx="1"/>
          </p:nvPr>
        </p:nvSpPr>
        <p:spPr>
          <a:xfrm>
            <a:off x="311700" y="880800"/>
            <a:ext cx="8520600" cy="36879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Plugins allow developers to build loosely coupled modular programs</a:t>
            </a:r>
            <a:endParaRPr sz="1600" dirty="0">
              <a:solidFill>
                <a:schemeClr val="dk1"/>
              </a:solidFill>
            </a:endParaRPr>
          </a:p>
          <a:p>
            <a:pPr marL="457200" lvl="0" indent="0" algn="l" rtl="0">
              <a:lnSpc>
                <a:spcPct val="100000"/>
              </a:lnSpc>
              <a:spcBef>
                <a:spcPts val="0"/>
              </a:spcBef>
              <a:spcAft>
                <a:spcPts val="0"/>
              </a:spcAft>
              <a:buNone/>
            </a:pP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Plugins are compiled as shared object libraries that can be loaded at runtime</a:t>
            </a:r>
            <a:endParaRPr sz="1600" dirty="0">
              <a:solidFill>
                <a:schemeClr val="dk1"/>
              </a:solidFill>
            </a:endParaRPr>
          </a:p>
          <a:p>
            <a:pPr marL="457200" lvl="0" indent="0" algn="l" rtl="0">
              <a:lnSpc>
                <a:spcPct val="100000"/>
              </a:lnSpc>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latin typeface="Georgia"/>
                <a:ea typeface="Georgia"/>
                <a:cs typeface="Georgia"/>
                <a:sym typeface="Georgia"/>
              </a:rPr>
              <a:t>A Go plugin is a package compiled using the </a:t>
            </a:r>
            <a:r>
              <a:rPr lang="en" sz="1600" dirty="0">
                <a:solidFill>
                  <a:srgbClr val="292929"/>
                </a:solidFill>
                <a:highlight>
                  <a:srgbClr val="F2F2F2"/>
                </a:highlight>
                <a:latin typeface="Courier New"/>
                <a:ea typeface="Courier New"/>
                <a:cs typeface="Courier New"/>
                <a:sym typeface="Courier New"/>
              </a:rPr>
              <a:t>-buildmode=plugin </a:t>
            </a:r>
            <a:r>
              <a:rPr lang="en" sz="1600" dirty="0">
                <a:solidFill>
                  <a:srgbClr val="292929"/>
                </a:solidFill>
                <a:highlight>
                  <a:srgbClr val="FFFFFF"/>
                </a:highlight>
                <a:latin typeface="Georgia"/>
                <a:ea typeface="Georgia"/>
                <a:cs typeface="Georgia"/>
                <a:sym typeface="Georgia"/>
              </a:rPr>
              <a:t>build flag to produce a shared object (</a:t>
            </a:r>
            <a:r>
              <a:rPr lang="en" sz="1600" dirty="0">
                <a:solidFill>
                  <a:srgbClr val="292929"/>
                </a:solidFill>
                <a:highlight>
                  <a:srgbClr val="F2F2F2"/>
                </a:highlight>
                <a:latin typeface="Courier New"/>
                <a:ea typeface="Courier New"/>
                <a:cs typeface="Courier New"/>
                <a:sym typeface="Courier New"/>
              </a:rPr>
              <a:t>.so</a:t>
            </a:r>
            <a:r>
              <a:rPr lang="en" sz="1600" dirty="0">
                <a:solidFill>
                  <a:srgbClr val="292929"/>
                </a:solidFill>
                <a:highlight>
                  <a:srgbClr val="FFFFFF"/>
                </a:highlight>
                <a:latin typeface="Georgia"/>
                <a:ea typeface="Georgia"/>
                <a:cs typeface="Georgia"/>
                <a:sym typeface="Georgia"/>
              </a:rPr>
              <a:t>) library file</a:t>
            </a:r>
            <a:endParaRPr sz="1600" dirty="0">
              <a:solidFill>
                <a:srgbClr val="292929"/>
              </a:solidFill>
              <a:highlight>
                <a:srgbClr val="FFFFFF"/>
              </a:highlight>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latin typeface="Georgia"/>
                <a:ea typeface="Georgia"/>
                <a:cs typeface="Georgia"/>
                <a:sym typeface="Georgia"/>
              </a:rPr>
              <a:t>A plugin package must be identified as </a:t>
            </a:r>
            <a:r>
              <a:rPr lang="en" sz="1600" dirty="0">
                <a:solidFill>
                  <a:srgbClr val="292929"/>
                </a:solidFill>
                <a:highlight>
                  <a:srgbClr val="F2F2F2"/>
                </a:highlight>
                <a:latin typeface="Courier New"/>
                <a:ea typeface="Courier New"/>
                <a:cs typeface="Courier New"/>
                <a:sym typeface="Courier New"/>
              </a:rPr>
              <a:t>main</a:t>
            </a:r>
            <a:endParaRPr sz="1600" dirty="0">
              <a:solidFill>
                <a:srgbClr val="292929"/>
              </a:solidFill>
              <a:highlight>
                <a:srgbClr val="FFFFFF"/>
              </a:highlight>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457200" lvl="0" indent="-330200" algn="l" rtl="0">
              <a:lnSpc>
                <a:spcPct val="100000"/>
              </a:lnSpc>
              <a:spcBef>
                <a:spcPts val="0"/>
              </a:spcBef>
              <a:spcAft>
                <a:spcPts val="0"/>
              </a:spcAft>
              <a:buClr>
                <a:srgbClr val="292929"/>
              </a:buClr>
              <a:buSzPts val="1600"/>
              <a:buFont typeface="Georgia"/>
              <a:buChar char="●"/>
            </a:pPr>
            <a:r>
              <a:rPr lang="en" sz="1600" dirty="0">
                <a:solidFill>
                  <a:srgbClr val="292929"/>
                </a:solidFill>
                <a:highlight>
                  <a:srgbClr val="FFFFFF"/>
                </a:highlight>
                <a:latin typeface="Georgia"/>
                <a:ea typeface="Georgia"/>
                <a:cs typeface="Georgia"/>
                <a:sym typeface="Georgia"/>
              </a:rPr>
              <a:t>Exported package functions and variables become shared library symbols</a:t>
            </a:r>
            <a:endParaRPr sz="1600" dirty="0">
              <a:solidFill>
                <a:srgbClr val="292929"/>
              </a:solidFill>
              <a:highlight>
                <a:srgbClr val="FFFFFF"/>
              </a:highlight>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199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Introducing Go Modules</a:t>
            </a:r>
            <a:endParaRPr/>
          </a:p>
        </p:txBody>
      </p:sp>
      <p:sp>
        <p:nvSpPr>
          <p:cNvPr id="106" name="Google Shape;106;p21"/>
          <p:cNvSpPr txBox="1">
            <a:spLocks noGrp="1"/>
          </p:cNvSpPr>
          <p:nvPr>
            <p:ph type="body" idx="1"/>
          </p:nvPr>
        </p:nvSpPr>
        <p:spPr>
          <a:xfrm>
            <a:off x="311700" y="906475"/>
            <a:ext cx="8520600" cy="34164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Go modules are stored inside </a:t>
            </a:r>
            <a:r>
              <a:rPr lang="en" sz="1600" b="1" dirty="0">
                <a:solidFill>
                  <a:schemeClr val="dk1"/>
                </a:solidFill>
              </a:rPr>
              <a:t>$GOPATH/pkg/mod/cache</a:t>
            </a:r>
            <a:r>
              <a:rPr lang="en" sz="1600" dirty="0">
                <a:solidFill>
                  <a:schemeClr val="dk1"/>
                </a:solidFill>
              </a:rPr>
              <a:t> directory (</a:t>
            </a:r>
            <a:r>
              <a:rPr lang="en" sz="1600" b="1" i="1" dirty="0">
                <a:solidFill>
                  <a:schemeClr val="dk1"/>
                </a:solidFill>
              </a:rPr>
              <a:t>module cache directory</a:t>
            </a:r>
            <a:r>
              <a:rPr lang="en" sz="1600" dirty="0">
                <a:solidFill>
                  <a:schemeClr val="dk1"/>
                </a:solidFill>
              </a:rPr>
              <a:t>). (Seems like we haven’t been able to get rid of $GOPATH at all. But Go has to </a:t>
            </a:r>
            <a:r>
              <a:rPr lang="en" sz="1600" b="1" dirty="0">
                <a:solidFill>
                  <a:schemeClr val="dk1"/>
                </a:solidFill>
              </a:rPr>
              <a:t>cache</a:t>
            </a:r>
            <a:r>
              <a:rPr lang="en" sz="1600" dirty="0">
                <a:solidFill>
                  <a:schemeClr val="dk1"/>
                </a:solidFill>
              </a:rPr>
              <a:t> modules somewhere on the system to prevent repeated downloading of the same modules of the same versions).</a:t>
            </a:r>
            <a:endParaRPr sz="1600" dirty="0">
              <a:solidFill>
                <a:srgbClr val="292929"/>
              </a:solidFill>
              <a:highlight>
                <a:srgbClr val="FFFFFF"/>
              </a:highlight>
            </a:endParaRPr>
          </a:p>
          <a:p>
            <a:pPr marL="457200" lvl="0" indent="-330200" algn="l" rtl="0">
              <a:lnSpc>
                <a:spcPct val="100000"/>
              </a:lnSpc>
              <a:spcBef>
                <a:spcPts val="1000"/>
              </a:spcBef>
              <a:spcAft>
                <a:spcPts val="0"/>
              </a:spcAft>
              <a:buClr>
                <a:srgbClr val="292929"/>
              </a:buClr>
              <a:buSzPts val="1600"/>
              <a:buChar char="●"/>
            </a:pPr>
            <a:r>
              <a:rPr lang="en" sz="1600" dirty="0">
                <a:solidFill>
                  <a:srgbClr val="292929"/>
                </a:solidFill>
                <a:highlight>
                  <a:srgbClr val="FFFFFF"/>
                </a:highlight>
              </a:rPr>
              <a:t>Modules allows us to install the precise version of a dependency package to avoid breaking changes.</a:t>
            </a:r>
            <a:endParaRPr sz="1600" dirty="0">
              <a:solidFill>
                <a:srgbClr val="292929"/>
              </a:solidFill>
              <a:highlight>
                <a:srgbClr val="FFFFFF"/>
              </a:highlight>
            </a:endParaRPr>
          </a:p>
          <a:p>
            <a:pPr marL="457200" lvl="0" indent="-330200" algn="l" rtl="0">
              <a:lnSpc>
                <a:spcPct val="100000"/>
              </a:lnSpc>
              <a:spcBef>
                <a:spcPts val="1000"/>
              </a:spcBef>
              <a:spcAft>
                <a:spcPts val="0"/>
              </a:spcAft>
              <a:buClr>
                <a:srgbClr val="292929"/>
              </a:buClr>
              <a:buSzPts val="1600"/>
              <a:buChar char="●"/>
            </a:pPr>
            <a:r>
              <a:rPr lang="en" sz="1600" dirty="0">
                <a:solidFill>
                  <a:srgbClr val="292929"/>
                </a:solidFill>
                <a:highlight>
                  <a:srgbClr val="FFFFFF"/>
                </a:highlight>
              </a:rPr>
              <a:t>Using modules we are able to import multiple versions of the same dependency package</a:t>
            </a:r>
            <a:endParaRPr sz="1600" dirty="0">
              <a:solidFill>
                <a:srgbClr val="292929"/>
              </a:solidFill>
              <a:highlight>
                <a:srgbClr val="FFFFFF"/>
              </a:highlight>
            </a:endParaRPr>
          </a:p>
          <a:p>
            <a:pPr marL="457200" lvl="0" indent="-330200" algn="l" rtl="0">
              <a:lnSpc>
                <a:spcPct val="100000"/>
              </a:lnSpc>
              <a:spcBef>
                <a:spcPts val="1000"/>
              </a:spcBef>
              <a:spcAft>
                <a:spcPts val="0"/>
              </a:spcAft>
              <a:buClr>
                <a:srgbClr val="292929"/>
              </a:buClr>
              <a:buSzPts val="1600"/>
              <a:buChar char="●"/>
            </a:pPr>
            <a:r>
              <a:rPr lang="en" sz="1600" dirty="0">
                <a:solidFill>
                  <a:srgbClr val="292929"/>
                </a:solidFill>
                <a:highlight>
                  <a:srgbClr val="FFFFFF"/>
                </a:highlight>
              </a:rPr>
              <a:t>Like </a:t>
            </a:r>
            <a:r>
              <a:rPr lang="en" sz="1600" dirty="0">
                <a:solidFill>
                  <a:srgbClr val="292929"/>
                </a:solidFill>
                <a:highlight>
                  <a:srgbClr val="F2F2F2"/>
                </a:highlight>
              </a:rPr>
              <a:t>package.json</a:t>
            </a:r>
            <a:r>
              <a:rPr lang="en" sz="1600" dirty="0">
                <a:solidFill>
                  <a:srgbClr val="292929"/>
                </a:solidFill>
                <a:highlight>
                  <a:srgbClr val="FFFFFF"/>
                </a:highlight>
              </a:rPr>
              <a:t> in </a:t>
            </a:r>
            <a:r>
              <a:rPr lang="en" sz="1600" b="1" dirty="0">
                <a:solidFill>
                  <a:srgbClr val="292929"/>
                </a:solidFill>
                <a:highlight>
                  <a:srgbClr val="FFFFFF"/>
                </a:highlight>
              </a:rPr>
              <a:t>NPM</a:t>
            </a:r>
            <a:r>
              <a:rPr lang="en" sz="1600" dirty="0">
                <a:solidFill>
                  <a:srgbClr val="292929"/>
                </a:solidFill>
                <a:highlight>
                  <a:srgbClr val="FFFFFF"/>
                </a:highlight>
              </a:rPr>
              <a:t>, each module has a go.mod file that houses the dependencies for our project</a:t>
            </a:r>
            <a:endParaRPr sz="1600" dirty="0">
              <a:solidFill>
                <a:srgbClr val="292929"/>
              </a:solidFill>
              <a:highlight>
                <a:srgbClr val="FFFFFF"/>
              </a:highlight>
            </a:endParaRPr>
          </a:p>
          <a:p>
            <a:pPr marL="457200" lvl="0" indent="-330200" algn="l" rtl="0">
              <a:spcBef>
                <a:spcPts val="1000"/>
              </a:spcBef>
              <a:spcAft>
                <a:spcPts val="0"/>
              </a:spcAft>
              <a:buClr>
                <a:srgbClr val="292929"/>
              </a:buClr>
              <a:buSzPts val="1600"/>
              <a:buChar char="●"/>
            </a:pPr>
            <a:r>
              <a:rPr lang="en" sz="1600" dirty="0">
                <a:solidFill>
                  <a:schemeClr val="dk1"/>
                </a:solidFill>
              </a:rPr>
              <a:t>If we do -&gt; import "</a:t>
            </a:r>
            <a:r>
              <a:rPr lang="en" sz="1600" b="1" dirty="0">
                <a:solidFill>
                  <a:schemeClr val="dk1"/>
                </a:solidFill>
              </a:rPr>
              <a:t>github.com/username/packagename</a:t>
            </a:r>
            <a:r>
              <a:rPr lang="en" sz="1600" dirty="0">
                <a:solidFill>
                  <a:schemeClr val="dk1"/>
                </a:solidFill>
              </a:rPr>
              <a:t>"</a:t>
            </a:r>
            <a:endParaRPr sz="1600" dirty="0">
              <a:solidFill>
                <a:schemeClr val="dk1"/>
              </a:solidFill>
            </a:endParaRPr>
          </a:p>
          <a:p>
            <a:pPr marL="457200" lvl="0" indent="0" algn="l" rtl="0">
              <a:spcBef>
                <a:spcPts val="0"/>
              </a:spcBef>
              <a:spcAft>
                <a:spcPts val="0"/>
              </a:spcAft>
              <a:buNone/>
            </a:pPr>
            <a:r>
              <a:rPr lang="en" sz="1600" dirty="0">
                <a:solidFill>
                  <a:schemeClr val="dk1"/>
                </a:solidFill>
              </a:rPr>
              <a:t>In the above package import statement, the </a:t>
            </a:r>
            <a:r>
              <a:rPr lang="en" sz="1600" b="1" dirty="0">
                <a:solidFill>
                  <a:schemeClr val="dk1"/>
                </a:solidFill>
              </a:rPr>
              <a:t>package name</a:t>
            </a:r>
            <a:r>
              <a:rPr lang="en" sz="1600" dirty="0">
                <a:solidFill>
                  <a:schemeClr val="dk1"/>
                </a:solidFill>
              </a:rPr>
              <a:t> looks like a </a:t>
            </a:r>
            <a:r>
              <a:rPr lang="en" sz="1600" b="1" dirty="0">
                <a:solidFill>
                  <a:schemeClr val="dk1"/>
                </a:solidFill>
              </a:rPr>
              <a:t>URL</a:t>
            </a:r>
            <a:r>
              <a:rPr lang="en" sz="1600" dirty="0">
                <a:solidFill>
                  <a:schemeClr val="dk1"/>
                </a:solidFill>
              </a:rPr>
              <a:t>, because it is. Go can download and install packages located anywhere on the internet.</a:t>
            </a:r>
            <a:endParaRPr sz="1600" dirty="0">
              <a:solidFill>
                <a:schemeClr val="dk1"/>
              </a:solidFill>
            </a:endParaRPr>
          </a:p>
          <a:p>
            <a:pPr marL="457200" lvl="0" indent="0" algn="l" rtl="0">
              <a:lnSpc>
                <a:spcPct val="100000"/>
              </a:lnSpc>
              <a:spcBef>
                <a:spcPts val="0"/>
              </a:spcBef>
              <a:spcAft>
                <a:spcPts val="1000"/>
              </a:spcAft>
              <a:buNone/>
            </a:pPr>
            <a:endParaRPr sz="1400" dirty="0">
              <a:solidFill>
                <a:srgbClr val="292929"/>
              </a:solidFill>
              <a:highlight>
                <a:srgbClr val="FFFFFF"/>
              </a:highligh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9"/>
          <p:cNvSpPr txBox="1">
            <a:spLocks noGrp="1"/>
          </p:cNvSpPr>
          <p:nvPr>
            <p:ph type="title"/>
          </p:nvPr>
        </p:nvSpPr>
        <p:spPr>
          <a:xfrm>
            <a:off x="311700" y="18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Go Plugin</a:t>
            </a:r>
            <a:endParaRPr/>
          </a:p>
        </p:txBody>
      </p:sp>
      <p:sp>
        <p:nvSpPr>
          <p:cNvPr id="661" name="Google Shape;661;p99"/>
          <p:cNvSpPr txBox="1">
            <a:spLocks noGrp="1"/>
          </p:cNvSpPr>
          <p:nvPr>
            <p:ph type="body" idx="1"/>
          </p:nvPr>
        </p:nvSpPr>
        <p:spPr>
          <a:xfrm>
            <a:off x="311700" y="804700"/>
            <a:ext cx="4840200" cy="414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292929"/>
                </a:solidFill>
                <a:highlight>
                  <a:srgbClr val="FFFFFF"/>
                </a:highlight>
                <a:latin typeface="Georgia"/>
                <a:ea typeface="Georgia"/>
                <a:cs typeface="Georgia"/>
                <a:sym typeface="Georgia"/>
              </a:rPr>
              <a:t>On the right , For example you can see that the sort plugin is just an exported function name, using it  is simple as:</a:t>
            </a:r>
            <a:endParaRPr sz="1600" dirty="0">
              <a:solidFill>
                <a:srgbClr val="292929"/>
              </a:solidFill>
              <a:highlight>
                <a:srgbClr val="FFFFFF"/>
              </a:highlight>
              <a:latin typeface="Georgia"/>
              <a:ea typeface="Georgia"/>
              <a:cs typeface="Georgia"/>
              <a:sym typeface="Georgia"/>
            </a:endParaRPr>
          </a:p>
          <a:p>
            <a:pPr marL="457200" lvl="0" indent="-304800" algn="l" rtl="0">
              <a:lnSpc>
                <a:spcPct val="150000"/>
              </a:lnSpc>
              <a:spcBef>
                <a:spcPts val="1600"/>
              </a:spcBef>
              <a:spcAft>
                <a:spcPts val="0"/>
              </a:spcAft>
              <a:buSzPts val="1200"/>
              <a:buFont typeface="Courier New"/>
              <a:buAutoNum type="arabicPeriod"/>
            </a:pPr>
            <a:r>
              <a:rPr lang="en" sz="1200" dirty="0">
                <a:solidFill>
                  <a:srgbClr val="000000"/>
                </a:solidFill>
                <a:highlight>
                  <a:srgbClr val="FFFFFF"/>
                </a:highlight>
              </a:rPr>
              <a:t>Opening the file using plugin package</a:t>
            </a:r>
            <a:r>
              <a:rPr lang="en" sz="1200" dirty="0">
                <a:solidFill>
                  <a:schemeClr val="dk1"/>
                </a:solidFill>
                <a:highlight>
                  <a:srgbClr val="FFFFFF"/>
                </a:highlight>
                <a:latin typeface="Courier New"/>
                <a:ea typeface="Courier New"/>
                <a:cs typeface="Courier New"/>
                <a:sym typeface="Courier New"/>
              </a:rPr>
              <a:t> plugin.</a:t>
            </a:r>
            <a:r>
              <a:rPr lang="en" sz="1200" dirty="0">
                <a:solidFill>
                  <a:srgbClr val="795E26"/>
                </a:solidFill>
                <a:highlight>
                  <a:srgbClr val="FFFFFF"/>
                </a:highlight>
                <a:latin typeface="Courier New"/>
                <a:ea typeface="Courier New"/>
                <a:cs typeface="Courier New"/>
                <a:sym typeface="Courier New"/>
              </a:rPr>
              <a:t>Open</a:t>
            </a:r>
            <a:r>
              <a:rPr lang="en" sz="1200" dirty="0">
                <a:solidFill>
                  <a:schemeClr val="dk1"/>
                </a:solidFill>
                <a:highlight>
                  <a:srgbClr val="FFFFFF"/>
                </a:highlight>
                <a:latin typeface="Courier New"/>
                <a:ea typeface="Courier New"/>
                <a:cs typeface="Courier New"/>
                <a:sym typeface="Courier New"/>
              </a:rPr>
              <a:t>(</a:t>
            </a:r>
            <a:r>
              <a:rPr lang="en" sz="1200" dirty="0">
                <a:solidFill>
                  <a:srgbClr val="A31515"/>
                </a:solidFill>
                <a:highlight>
                  <a:srgbClr val="FFFFFF"/>
                </a:highlight>
                <a:latin typeface="Courier New"/>
                <a:ea typeface="Courier New"/>
                <a:cs typeface="Courier New"/>
                <a:sym typeface="Courier New"/>
              </a:rPr>
              <a:t>"./plugins/bubblesort.so"</a:t>
            </a:r>
            <a:r>
              <a:rPr lang="en" sz="1200" dirty="0">
                <a:solidFill>
                  <a:schemeClr val="dk1"/>
                </a:solidFill>
                <a:highlight>
                  <a:srgbClr val="FFFFFF"/>
                </a:highlight>
                <a:latin typeface="Courier New"/>
                <a:ea typeface="Courier New"/>
                <a:cs typeface="Courier New"/>
                <a:sym typeface="Courier New"/>
              </a:rPr>
              <a:t>)</a:t>
            </a:r>
            <a:endParaRPr sz="1200" dirty="0">
              <a:solidFill>
                <a:schemeClr val="dk1"/>
              </a:solidFill>
              <a:highlight>
                <a:srgbClr val="FFFFFF"/>
              </a:highlight>
              <a:latin typeface="Courier New"/>
              <a:ea typeface="Courier New"/>
              <a:cs typeface="Courier New"/>
              <a:sym typeface="Courier New"/>
            </a:endParaRPr>
          </a:p>
          <a:p>
            <a:pPr marL="457200" lvl="0" indent="0" algn="l" rtl="0">
              <a:lnSpc>
                <a:spcPct val="150000"/>
              </a:lnSpc>
              <a:spcBef>
                <a:spcPts val="0"/>
              </a:spcBef>
              <a:spcAft>
                <a:spcPts val="0"/>
              </a:spcAft>
              <a:buNone/>
            </a:pPr>
            <a:endParaRPr sz="1200" dirty="0">
              <a:solidFill>
                <a:schemeClr val="dk1"/>
              </a:solidFill>
              <a:highlight>
                <a:srgbClr val="FFFFFF"/>
              </a:highlight>
              <a:latin typeface="Courier New"/>
              <a:ea typeface="Courier New"/>
              <a:cs typeface="Courier New"/>
              <a:sym typeface="Courier New"/>
            </a:endParaRPr>
          </a:p>
          <a:p>
            <a:pPr marL="457200" lvl="0" indent="-304800" algn="l" rtl="0">
              <a:lnSpc>
                <a:spcPct val="150000"/>
              </a:lnSpc>
              <a:spcBef>
                <a:spcPts val="0"/>
              </a:spcBef>
              <a:spcAft>
                <a:spcPts val="0"/>
              </a:spcAft>
              <a:buClr>
                <a:srgbClr val="000000"/>
              </a:buClr>
              <a:buSzPts val="1200"/>
              <a:buAutoNum type="arabicPeriod"/>
            </a:pPr>
            <a:r>
              <a:rPr lang="en" sz="1200" dirty="0">
                <a:solidFill>
                  <a:srgbClr val="000000"/>
                </a:solidFill>
                <a:highlight>
                  <a:srgbClr val="FFFFFF"/>
                </a:highlight>
              </a:rPr>
              <a:t>Looking for the exported function </a:t>
            </a:r>
            <a:endParaRPr sz="1200" dirty="0">
              <a:solidFill>
                <a:srgbClr val="000000"/>
              </a:solidFill>
              <a:highlight>
                <a:srgbClr val="FFFFFF"/>
              </a:highlight>
            </a:endParaRPr>
          </a:p>
          <a:p>
            <a:pPr marL="457200" lvl="0" indent="0" algn="l" rtl="0">
              <a:lnSpc>
                <a:spcPct val="150000"/>
              </a:lnSpc>
              <a:spcBef>
                <a:spcPts val="0"/>
              </a:spcBef>
              <a:spcAft>
                <a:spcPts val="0"/>
              </a:spcAft>
              <a:buNone/>
            </a:pPr>
            <a:r>
              <a:rPr lang="en" sz="1200" dirty="0">
                <a:solidFill>
                  <a:srgbClr val="001080"/>
                </a:solidFill>
                <a:highlight>
                  <a:srgbClr val="FFFFFF"/>
                </a:highlight>
                <a:latin typeface="Courier New"/>
                <a:ea typeface="Courier New"/>
                <a:cs typeface="Courier New"/>
                <a:sym typeface="Courier New"/>
              </a:rPr>
              <a:t>symbol</a:t>
            </a:r>
            <a:r>
              <a:rPr lang="en" sz="1200" dirty="0">
                <a:solidFill>
                  <a:schemeClr val="dk1"/>
                </a:solidFill>
                <a:highlight>
                  <a:srgbClr val="FFFFFF"/>
                </a:highlight>
                <a:latin typeface="Courier New"/>
                <a:ea typeface="Courier New"/>
                <a:cs typeface="Courier New"/>
                <a:sym typeface="Courier New"/>
              </a:rPr>
              <a:t>, </a:t>
            </a:r>
            <a:r>
              <a:rPr lang="en" sz="1200" dirty="0">
                <a:solidFill>
                  <a:srgbClr val="001080"/>
                </a:solidFill>
                <a:highlight>
                  <a:srgbClr val="FFFFFF"/>
                </a:highlight>
                <a:latin typeface="Courier New"/>
                <a:ea typeface="Courier New"/>
                <a:cs typeface="Courier New"/>
                <a:sym typeface="Courier New"/>
              </a:rPr>
              <a:t>err</a:t>
            </a:r>
            <a:r>
              <a:rPr lang="en" sz="1200" dirty="0">
                <a:solidFill>
                  <a:schemeClr val="dk1"/>
                </a:solidFill>
                <a:highlight>
                  <a:srgbClr val="FFFFFF"/>
                </a:highlight>
                <a:latin typeface="Courier New"/>
                <a:ea typeface="Courier New"/>
                <a:cs typeface="Courier New"/>
                <a:sym typeface="Courier New"/>
              </a:rPr>
              <a:t> := p.</a:t>
            </a:r>
            <a:r>
              <a:rPr lang="en" sz="1200" dirty="0">
                <a:solidFill>
                  <a:srgbClr val="795E26"/>
                </a:solidFill>
                <a:highlight>
                  <a:srgbClr val="FFFFFF"/>
                </a:highlight>
                <a:latin typeface="Courier New"/>
                <a:ea typeface="Courier New"/>
                <a:cs typeface="Courier New"/>
                <a:sym typeface="Courier New"/>
              </a:rPr>
              <a:t>Lookup</a:t>
            </a:r>
            <a:r>
              <a:rPr lang="en" sz="1200" dirty="0">
                <a:solidFill>
                  <a:schemeClr val="dk1"/>
                </a:solidFill>
                <a:highlight>
                  <a:srgbClr val="FFFFFF"/>
                </a:highlight>
                <a:latin typeface="Courier New"/>
                <a:ea typeface="Courier New"/>
                <a:cs typeface="Courier New"/>
                <a:sym typeface="Courier New"/>
              </a:rPr>
              <a:t>(</a:t>
            </a:r>
            <a:r>
              <a:rPr lang="en" sz="1200" dirty="0">
                <a:solidFill>
                  <a:srgbClr val="A31515"/>
                </a:solidFill>
                <a:highlight>
                  <a:srgbClr val="FFFFFF"/>
                </a:highlight>
                <a:latin typeface="Courier New"/>
                <a:ea typeface="Courier New"/>
                <a:cs typeface="Courier New"/>
                <a:sym typeface="Courier New"/>
              </a:rPr>
              <a:t>"Sort"</a:t>
            </a:r>
            <a:r>
              <a:rPr lang="en" sz="1200" dirty="0">
                <a:solidFill>
                  <a:schemeClr val="dk1"/>
                </a:solidFill>
                <a:highlight>
                  <a:srgbClr val="FFFFFF"/>
                </a:highlight>
                <a:latin typeface="Courier New"/>
                <a:ea typeface="Courier New"/>
                <a:cs typeface="Courier New"/>
                <a:sym typeface="Courier New"/>
              </a:rPr>
              <a:t>)</a:t>
            </a:r>
            <a:endParaRPr sz="12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200" dirty="0">
              <a:solidFill>
                <a:schemeClr val="dk1"/>
              </a:solidFill>
              <a:highlight>
                <a:srgbClr val="FFFFFF"/>
              </a:highlight>
              <a:latin typeface="Courier New"/>
              <a:ea typeface="Courier New"/>
              <a:cs typeface="Courier New"/>
              <a:sym typeface="Courier New"/>
            </a:endParaRPr>
          </a:p>
          <a:p>
            <a:pPr marL="457200" lvl="0" indent="-304800" algn="l" rtl="0">
              <a:lnSpc>
                <a:spcPct val="150000"/>
              </a:lnSpc>
              <a:spcBef>
                <a:spcPts val="0"/>
              </a:spcBef>
              <a:spcAft>
                <a:spcPts val="0"/>
              </a:spcAft>
              <a:buClr>
                <a:schemeClr val="dk1"/>
              </a:buClr>
              <a:buSzPts val="1200"/>
              <a:buFont typeface="Courier New"/>
              <a:buAutoNum type="arabicPeriod"/>
            </a:pPr>
            <a:r>
              <a:rPr lang="en" sz="1200" dirty="0">
                <a:solidFill>
                  <a:schemeClr val="dk1"/>
                </a:solidFill>
                <a:highlight>
                  <a:srgbClr val="FFFFFF"/>
                </a:highlight>
              </a:rPr>
              <a:t>Executing the function</a:t>
            </a:r>
            <a:r>
              <a:rPr lang="en" sz="1200" dirty="0">
                <a:solidFill>
                  <a:schemeClr val="dk1"/>
                </a:solidFill>
                <a:highlight>
                  <a:srgbClr val="FFFFFF"/>
                </a:highlight>
                <a:latin typeface="Courier New"/>
                <a:ea typeface="Courier New"/>
                <a:cs typeface="Courier New"/>
                <a:sym typeface="Courier New"/>
              </a:rPr>
              <a:t> </a:t>
            </a:r>
            <a:endParaRPr sz="1200" dirty="0">
              <a:solidFill>
                <a:schemeClr val="dk1"/>
              </a:solidFill>
              <a:highlight>
                <a:srgbClr val="FFFFFF"/>
              </a:highlight>
              <a:latin typeface="Courier New"/>
              <a:ea typeface="Courier New"/>
              <a:cs typeface="Courier New"/>
              <a:sym typeface="Courier New"/>
            </a:endParaRPr>
          </a:p>
          <a:p>
            <a:pPr marL="457200" lvl="0" indent="0" algn="l" rtl="0">
              <a:lnSpc>
                <a:spcPct val="150000"/>
              </a:lnSpc>
              <a:spcBef>
                <a:spcPts val="0"/>
              </a:spcBef>
              <a:spcAft>
                <a:spcPts val="0"/>
              </a:spcAft>
              <a:buNone/>
            </a:pPr>
            <a:r>
              <a:rPr lang="en" sz="1200" dirty="0">
                <a:solidFill>
                  <a:srgbClr val="001080"/>
                </a:solidFill>
                <a:highlight>
                  <a:srgbClr val="FFFFFF"/>
                </a:highlight>
                <a:latin typeface="Courier New"/>
                <a:ea typeface="Courier New"/>
                <a:cs typeface="Courier New"/>
                <a:sym typeface="Courier New"/>
              </a:rPr>
              <a:t>sortFunc</a:t>
            </a:r>
            <a:r>
              <a:rPr lang="en" sz="1200" dirty="0">
                <a:solidFill>
                  <a:schemeClr val="dk1"/>
                </a:solidFill>
                <a:highlight>
                  <a:srgbClr val="FFFFFF"/>
                </a:highlight>
                <a:latin typeface="Courier New"/>
                <a:ea typeface="Courier New"/>
                <a:cs typeface="Courier New"/>
                <a:sym typeface="Courier New"/>
              </a:rPr>
              <a:t>, </a:t>
            </a:r>
            <a:r>
              <a:rPr lang="en" sz="1200" dirty="0">
                <a:solidFill>
                  <a:srgbClr val="001080"/>
                </a:solidFill>
                <a:highlight>
                  <a:srgbClr val="FFFFFF"/>
                </a:highlight>
                <a:latin typeface="Courier New"/>
                <a:ea typeface="Courier New"/>
                <a:cs typeface="Courier New"/>
                <a:sym typeface="Courier New"/>
              </a:rPr>
              <a:t>ok</a:t>
            </a:r>
            <a:r>
              <a:rPr lang="en" sz="1200" dirty="0">
                <a:solidFill>
                  <a:schemeClr val="dk1"/>
                </a:solidFill>
                <a:highlight>
                  <a:srgbClr val="FFFFFF"/>
                </a:highlight>
                <a:latin typeface="Courier New"/>
                <a:ea typeface="Courier New"/>
                <a:cs typeface="Courier New"/>
                <a:sym typeface="Courier New"/>
              </a:rPr>
              <a:t> := symbol.(</a:t>
            </a:r>
            <a:r>
              <a:rPr lang="en" sz="1200" dirty="0">
                <a:solidFill>
                  <a:srgbClr val="0000FF"/>
                </a:solidFill>
                <a:highlight>
                  <a:srgbClr val="FFFFFF"/>
                </a:highlight>
                <a:latin typeface="Courier New"/>
                <a:ea typeface="Courier New"/>
                <a:cs typeface="Courier New"/>
                <a:sym typeface="Courier New"/>
              </a:rPr>
              <a:t>func</a:t>
            </a:r>
            <a:r>
              <a:rPr lang="en" sz="1200" dirty="0">
                <a:solidFill>
                  <a:schemeClr val="dk1"/>
                </a:solidFill>
                <a:highlight>
                  <a:srgbClr val="FFFFFF"/>
                </a:highlight>
                <a:latin typeface="Courier New"/>
                <a:ea typeface="Courier New"/>
                <a:cs typeface="Courier New"/>
                <a:sym typeface="Courier New"/>
              </a:rPr>
              <a:t>([]</a:t>
            </a:r>
            <a:r>
              <a:rPr lang="en" sz="1200" dirty="0">
                <a:solidFill>
                  <a:srgbClr val="267F99"/>
                </a:solidFill>
                <a:highlight>
                  <a:srgbClr val="FFFFFF"/>
                </a:highlight>
                <a:latin typeface="Courier New"/>
                <a:ea typeface="Courier New"/>
                <a:cs typeface="Courier New"/>
                <a:sym typeface="Courier New"/>
              </a:rPr>
              <a:t>int</a:t>
            </a:r>
            <a:r>
              <a:rPr lang="en" sz="1200" dirty="0">
                <a:solidFill>
                  <a:schemeClr val="dk1"/>
                </a:solidFill>
                <a:highlight>
                  <a:srgbClr val="FFFFFF"/>
                </a:highlight>
                <a:latin typeface="Courier New"/>
                <a:ea typeface="Courier New"/>
                <a:cs typeface="Courier New"/>
                <a:sym typeface="Courier New"/>
              </a:rPr>
              <a:t>) *[]</a:t>
            </a:r>
            <a:r>
              <a:rPr lang="en" sz="1200" dirty="0">
                <a:solidFill>
                  <a:srgbClr val="267F99"/>
                </a:solidFill>
                <a:highlight>
                  <a:srgbClr val="FFFFFF"/>
                </a:highlight>
                <a:latin typeface="Courier New"/>
                <a:ea typeface="Courier New"/>
                <a:cs typeface="Courier New"/>
                <a:sym typeface="Courier New"/>
              </a:rPr>
              <a:t>int</a:t>
            </a:r>
            <a:r>
              <a:rPr lang="en" sz="1200" dirty="0">
                <a:solidFill>
                  <a:schemeClr val="dk1"/>
                </a:solidFill>
                <a:highlight>
                  <a:srgbClr val="FFFFFF"/>
                </a:highlight>
                <a:latin typeface="Courier New"/>
                <a:ea typeface="Courier New"/>
                <a:cs typeface="Courier New"/>
                <a:sym typeface="Courier New"/>
              </a:rPr>
              <a:t>)</a:t>
            </a:r>
            <a:endParaRPr sz="12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1200" dirty="0">
                <a:solidFill>
                  <a:schemeClr val="dk1"/>
                </a:solidFill>
                <a:highlight>
                  <a:srgbClr val="FFFFFF"/>
                </a:highlight>
                <a:latin typeface="Courier New"/>
                <a:ea typeface="Courier New"/>
                <a:cs typeface="Courier New"/>
                <a:sym typeface="Courier New"/>
              </a:rPr>
              <a:t>     </a:t>
            </a:r>
            <a:r>
              <a:rPr lang="en" sz="1200" dirty="0">
                <a:solidFill>
                  <a:srgbClr val="001080"/>
                </a:solidFill>
                <a:highlight>
                  <a:srgbClr val="FFFFFF"/>
                </a:highlight>
                <a:latin typeface="Courier New"/>
                <a:ea typeface="Courier New"/>
                <a:cs typeface="Courier New"/>
                <a:sym typeface="Courier New"/>
              </a:rPr>
              <a:t>sorted</a:t>
            </a:r>
            <a:r>
              <a:rPr lang="en" sz="1200" dirty="0">
                <a:solidFill>
                  <a:schemeClr val="dk1"/>
                </a:solidFill>
                <a:highlight>
                  <a:srgbClr val="FFFFFF"/>
                </a:highlight>
                <a:latin typeface="Courier New"/>
                <a:ea typeface="Courier New"/>
                <a:cs typeface="Courier New"/>
                <a:sym typeface="Courier New"/>
              </a:rPr>
              <a:t> := </a:t>
            </a:r>
            <a:r>
              <a:rPr lang="en" sz="1200" dirty="0">
                <a:solidFill>
                  <a:srgbClr val="795E26"/>
                </a:solidFill>
                <a:highlight>
                  <a:srgbClr val="FFFFFF"/>
                </a:highlight>
                <a:latin typeface="Courier New"/>
                <a:ea typeface="Courier New"/>
                <a:cs typeface="Courier New"/>
                <a:sym typeface="Courier New"/>
              </a:rPr>
              <a:t>sortFunc</a:t>
            </a:r>
            <a:r>
              <a:rPr lang="en" sz="1200" dirty="0">
                <a:solidFill>
                  <a:schemeClr val="dk1"/>
                </a:solidFill>
                <a:highlight>
                  <a:srgbClr val="FFFFFF"/>
                </a:highlight>
                <a:latin typeface="Courier New"/>
                <a:ea typeface="Courier New"/>
                <a:cs typeface="Courier New"/>
                <a:sym typeface="Courier New"/>
              </a:rPr>
              <a:t>(numbers)</a:t>
            </a:r>
            <a:endParaRPr sz="12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1600"/>
              </a:spcAft>
              <a:buNone/>
            </a:pPr>
            <a:endParaRPr sz="1600" dirty="0">
              <a:solidFill>
                <a:srgbClr val="292929"/>
              </a:solidFill>
              <a:highlight>
                <a:srgbClr val="FFFFFF"/>
              </a:highlight>
              <a:latin typeface="Georgia"/>
              <a:ea typeface="Georgia"/>
              <a:cs typeface="Georgia"/>
              <a:sym typeface="Georgia"/>
            </a:endParaRPr>
          </a:p>
        </p:txBody>
      </p:sp>
      <p:sp>
        <p:nvSpPr>
          <p:cNvPr id="662" name="Google Shape;662;p99"/>
          <p:cNvSpPr txBox="1"/>
          <p:nvPr/>
        </p:nvSpPr>
        <p:spPr>
          <a:xfrm>
            <a:off x="5226450" y="804700"/>
            <a:ext cx="3685800" cy="4110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package</a:t>
            </a:r>
            <a:r>
              <a:rPr lang="en" sz="900">
                <a:solidFill>
                  <a:schemeClr val="dk1"/>
                </a:solidFill>
                <a:highlight>
                  <a:srgbClr val="FFFFFF"/>
                </a:highlight>
                <a:latin typeface="Courier New"/>
                <a:ea typeface="Courier New"/>
                <a:cs typeface="Courier New"/>
                <a:sym typeface="Courier New"/>
              </a:rPr>
              <a:t> main</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Sort</a:t>
            </a:r>
            <a:r>
              <a:rPr lang="en" sz="900">
                <a:solidFill>
                  <a:schemeClr val="dk1"/>
                </a:solidFill>
                <a:highlight>
                  <a:srgbClr val="FFFFFF"/>
                </a:highlight>
                <a:latin typeface="Courier New"/>
                <a:ea typeface="Courier New"/>
                <a:cs typeface="Courier New"/>
                <a:sym typeface="Courier New"/>
              </a:rPr>
              <a:t>(items []</a:t>
            </a:r>
            <a:r>
              <a:rPr lang="en" sz="900">
                <a:solidFill>
                  <a:srgbClr val="267F99"/>
                </a:solidFill>
                <a:highlight>
                  <a:srgbClr val="FFFFFF"/>
                </a:highlight>
                <a:latin typeface="Courier New"/>
                <a:ea typeface="Courier New"/>
                <a:cs typeface="Courier New"/>
                <a:sym typeface="Courier New"/>
              </a:rPr>
              <a:t>int</a:t>
            </a:r>
            <a:r>
              <a:rPr lang="en" sz="900">
                <a:solidFill>
                  <a:schemeClr val="dk1"/>
                </a:solidFill>
                <a:highlight>
                  <a:srgbClr val="FFFFFF"/>
                </a:highlight>
                <a:latin typeface="Courier New"/>
                <a:ea typeface="Courier New"/>
                <a:cs typeface="Courier New"/>
                <a:sym typeface="Courier New"/>
              </a:rPr>
              <a:t>) *[]</a:t>
            </a:r>
            <a:r>
              <a:rPr lang="en" sz="900">
                <a:solidFill>
                  <a:srgbClr val="267F99"/>
                </a:solidFill>
                <a:highlight>
                  <a:srgbClr val="FFFFFF"/>
                </a:highlight>
                <a:latin typeface="Courier New"/>
                <a:ea typeface="Courier New"/>
                <a:cs typeface="Courier New"/>
                <a:sym typeface="Courier New"/>
              </a:rPr>
              <a:t>int</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if</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len</a:t>
            </a:r>
            <a:r>
              <a:rPr lang="en" sz="900">
                <a:solidFill>
                  <a:schemeClr val="dk1"/>
                </a:solidFill>
                <a:highlight>
                  <a:srgbClr val="FFFFFF"/>
                </a:highlight>
                <a:latin typeface="Courier New"/>
                <a:ea typeface="Courier New"/>
                <a:cs typeface="Courier New"/>
                <a:sym typeface="Courier New"/>
              </a:rPr>
              <a:t>(items) &lt; </a:t>
            </a:r>
            <a:r>
              <a:rPr lang="en" sz="900">
                <a:solidFill>
                  <a:srgbClr val="098658"/>
                </a:solidFill>
                <a:highlight>
                  <a:srgbClr val="FFFFFF"/>
                </a:highlight>
                <a:latin typeface="Courier New"/>
                <a:ea typeface="Courier New"/>
                <a:cs typeface="Courier New"/>
                <a:sym typeface="Courier New"/>
              </a:rPr>
              <a:t>2</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return</a:t>
            </a:r>
            <a:r>
              <a:rPr lang="en" sz="900">
                <a:solidFill>
                  <a:schemeClr val="dk1"/>
                </a:solidFill>
                <a:highlight>
                  <a:srgbClr val="FFFFFF"/>
                </a:highlight>
                <a:latin typeface="Courier New"/>
                <a:ea typeface="Courier New"/>
                <a:cs typeface="Courier New"/>
                <a:sym typeface="Courier New"/>
              </a:rPr>
              <a:t> &amp;items</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tmp</a:t>
            </a:r>
            <a:r>
              <a:rPr lang="en" sz="900">
                <a:solidFill>
                  <a:schemeClr val="dk1"/>
                </a:solidFill>
                <a:highlight>
                  <a:srgbClr val="FFFFFF"/>
                </a:highlight>
                <a:latin typeface="Courier New"/>
                <a:ea typeface="Courier New"/>
                <a:cs typeface="Courier New"/>
                <a:sym typeface="Courier New"/>
              </a:rPr>
              <a:t> := </a:t>
            </a:r>
            <a:r>
              <a:rPr lang="en" sz="900">
                <a:solidFill>
                  <a:srgbClr val="098658"/>
                </a:solidFill>
                <a:highlight>
                  <a:srgbClr val="FFFFFF"/>
                </a:highlight>
                <a:latin typeface="Courier New"/>
                <a:ea typeface="Courier New"/>
                <a:cs typeface="Courier New"/>
                <a:sym typeface="Courier New"/>
              </a:rPr>
              <a:t>0</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for</a:t>
            </a: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i</a:t>
            </a:r>
            <a:r>
              <a:rPr lang="en" sz="900">
                <a:solidFill>
                  <a:schemeClr val="dk1"/>
                </a:solidFill>
                <a:highlight>
                  <a:srgbClr val="FFFFFF"/>
                </a:highlight>
                <a:latin typeface="Courier New"/>
                <a:ea typeface="Courier New"/>
                <a:cs typeface="Courier New"/>
                <a:sym typeface="Courier New"/>
              </a:rPr>
              <a:t> := </a:t>
            </a:r>
            <a:r>
              <a:rPr lang="en" sz="900">
                <a:solidFill>
                  <a:srgbClr val="098658"/>
                </a:solidFill>
                <a:highlight>
                  <a:srgbClr val="FFFFFF"/>
                </a:highlight>
                <a:latin typeface="Courier New"/>
                <a:ea typeface="Courier New"/>
                <a:cs typeface="Courier New"/>
                <a:sym typeface="Courier New"/>
              </a:rPr>
              <a:t>0</a:t>
            </a:r>
            <a:r>
              <a:rPr lang="en" sz="900">
                <a:solidFill>
                  <a:schemeClr val="dk1"/>
                </a:solidFill>
                <a:highlight>
                  <a:srgbClr val="FFFFFF"/>
                </a:highlight>
                <a:latin typeface="Courier New"/>
                <a:ea typeface="Courier New"/>
                <a:cs typeface="Courier New"/>
                <a:sym typeface="Courier New"/>
              </a:rPr>
              <a:t>; i &lt; </a:t>
            </a:r>
            <a:r>
              <a:rPr lang="en" sz="900">
                <a:solidFill>
                  <a:srgbClr val="795E26"/>
                </a:solidFill>
                <a:highlight>
                  <a:srgbClr val="FFFFFF"/>
                </a:highlight>
                <a:latin typeface="Courier New"/>
                <a:ea typeface="Courier New"/>
                <a:cs typeface="Courier New"/>
                <a:sym typeface="Courier New"/>
              </a:rPr>
              <a:t>len</a:t>
            </a:r>
            <a:r>
              <a:rPr lang="en" sz="900">
                <a:solidFill>
                  <a:schemeClr val="dk1"/>
                </a:solidFill>
                <a:highlight>
                  <a:srgbClr val="FFFFFF"/>
                </a:highlight>
                <a:latin typeface="Courier New"/>
                <a:ea typeface="Courier New"/>
                <a:cs typeface="Courier New"/>
                <a:sym typeface="Courier New"/>
              </a:rPr>
              <a:t>(items); i++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for</a:t>
            </a: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j</a:t>
            </a:r>
            <a:r>
              <a:rPr lang="en" sz="900">
                <a:solidFill>
                  <a:schemeClr val="dk1"/>
                </a:solidFill>
                <a:highlight>
                  <a:srgbClr val="FFFFFF"/>
                </a:highlight>
                <a:latin typeface="Courier New"/>
                <a:ea typeface="Courier New"/>
                <a:cs typeface="Courier New"/>
                <a:sym typeface="Courier New"/>
              </a:rPr>
              <a:t> := </a:t>
            </a:r>
            <a:r>
              <a:rPr lang="en" sz="900">
                <a:solidFill>
                  <a:srgbClr val="098658"/>
                </a:solidFill>
                <a:highlight>
                  <a:srgbClr val="FFFFFF"/>
                </a:highlight>
                <a:latin typeface="Courier New"/>
                <a:ea typeface="Courier New"/>
                <a:cs typeface="Courier New"/>
                <a:sym typeface="Courier New"/>
              </a:rPr>
              <a:t>0</a:t>
            </a:r>
            <a:r>
              <a:rPr lang="en" sz="900">
                <a:solidFill>
                  <a:schemeClr val="dk1"/>
                </a:solidFill>
                <a:highlight>
                  <a:srgbClr val="FFFFFF"/>
                </a:highlight>
                <a:latin typeface="Courier New"/>
                <a:ea typeface="Courier New"/>
                <a:cs typeface="Courier New"/>
                <a:sym typeface="Courier New"/>
              </a:rPr>
              <a:t>; j &lt; </a:t>
            </a:r>
            <a:r>
              <a:rPr lang="en" sz="900">
                <a:solidFill>
                  <a:srgbClr val="795E26"/>
                </a:solidFill>
                <a:highlight>
                  <a:srgbClr val="FFFFFF"/>
                </a:highlight>
                <a:latin typeface="Courier New"/>
                <a:ea typeface="Courier New"/>
                <a:cs typeface="Courier New"/>
                <a:sym typeface="Courier New"/>
              </a:rPr>
              <a:t>len</a:t>
            </a:r>
            <a:r>
              <a:rPr lang="en" sz="900">
                <a:solidFill>
                  <a:schemeClr val="dk1"/>
                </a:solidFill>
                <a:highlight>
                  <a:srgbClr val="FFFFFF"/>
                </a:highlight>
                <a:latin typeface="Courier New"/>
                <a:ea typeface="Courier New"/>
                <a:cs typeface="Courier New"/>
                <a:sym typeface="Courier New"/>
              </a:rPr>
              <a:t>(items)-</a:t>
            </a:r>
            <a:r>
              <a:rPr lang="en" sz="900">
                <a:solidFill>
                  <a:srgbClr val="098658"/>
                </a:solidFill>
                <a:highlight>
                  <a:srgbClr val="FFFFFF"/>
                </a:highlight>
                <a:latin typeface="Courier New"/>
                <a:ea typeface="Courier New"/>
                <a:cs typeface="Courier New"/>
                <a:sym typeface="Courier New"/>
              </a:rPr>
              <a:t>1</a:t>
            </a:r>
            <a:r>
              <a:rPr lang="en" sz="900">
                <a:solidFill>
                  <a:schemeClr val="dk1"/>
                </a:solidFill>
                <a:highlight>
                  <a:srgbClr val="FFFFFF"/>
                </a:highlight>
                <a:latin typeface="Courier New"/>
                <a:ea typeface="Courier New"/>
                <a:cs typeface="Courier New"/>
                <a:sym typeface="Courier New"/>
              </a:rPr>
              <a:t>; j++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if</a:t>
            </a:r>
            <a:r>
              <a:rPr lang="en" sz="900">
                <a:solidFill>
                  <a:schemeClr val="dk1"/>
                </a:solidFill>
                <a:highlight>
                  <a:srgbClr val="FFFFFF"/>
                </a:highlight>
                <a:latin typeface="Courier New"/>
                <a:ea typeface="Courier New"/>
                <a:cs typeface="Courier New"/>
                <a:sym typeface="Courier New"/>
              </a:rPr>
              <a:t> items[j] &gt; items[j+</a:t>
            </a:r>
            <a:r>
              <a:rPr lang="en" sz="900">
                <a:solidFill>
                  <a:srgbClr val="098658"/>
                </a:solidFill>
                <a:highlight>
                  <a:srgbClr val="FFFFFF"/>
                </a:highlight>
                <a:latin typeface="Courier New"/>
                <a:ea typeface="Courier New"/>
                <a:cs typeface="Courier New"/>
                <a:sym typeface="Courier New"/>
              </a:rPr>
              <a:t>1</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tmp</a:t>
            </a:r>
            <a:r>
              <a:rPr lang="en" sz="900">
                <a:solidFill>
                  <a:schemeClr val="dk1"/>
                </a:solidFill>
                <a:highlight>
                  <a:srgbClr val="FFFFFF"/>
                </a:highlight>
                <a:latin typeface="Courier New"/>
                <a:ea typeface="Courier New"/>
                <a:cs typeface="Courier New"/>
                <a:sym typeface="Courier New"/>
              </a:rPr>
              <a:t> = items[j]</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items[j] = items[j+</a:t>
            </a:r>
            <a:r>
              <a:rPr lang="en" sz="900">
                <a:solidFill>
                  <a:srgbClr val="098658"/>
                </a:solidFill>
                <a:highlight>
                  <a:srgbClr val="FFFFFF"/>
                </a:highlight>
                <a:latin typeface="Courier New"/>
                <a:ea typeface="Courier New"/>
                <a:cs typeface="Courier New"/>
                <a:sym typeface="Courier New"/>
              </a:rPr>
              <a:t>1</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items[j+</a:t>
            </a:r>
            <a:r>
              <a:rPr lang="en" sz="900">
                <a:solidFill>
                  <a:srgbClr val="098658"/>
                </a:solidFill>
                <a:highlight>
                  <a:srgbClr val="FFFFFF"/>
                </a:highlight>
                <a:latin typeface="Courier New"/>
                <a:ea typeface="Courier New"/>
                <a:cs typeface="Courier New"/>
                <a:sym typeface="Courier New"/>
              </a:rPr>
              <a:t>1</a:t>
            </a:r>
            <a:r>
              <a:rPr lang="en" sz="900">
                <a:solidFill>
                  <a:schemeClr val="dk1"/>
                </a:solidFill>
                <a:highlight>
                  <a:srgbClr val="FFFFFF"/>
                </a:highlight>
                <a:latin typeface="Courier New"/>
                <a:ea typeface="Courier New"/>
                <a:cs typeface="Courier New"/>
                <a:sym typeface="Courier New"/>
              </a:rPr>
              <a:t>] = tmp</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return</a:t>
            </a:r>
            <a:r>
              <a:rPr lang="en" sz="900">
                <a:solidFill>
                  <a:schemeClr val="dk1"/>
                </a:solidFill>
                <a:highlight>
                  <a:srgbClr val="FFFFFF"/>
                </a:highlight>
                <a:latin typeface="Courier New"/>
                <a:ea typeface="Courier New"/>
                <a:cs typeface="Courier New"/>
                <a:sym typeface="Courier New"/>
              </a:rPr>
              <a:t> &amp;items</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100"/>
          <p:cNvSpPr txBox="1">
            <a:spLocks noGrp="1"/>
          </p:cNvSpPr>
          <p:nvPr>
            <p:ph type="title"/>
          </p:nvPr>
        </p:nvSpPr>
        <p:spPr>
          <a:xfrm>
            <a:off x="311700" y="216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Go program for multiple platform </a:t>
            </a:r>
            <a:endParaRPr/>
          </a:p>
        </p:txBody>
      </p:sp>
      <p:sp>
        <p:nvSpPr>
          <p:cNvPr id="668" name="Google Shape;668;p100"/>
          <p:cNvSpPr txBox="1">
            <a:spLocks noGrp="1"/>
          </p:cNvSpPr>
          <p:nvPr>
            <p:ph type="body" idx="1"/>
          </p:nvPr>
        </p:nvSpPr>
        <p:spPr>
          <a:xfrm>
            <a:off x="311700" y="891675"/>
            <a:ext cx="8520600" cy="3677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when developing software that needs to run on multiple operating systems, it is a common practice to build your final binary for many different platforms, to maximize your program’s performance</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It can be difficult when the platform you are using for development is different from the platform you want to deploy your program to</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In the past building for Mac or for Windows forced you to set up build machines for those operating systems</a:t>
            </a:r>
            <a:endParaRPr sz="1600" dirty="0">
              <a:solidFill>
                <a:schemeClr val="dk1"/>
              </a:solidFill>
            </a:endParaRPr>
          </a:p>
          <a:p>
            <a:pPr marL="0" lvl="0" indent="0" algn="l" rtl="0">
              <a:spcBef>
                <a:spcPts val="0"/>
              </a:spcBef>
              <a:spcAft>
                <a:spcPts val="0"/>
              </a:spcAft>
              <a:buNone/>
            </a:pPr>
            <a:endParaRPr dirty="0">
              <a:solidFill>
                <a:srgbClr val="292929"/>
              </a:solidFill>
              <a:highlight>
                <a:srgbClr val="FFFFFF"/>
              </a:highlight>
              <a:latin typeface="Georgia"/>
              <a:ea typeface="Georgia"/>
              <a:cs typeface="Georgia"/>
              <a:sym typeface="Georgia"/>
            </a:endParaRPr>
          </a:p>
          <a:p>
            <a:pPr marL="0" lvl="0" indent="0" algn="l" rtl="0">
              <a:spcBef>
                <a:spcPts val="1600"/>
              </a:spcBef>
              <a:spcAft>
                <a:spcPts val="1600"/>
              </a:spcAft>
              <a:buNone/>
            </a:pPr>
            <a:endParaRPr sz="1600" dirty="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01"/>
          <p:cNvSpPr txBox="1">
            <a:spLocks noGrp="1"/>
          </p:cNvSpPr>
          <p:nvPr>
            <p:ph type="title"/>
          </p:nvPr>
        </p:nvSpPr>
        <p:spPr>
          <a:xfrm>
            <a:off x="311700" y="18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GOOS &amp; GOARCH</a:t>
            </a:r>
            <a:endParaRPr/>
          </a:p>
        </p:txBody>
      </p:sp>
      <p:sp>
        <p:nvSpPr>
          <p:cNvPr id="674" name="Google Shape;674;p101"/>
          <p:cNvSpPr txBox="1">
            <a:spLocks noGrp="1"/>
          </p:cNvSpPr>
          <p:nvPr>
            <p:ph type="body" idx="1"/>
          </p:nvPr>
        </p:nvSpPr>
        <p:spPr>
          <a:xfrm>
            <a:off x="311700" y="902550"/>
            <a:ext cx="8700600" cy="3666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Go solves that issue directly in the go build tool by adding support for multiple platforms.</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using the env variables and build tags you can control which operating system your binary will be built for, and also you can toggle code that will run only on a specific operating system</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To see all the platforms go can compile for run </a:t>
            </a:r>
            <a:r>
              <a:rPr lang="en" sz="1600" dirty="0">
                <a:solidFill>
                  <a:srgbClr val="FFFFFF"/>
                </a:solidFill>
                <a:highlight>
                  <a:srgbClr val="000000"/>
                </a:highlight>
              </a:rPr>
              <a:t>$ go tool dist list</a:t>
            </a:r>
            <a:endParaRPr sz="1600" dirty="0">
              <a:solidFill>
                <a:srgbClr val="FFFFFF"/>
              </a:solidFill>
              <a:highlight>
                <a:srgbClr val="000000"/>
              </a:highlight>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To see the current architecture you are running on run </a:t>
            </a:r>
            <a:r>
              <a:rPr lang="en" sz="1600" dirty="0">
                <a:solidFill>
                  <a:srgbClr val="FFFFFF"/>
                </a:solidFill>
                <a:highlight>
                  <a:srgbClr val="000000"/>
                </a:highlight>
              </a:rPr>
              <a:t>$ go env GOOS GOARCH</a:t>
            </a:r>
            <a:endParaRPr sz="1600" dirty="0">
              <a:solidFill>
                <a:srgbClr val="FFFFFF"/>
              </a:solidFill>
              <a:highlight>
                <a:srgbClr val="000000"/>
              </a:highlight>
            </a:endParaRPr>
          </a:p>
          <a:p>
            <a:pPr marL="457200" lvl="0" indent="0" algn="l" rtl="0">
              <a:spcBef>
                <a:spcPts val="0"/>
              </a:spcBef>
              <a:spcAft>
                <a:spcPts val="0"/>
              </a:spcAft>
              <a:buNone/>
            </a:pPr>
            <a:endParaRPr dirty="0">
              <a:solidFill>
                <a:schemeClr val="dk1"/>
              </a:solidFill>
            </a:endParaRPr>
          </a:p>
          <a:p>
            <a:pPr marL="0" lvl="0" indent="0" algn="l" rtl="0">
              <a:spcBef>
                <a:spcPts val="0"/>
              </a:spcBef>
              <a:spcAft>
                <a:spcPts val="1600"/>
              </a:spcAft>
              <a:buNone/>
            </a:pPr>
            <a:endParaRPr sz="1600" dirty="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02"/>
          <p:cNvSpPr txBox="1">
            <a:spLocks noGrp="1"/>
          </p:cNvSpPr>
          <p:nvPr>
            <p:ph type="title"/>
          </p:nvPr>
        </p:nvSpPr>
        <p:spPr>
          <a:xfrm>
            <a:off x="311700" y="199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GOOS &amp; GOARCH</a:t>
            </a:r>
            <a:endParaRPr/>
          </a:p>
        </p:txBody>
      </p:sp>
      <p:sp>
        <p:nvSpPr>
          <p:cNvPr id="680" name="Google Shape;680;p102"/>
          <p:cNvSpPr txBox="1">
            <a:spLocks noGrp="1"/>
          </p:cNvSpPr>
          <p:nvPr>
            <p:ph type="body" idx="1"/>
          </p:nvPr>
        </p:nvSpPr>
        <p:spPr>
          <a:xfrm>
            <a:off x="311700" y="771725"/>
            <a:ext cx="5648100" cy="4137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the following sample use file path separator as it is  platform dependent to demonstrate compiling to different platforms</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When running this program, you will receive different output depending on which platform you are using</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On Windows we will get a\b\c, vs on linux or Mac we will get a/b/c</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when calling  filepath.Join() :</a:t>
            </a:r>
            <a:endParaRPr sz="1600" dirty="0">
              <a:solidFill>
                <a:schemeClr val="dk1"/>
              </a:solidFill>
            </a:endParaRPr>
          </a:p>
          <a:p>
            <a:pPr marL="457200" lvl="0" indent="0" algn="l" rtl="0">
              <a:spcBef>
                <a:spcPts val="0"/>
              </a:spcBef>
              <a:spcAft>
                <a:spcPts val="0"/>
              </a:spcAft>
              <a:buNone/>
            </a:pPr>
            <a:r>
              <a:rPr lang="en" sz="1600" dirty="0">
                <a:solidFill>
                  <a:schemeClr val="dk1"/>
                </a:solidFill>
              </a:rPr>
              <a:t>the Go tool chain automatically detects your machine’s GOOS and GOARCH and uses this information to use the code snippet with the right build tags and file separator</a:t>
            </a:r>
            <a:endParaRPr sz="1600" dirty="0">
              <a:solidFill>
                <a:schemeClr val="dk1"/>
              </a:solidFill>
            </a:endParaRPr>
          </a:p>
        </p:txBody>
      </p:sp>
      <p:sp>
        <p:nvSpPr>
          <p:cNvPr id="681" name="Google Shape;681;p102"/>
          <p:cNvSpPr txBox="1"/>
          <p:nvPr/>
        </p:nvSpPr>
        <p:spPr>
          <a:xfrm>
            <a:off x="5959800" y="894500"/>
            <a:ext cx="2940600" cy="2627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"fmt"</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"path/filepath"</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s</a:t>
            </a:r>
            <a:r>
              <a:rPr lang="en" sz="900">
                <a:solidFill>
                  <a:srgbClr val="D4D4D4"/>
                </a:solidFill>
                <a:highlight>
                  <a:srgbClr val="1E1E1E"/>
                </a:highlight>
                <a:latin typeface="Courier New"/>
                <a:ea typeface="Courier New"/>
                <a:cs typeface="Courier New"/>
                <a:sym typeface="Courier New"/>
              </a:rPr>
              <a:t> := filepath.</a:t>
            </a:r>
            <a:r>
              <a:rPr lang="en" sz="900">
                <a:solidFill>
                  <a:srgbClr val="DCDCAA"/>
                </a:solidFill>
                <a:highlight>
                  <a:srgbClr val="1E1E1E"/>
                </a:highlight>
                <a:latin typeface="Courier New"/>
                <a:ea typeface="Courier New"/>
                <a:cs typeface="Courier New"/>
                <a:sym typeface="Courier New"/>
              </a:rPr>
              <a:t>Join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"b"</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"c"</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fmt.</a:t>
            </a:r>
            <a:r>
              <a:rPr lang="en" sz="900">
                <a:solidFill>
                  <a:srgbClr val="DCDCAA"/>
                </a:solidFill>
                <a:highlight>
                  <a:srgbClr val="1E1E1E"/>
                </a:highlight>
                <a:latin typeface="Courier New"/>
                <a:ea typeface="Courier New"/>
                <a:cs typeface="Courier New"/>
                <a:sym typeface="Courier New"/>
              </a:rPr>
              <a:t>Println</a:t>
            </a:r>
            <a:r>
              <a:rPr lang="en" sz="900">
                <a:solidFill>
                  <a:srgbClr val="D4D4D4"/>
                </a:solidFill>
                <a:highlight>
                  <a:srgbClr val="1E1E1E"/>
                </a:highlight>
                <a:latin typeface="Courier New"/>
                <a:ea typeface="Courier New"/>
                <a:cs typeface="Courier New"/>
                <a:sym typeface="Courier New"/>
              </a:rPr>
              <a:t>(s)</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03"/>
          <p:cNvSpPr txBox="1">
            <a:spLocks noGrp="1"/>
          </p:cNvSpPr>
          <p:nvPr>
            <p:ph type="title"/>
          </p:nvPr>
        </p:nvSpPr>
        <p:spPr>
          <a:xfrm>
            <a:off x="311700" y="199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GOOS &amp; GOARCH</a:t>
            </a:r>
            <a:endParaRPr/>
          </a:p>
        </p:txBody>
      </p:sp>
      <p:sp>
        <p:nvSpPr>
          <p:cNvPr id="687" name="Google Shape;687;p103"/>
          <p:cNvSpPr txBox="1">
            <a:spLocks noGrp="1"/>
          </p:cNvSpPr>
          <p:nvPr>
            <p:ph type="body" idx="1"/>
          </p:nvPr>
        </p:nvSpPr>
        <p:spPr>
          <a:xfrm>
            <a:off x="311700" y="771725"/>
            <a:ext cx="2529300" cy="30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1"/>
                </a:solidFill>
              </a:rPr>
              <a:t>Note that the path.go file is with the path separator for linux based os, and we prevent this compiling on windows by adding inversion sign For !windows : </a:t>
            </a:r>
            <a:r>
              <a:rPr lang="en" sz="1600" b="1" dirty="0">
                <a:solidFill>
                  <a:schemeClr val="dk1"/>
                </a:solidFill>
              </a:rPr>
              <a:t>path.go</a:t>
            </a:r>
            <a:endParaRPr sz="1600" b="1" dirty="0">
              <a:solidFill>
                <a:schemeClr val="dk1"/>
              </a:solidFill>
            </a:endParaRPr>
          </a:p>
          <a:p>
            <a:pPr marL="0" lvl="0" indent="0" algn="l" rtl="0">
              <a:spcBef>
                <a:spcPts val="0"/>
              </a:spcBef>
              <a:spcAft>
                <a:spcPts val="0"/>
              </a:spcAft>
              <a:buNone/>
            </a:pPr>
            <a:endParaRPr sz="1600" b="1" dirty="0">
              <a:solidFill>
                <a:schemeClr val="dk1"/>
              </a:solidFill>
            </a:endParaRPr>
          </a:p>
          <a:p>
            <a:pPr marL="0" lvl="0" indent="0" algn="l" rtl="0">
              <a:spcBef>
                <a:spcPts val="0"/>
              </a:spcBef>
              <a:spcAft>
                <a:spcPts val="0"/>
              </a:spcAft>
              <a:buNone/>
            </a:pPr>
            <a:endParaRPr sz="1600" b="1" dirty="0">
              <a:solidFill>
                <a:schemeClr val="dk1"/>
              </a:solidFill>
            </a:endParaRPr>
          </a:p>
          <a:p>
            <a:pPr marL="0" lvl="0" indent="0" algn="l" rtl="0">
              <a:spcBef>
                <a:spcPts val="0"/>
              </a:spcBef>
              <a:spcAft>
                <a:spcPts val="0"/>
              </a:spcAft>
              <a:buNone/>
            </a:pPr>
            <a:endParaRPr sz="1600" b="1" dirty="0">
              <a:solidFill>
                <a:schemeClr val="dk1"/>
              </a:solidFill>
            </a:endParaRPr>
          </a:p>
          <a:p>
            <a:pPr marL="0" lvl="0" indent="0" algn="l" rtl="0">
              <a:spcBef>
                <a:spcPts val="0"/>
              </a:spcBef>
              <a:spcAft>
                <a:spcPts val="0"/>
              </a:spcAft>
              <a:buNone/>
            </a:pPr>
            <a:endParaRPr sz="1600" b="1" dirty="0">
              <a:solidFill>
                <a:schemeClr val="dk1"/>
              </a:solidFill>
            </a:endParaRPr>
          </a:p>
          <a:p>
            <a:pPr marL="0" lvl="0" indent="0" algn="l" rtl="0">
              <a:spcBef>
                <a:spcPts val="0"/>
              </a:spcBef>
              <a:spcAft>
                <a:spcPts val="0"/>
              </a:spcAft>
              <a:buNone/>
            </a:pPr>
            <a:endParaRPr sz="1600" b="1" dirty="0">
              <a:solidFill>
                <a:schemeClr val="dk1"/>
              </a:solidFill>
            </a:endParaRPr>
          </a:p>
          <a:p>
            <a:pPr marL="0" lvl="0" indent="0" algn="l" rtl="0">
              <a:spcBef>
                <a:spcPts val="0"/>
              </a:spcBef>
              <a:spcAft>
                <a:spcPts val="0"/>
              </a:spcAft>
              <a:buClr>
                <a:schemeClr val="dk1"/>
              </a:buClr>
              <a:buSzPts val="1100"/>
              <a:buFont typeface="Arial"/>
              <a:buNone/>
            </a:pPr>
            <a:endParaRPr sz="1600" b="1" dirty="0">
              <a:solidFill>
                <a:schemeClr val="dk1"/>
              </a:solidFill>
            </a:endParaRPr>
          </a:p>
          <a:p>
            <a:pPr marL="457200" lvl="0" indent="0" algn="l" rtl="0">
              <a:spcBef>
                <a:spcPts val="0"/>
              </a:spcBef>
              <a:spcAft>
                <a:spcPts val="0"/>
              </a:spcAft>
              <a:buNone/>
            </a:pPr>
            <a:endParaRPr sz="1600" dirty="0">
              <a:solidFill>
                <a:schemeClr val="dk1"/>
              </a:solidFill>
            </a:endParaRPr>
          </a:p>
        </p:txBody>
      </p:sp>
      <p:sp>
        <p:nvSpPr>
          <p:cNvPr id="688" name="Google Shape;688;p103"/>
          <p:cNvSpPr txBox="1"/>
          <p:nvPr/>
        </p:nvSpPr>
        <p:spPr>
          <a:xfrm>
            <a:off x="5891700" y="1228925"/>
            <a:ext cx="2940600" cy="3488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"fmt"</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"strings"</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Join</a:t>
            </a:r>
            <a:r>
              <a:rPr lang="en" sz="900">
                <a:solidFill>
                  <a:srgbClr val="D4D4D4"/>
                </a:solidFill>
                <a:highlight>
                  <a:srgbClr val="1E1E1E"/>
                </a:highlight>
                <a:latin typeface="Courier New"/>
                <a:ea typeface="Courier New"/>
                <a:cs typeface="Courier New"/>
                <a:sym typeface="Courier New"/>
              </a:rPr>
              <a:t>(parts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586C0"/>
                </a:solidFill>
                <a:highlight>
                  <a:srgbClr val="1E1E1E"/>
                </a:highlight>
                <a:latin typeface="Courier New"/>
                <a:ea typeface="Courier New"/>
                <a:cs typeface="Courier New"/>
                <a:sym typeface="Courier New"/>
              </a:rPr>
              <a:t>return</a:t>
            </a:r>
            <a:r>
              <a:rPr lang="en" sz="900">
                <a:solidFill>
                  <a:srgbClr val="D4D4D4"/>
                </a:solidFill>
                <a:highlight>
                  <a:srgbClr val="1E1E1E"/>
                </a:highlight>
                <a:latin typeface="Courier New"/>
                <a:ea typeface="Courier New"/>
                <a:cs typeface="Courier New"/>
                <a:sym typeface="Courier New"/>
              </a:rPr>
              <a:t> strings.</a:t>
            </a:r>
            <a:r>
              <a:rPr lang="en" sz="900">
                <a:solidFill>
                  <a:srgbClr val="DCDCAA"/>
                </a:solidFill>
                <a:highlight>
                  <a:srgbClr val="1E1E1E"/>
                </a:highlight>
                <a:latin typeface="Courier New"/>
                <a:ea typeface="Courier New"/>
                <a:cs typeface="Courier New"/>
                <a:sym typeface="Courier New"/>
              </a:rPr>
              <a:t>Join</a:t>
            </a:r>
            <a:r>
              <a:rPr lang="en" sz="900">
                <a:solidFill>
                  <a:srgbClr val="D4D4D4"/>
                </a:solidFill>
                <a:highlight>
                  <a:srgbClr val="1E1E1E"/>
                </a:highlight>
                <a:latin typeface="Courier New"/>
                <a:ea typeface="Courier New"/>
                <a:cs typeface="Courier New"/>
                <a:sym typeface="Courier New"/>
              </a:rPr>
              <a:t>(parts, PathSeparator)</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s</a:t>
            </a:r>
            <a:r>
              <a:rPr lang="en" sz="900">
                <a:solidFill>
                  <a:srgbClr val="D4D4D4"/>
                </a:solidFill>
                <a:highlight>
                  <a:srgbClr val="1E1E1E"/>
                </a:highlight>
                <a:latin typeface="Courier New"/>
                <a:ea typeface="Courier New"/>
                <a:cs typeface="Courier New"/>
                <a:sym typeface="Courier New"/>
              </a:rPr>
              <a:t> := </a:t>
            </a:r>
            <a:r>
              <a:rPr lang="en" sz="900">
                <a:solidFill>
                  <a:srgbClr val="DCDCAA"/>
                </a:solidFill>
                <a:highlight>
                  <a:srgbClr val="1E1E1E"/>
                </a:highlight>
                <a:latin typeface="Courier New"/>
                <a:ea typeface="Courier New"/>
                <a:cs typeface="Courier New"/>
                <a:sym typeface="Courier New"/>
              </a:rPr>
              <a:t>Join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"b"</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"c"</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fmt.</a:t>
            </a:r>
            <a:r>
              <a:rPr lang="en" sz="900">
                <a:solidFill>
                  <a:srgbClr val="DCDCAA"/>
                </a:solidFill>
                <a:highlight>
                  <a:srgbClr val="1E1E1E"/>
                </a:highlight>
                <a:latin typeface="Courier New"/>
                <a:ea typeface="Courier New"/>
                <a:cs typeface="Courier New"/>
                <a:sym typeface="Courier New"/>
              </a:rPr>
              <a:t>Println</a:t>
            </a:r>
            <a:r>
              <a:rPr lang="en" sz="900">
                <a:solidFill>
                  <a:srgbClr val="D4D4D4"/>
                </a:solidFill>
                <a:highlight>
                  <a:srgbClr val="1E1E1E"/>
                </a:highlight>
                <a:latin typeface="Courier New"/>
                <a:ea typeface="Courier New"/>
                <a:cs typeface="Courier New"/>
                <a:sym typeface="Courier New"/>
              </a:rPr>
              <a:t>(s)</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p:txBody>
      </p:sp>
      <p:sp>
        <p:nvSpPr>
          <p:cNvPr id="689" name="Google Shape;689;p103"/>
          <p:cNvSpPr txBox="1"/>
          <p:nvPr/>
        </p:nvSpPr>
        <p:spPr>
          <a:xfrm>
            <a:off x="2896075" y="1228925"/>
            <a:ext cx="2940600" cy="2627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6A9955"/>
                </a:solidFill>
                <a:highlight>
                  <a:srgbClr val="1E1E1E"/>
                </a:highlight>
                <a:latin typeface="Courier New"/>
                <a:ea typeface="Courier New"/>
                <a:cs typeface="Courier New"/>
                <a:sym typeface="Courier New"/>
              </a:rPr>
              <a:t>// +build !windows</a:t>
            </a:r>
            <a:endParaRPr sz="9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const</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PathSeparator</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p:txBody>
      </p:sp>
      <p:sp>
        <p:nvSpPr>
          <p:cNvPr id="690" name="Google Shape;690;p103"/>
          <p:cNvSpPr txBox="1"/>
          <p:nvPr/>
        </p:nvSpPr>
        <p:spPr>
          <a:xfrm>
            <a:off x="2896075" y="838175"/>
            <a:ext cx="2046300" cy="3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path.go</a:t>
            </a:r>
            <a:endParaRPr b="1"/>
          </a:p>
        </p:txBody>
      </p:sp>
      <p:sp>
        <p:nvSpPr>
          <p:cNvPr id="691" name="Google Shape;691;p103"/>
          <p:cNvSpPr txBox="1"/>
          <p:nvPr/>
        </p:nvSpPr>
        <p:spPr>
          <a:xfrm>
            <a:off x="5891700" y="838175"/>
            <a:ext cx="2046300" cy="3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main.go</a:t>
            </a:r>
            <a:endParaRPr b="1"/>
          </a:p>
        </p:txBody>
      </p:sp>
      <p:sp>
        <p:nvSpPr>
          <p:cNvPr id="692" name="Google Shape;692;p103"/>
          <p:cNvSpPr txBox="1"/>
          <p:nvPr/>
        </p:nvSpPr>
        <p:spPr>
          <a:xfrm>
            <a:off x="311700" y="4248975"/>
            <a:ext cx="5525100" cy="7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0000"/>
                </a:solidFill>
              </a:rPr>
              <a:t>If we try to run this on windows we will get an error</a:t>
            </a:r>
            <a:endParaRPr dirty="0">
              <a:solidFill>
                <a:srgbClr val="FF0000"/>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04"/>
          <p:cNvSpPr txBox="1">
            <a:spLocks noGrp="1"/>
          </p:cNvSpPr>
          <p:nvPr>
            <p:ph type="title"/>
          </p:nvPr>
        </p:nvSpPr>
        <p:spPr>
          <a:xfrm>
            <a:off x="311700" y="199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Fixing the problem - compile on Windows</a:t>
            </a:r>
            <a:endParaRPr dirty="0"/>
          </a:p>
        </p:txBody>
      </p:sp>
      <p:sp>
        <p:nvSpPr>
          <p:cNvPr id="698" name="Google Shape;698;p104"/>
          <p:cNvSpPr txBox="1">
            <a:spLocks noGrp="1"/>
          </p:cNvSpPr>
          <p:nvPr>
            <p:ph type="body" idx="1"/>
          </p:nvPr>
        </p:nvSpPr>
        <p:spPr>
          <a:xfrm>
            <a:off x="311700" y="924125"/>
            <a:ext cx="5413200" cy="4137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We can fix it by adding a file for windows as well:</a:t>
            </a:r>
            <a:r>
              <a:rPr lang="en" sz="1600" b="1" dirty="0">
                <a:solidFill>
                  <a:schemeClr val="dk1"/>
                </a:solidFill>
              </a:rPr>
              <a:t> windows.go</a:t>
            </a:r>
            <a:endParaRPr sz="1600" b="1" dirty="0">
              <a:solidFill>
                <a:schemeClr val="dk1"/>
              </a:solidFill>
            </a:endParaRPr>
          </a:p>
          <a:p>
            <a:pPr marL="457200" lvl="0" indent="0" algn="l" rtl="0">
              <a:spcBef>
                <a:spcPts val="0"/>
              </a:spcBef>
              <a:spcAft>
                <a:spcPts val="0"/>
              </a:spcAft>
              <a:buNone/>
            </a:pPr>
            <a:endParaRPr sz="1600" b="1"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If go finds the GOOS and GOARCH env variables it will use them for compiling; if not it will use the </a:t>
            </a:r>
            <a:endParaRPr sz="1600" dirty="0">
              <a:solidFill>
                <a:schemeClr val="dk1"/>
              </a:solidFill>
            </a:endParaRPr>
          </a:p>
          <a:p>
            <a:pPr marL="457200" lvl="0" indent="0" algn="l" rtl="0">
              <a:spcBef>
                <a:spcPts val="0"/>
              </a:spcBef>
              <a:spcAft>
                <a:spcPts val="0"/>
              </a:spcAft>
              <a:buNone/>
            </a:pPr>
            <a:r>
              <a:rPr lang="en" sz="1600" dirty="0">
                <a:solidFill>
                  <a:schemeClr val="dk1"/>
                </a:solidFill>
              </a:rPr>
              <a:t>current os and arch the app is running on</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We can change the compilation target by changing env variables</a:t>
            </a:r>
            <a:endParaRPr sz="1600" dirty="0">
              <a:solidFill>
                <a:schemeClr val="dk1"/>
              </a:solidFill>
            </a:endParaRPr>
          </a:p>
          <a:p>
            <a:pPr marL="457200" lvl="0" indent="0" algn="l" rtl="0">
              <a:spcBef>
                <a:spcPts val="0"/>
              </a:spcBef>
              <a:spcAft>
                <a:spcPts val="0"/>
              </a:spcAft>
              <a:buNone/>
            </a:pPr>
            <a:r>
              <a:rPr lang="en" sz="1600" dirty="0">
                <a:solidFill>
                  <a:schemeClr val="dk1"/>
                </a:solidFill>
              </a:rPr>
              <a:t>For example: </a:t>
            </a:r>
            <a:r>
              <a:rPr lang="en" sz="1600" b="1" dirty="0">
                <a:solidFill>
                  <a:schemeClr val="dk1"/>
                </a:solidFill>
              </a:rPr>
              <a:t>GOOS=windows go build</a:t>
            </a:r>
            <a:endParaRPr sz="1600" b="1" dirty="0">
              <a:solidFill>
                <a:schemeClr val="dk1"/>
              </a:solidFill>
            </a:endParaRPr>
          </a:p>
          <a:p>
            <a:pPr marL="457200" lvl="0" indent="0" algn="l" rtl="0">
              <a:spcBef>
                <a:spcPts val="0"/>
              </a:spcBef>
              <a:spcAft>
                <a:spcPts val="0"/>
              </a:spcAft>
              <a:buNone/>
            </a:pPr>
            <a:endParaRPr sz="1600" b="1"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You will see now an app.exe file in your directory although you are on Mac or linux</a:t>
            </a:r>
            <a:endParaRPr sz="1600" dirty="0">
              <a:solidFill>
                <a:schemeClr val="dk1"/>
              </a:solidFill>
            </a:endParaRPr>
          </a:p>
          <a:p>
            <a:pPr marL="0" lvl="0" indent="0" algn="l" rtl="0">
              <a:spcBef>
                <a:spcPts val="0"/>
              </a:spcBef>
              <a:spcAft>
                <a:spcPts val="0"/>
              </a:spcAft>
              <a:buNone/>
            </a:pPr>
            <a:endParaRPr sz="1600" b="1" dirty="0">
              <a:solidFill>
                <a:schemeClr val="dk1"/>
              </a:solidFill>
            </a:endParaRPr>
          </a:p>
          <a:p>
            <a:pPr marL="0" lvl="0" indent="0" algn="l" rtl="0">
              <a:spcBef>
                <a:spcPts val="0"/>
              </a:spcBef>
              <a:spcAft>
                <a:spcPts val="0"/>
              </a:spcAft>
              <a:buNone/>
            </a:pPr>
            <a:endParaRPr sz="1600" b="1" dirty="0">
              <a:solidFill>
                <a:schemeClr val="dk1"/>
              </a:solidFill>
            </a:endParaRPr>
          </a:p>
          <a:p>
            <a:pPr marL="914400" lvl="0" indent="0" algn="l" rtl="0">
              <a:spcBef>
                <a:spcPts val="0"/>
              </a:spcBef>
              <a:spcAft>
                <a:spcPts val="0"/>
              </a:spcAft>
              <a:buNone/>
            </a:pPr>
            <a:endParaRPr sz="1600" dirty="0">
              <a:solidFill>
                <a:schemeClr val="dk1"/>
              </a:solidFill>
            </a:endParaRPr>
          </a:p>
        </p:txBody>
      </p:sp>
      <p:sp>
        <p:nvSpPr>
          <p:cNvPr id="699" name="Google Shape;699;p104"/>
          <p:cNvSpPr txBox="1"/>
          <p:nvPr/>
        </p:nvSpPr>
        <p:spPr>
          <a:xfrm>
            <a:off x="5959800" y="894500"/>
            <a:ext cx="2940600" cy="1520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6A9955"/>
                </a:solidFill>
                <a:highlight>
                  <a:srgbClr val="1E1E1E"/>
                </a:highlight>
                <a:latin typeface="Courier New"/>
                <a:ea typeface="Courier New"/>
                <a:cs typeface="Courier New"/>
                <a:sym typeface="Courier New"/>
              </a:rPr>
              <a:t>// +build windows</a:t>
            </a:r>
            <a:endParaRPr sz="9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const</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PathSeparator</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t>
            </a:r>
            <a:r>
              <a:rPr lang="en" sz="900">
                <a:solidFill>
                  <a:srgbClr val="D7BA7D"/>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05"/>
          <p:cNvSpPr txBox="1">
            <a:spLocks noGrp="1"/>
          </p:cNvSpPr>
          <p:nvPr>
            <p:ph type="title"/>
          </p:nvPr>
        </p:nvSpPr>
        <p:spPr>
          <a:xfrm>
            <a:off x="311700" y="199025"/>
            <a:ext cx="8520600" cy="572700"/>
          </a:xfrm>
          <a:prstGeom prst="rect">
            <a:avLst/>
          </a:prstGeom>
        </p:spPr>
        <p:txBody>
          <a:bodyPr spcFirstLastPara="1" wrap="square" lIns="91425" tIns="91425" rIns="91425" bIns="91425" anchor="t" anchorCtr="0">
            <a:noAutofit/>
          </a:bodyPr>
          <a:lstStyle/>
          <a:p>
            <a:pPr marL="215900" lvl="0" indent="0" algn="l" rtl="0">
              <a:lnSpc>
                <a:spcPct val="115000"/>
              </a:lnSpc>
              <a:spcBef>
                <a:spcPts val="0"/>
              </a:spcBef>
              <a:spcAft>
                <a:spcPts val="0"/>
              </a:spcAft>
              <a:buClr>
                <a:schemeClr val="dk1"/>
              </a:buClr>
              <a:buSzPts val="1100"/>
              <a:buFont typeface="Arial"/>
              <a:buNone/>
            </a:pPr>
            <a:r>
              <a:rPr lang="en" sz="2400" b="1"/>
              <a:t>Using </a:t>
            </a:r>
            <a:r>
              <a:rPr lang="en" sz="2400"/>
              <a:t>GOOS</a:t>
            </a:r>
            <a:r>
              <a:rPr lang="en" sz="2400" b="1"/>
              <a:t> and </a:t>
            </a:r>
            <a:r>
              <a:rPr lang="en" sz="2400"/>
              <a:t>GOARCH</a:t>
            </a:r>
            <a:r>
              <a:rPr lang="en" sz="2400" b="1"/>
              <a:t> Filename Suffixes</a:t>
            </a:r>
            <a:endParaRPr sz="2400" b="1"/>
          </a:p>
          <a:p>
            <a:pPr marL="0" lvl="0" indent="0" algn="l" rtl="0">
              <a:spcBef>
                <a:spcPts val="0"/>
              </a:spcBef>
              <a:spcAft>
                <a:spcPts val="0"/>
              </a:spcAft>
              <a:buNone/>
            </a:pPr>
            <a:endParaRPr/>
          </a:p>
        </p:txBody>
      </p:sp>
      <p:sp>
        <p:nvSpPr>
          <p:cNvPr id="705" name="Google Shape;705;p105"/>
          <p:cNvSpPr txBox="1">
            <a:spLocks noGrp="1"/>
          </p:cNvSpPr>
          <p:nvPr>
            <p:ph type="body" idx="1"/>
          </p:nvPr>
        </p:nvSpPr>
        <p:spPr>
          <a:xfrm>
            <a:off x="311700" y="924125"/>
            <a:ext cx="8454600" cy="4137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the Go standard library makes heavy use of build tags to simplify code by separating out different platform implementations into different files</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Go also use suffixes for which platform the file was meant for; for example, on the os/path_windows.go is meant for windows</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When naming a .go file, you can add GOOS and GOARCH as suffixes to the file’s name in that order, separating the values by underscores (_)</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For example for a windows os with arm architecture we could use a file name like </a:t>
            </a:r>
            <a:r>
              <a:rPr lang="en" sz="1600" b="1" dirty="0">
                <a:solidFill>
                  <a:schemeClr val="dk1"/>
                </a:solidFill>
              </a:rPr>
              <a:t>myfile_windows_arm64.go</a:t>
            </a:r>
            <a:endParaRPr sz="1600" b="1" dirty="0">
              <a:solidFill>
                <a:schemeClr val="dk1"/>
              </a:solidFill>
            </a:endParaRPr>
          </a:p>
          <a:p>
            <a:pPr marL="457200" lvl="0" indent="0" algn="l" rtl="0">
              <a:spcBef>
                <a:spcPts val="0"/>
              </a:spcBef>
              <a:spcAft>
                <a:spcPts val="0"/>
              </a:spcAft>
              <a:buNone/>
            </a:pPr>
            <a:endParaRPr sz="900" dirty="0">
              <a:solidFill>
                <a:schemeClr val="dk1"/>
              </a:solidFill>
            </a:endParaRPr>
          </a:p>
          <a:p>
            <a:pPr marL="45720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endParaRPr sz="1600" b="1" dirty="0">
              <a:solidFill>
                <a:schemeClr val="dk1"/>
              </a:solidFill>
            </a:endParaRPr>
          </a:p>
          <a:p>
            <a:pPr marL="0" lvl="0" indent="0" algn="l" rtl="0">
              <a:spcBef>
                <a:spcPts val="0"/>
              </a:spcBef>
              <a:spcAft>
                <a:spcPts val="0"/>
              </a:spcAft>
              <a:buNone/>
            </a:pPr>
            <a:endParaRPr sz="1600" b="1" dirty="0">
              <a:solidFill>
                <a:schemeClr val="dk1"/>
              </a:solidFill>
            </a:endParaRPr>
          </a:p>
          <a:p>
            <a:pPr marL="914400" lvl="0" indent="0" algn="l" rtl="0">
              <a:spcBef>
                <a:spcPts val="0"/>
              </a:spcBef>
              <a:spcAft>
                <a:spcPts val="0"/>
              </a:spcAft>
              <a:buNone/>
            </a:pPr>
            <a:endParaRPr sz="1600" dirty="0">
              <a:solidFill>
                <a:schemeClr val="dk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07"/>
          <p:cNvSpPr txBox="1">
            <a:spLocks noGrp="1"/>
          </p:cNvSpPr>
          <p:nvPr>
            <p:ph type="title"/>
          </p:nvPr>
        </p:nvSpPr>
        <p:spPr>
          <a:xfrm>
            <a:off x="311700" y="162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Docker image for go - CGO_ENABLED=0</a:t>
            </a:r>
            <a:endParaRPr/>
          </a:p>
        </p:txBody>
      </p:sp>
      <p:sp>
        <p:nvSpPr>
          <p:cNvPr id="717" name="Google Shape;717;p107"/>
          <p:cNvSpPr txBox="1">
            <a:spLocks noGrp="1"/>
          </p:cNvSpPr>
          <p:nvPr>
            <p:ph type="body" idx="1"/>
          </p:nvPr>
        </p:nvSpPr>
        <p:spPr>
          <a:xfrm>
            <a:off x="311700" y="837325"/>
            <a:ext cx="8520600" cy="3820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000000"/>
                </a:solidFill>
              </a:rPr>
              <a:t>Usually compiled go binaries do not have any c dependencies so we are not dependent on runtime libraries, and the go libraries we use are embedded in executable</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If we compile our app on linux the resulting binary will link against a few c standard libraries,this creates a dependency between our go app and the linux os</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Please note that if we compile on Windows or Mac with the GOOS=linux env, we will not have this issue as the code links statically</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On linux we can force the code to use static linking by using the CGO_ENABLED=0 </a:t>
            </a:r>
            <a:endParaRPr sz="1600" dirty="0">
              <a:solidFill>
                <a:srgbClr val="00000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08"/>
          <p:cNvSpPr txBox="1">
            <a:spLocks noGrp="1"/>
          </p:cNvSpPr>
          <p:nvPr>
            <p:ph type="title"/>
          </p:nvPr>
        </p:nvSpPr>
        <p:spPr>
          <a:xfrm>
            <a:off x="145725" y="134500"/>
            <a:ext cx="4870500" cy="6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Building Docker image for go </a:t>
            </a:r>
            <a:endParaRPr/>
          </a:p>
        </p:txBody>
      </p:sp>
      <p:sp>
        <p:nvSpPr>
          <p:cNvPr id="723" name="Google Shape;723;p108"/>
          <p:cNvSpPr txBox="1"/>
          <p:nvPr/>
        </p:nvSpPr>
        <p:spPr>
          <a:xfrm>
            <a:off x="5016225" y="231450"/>
            <a:ext cx="4028700" cy="4680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ARG</a:t>
            </a:r>
            <a:r>
              <a:rPr lang="en" sz="900">
                <a:solidFill>
                  <a:srgbClr val="D4D4D4"/>
                </a:solidFill>
                <a:highlight>
                  <a:srgbClr val="1E1E1E"/>
                </a:highlight>
                <a:latin typeface="Courier New"/>
                <a:ea typeface="Courier New"/>
                <a:cs typeface="Courier New"/>
                <a:sym typeface="Courier New"/>
              </a:rPr>
              <a:t> TARGETOS</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ARG</a:t>
            </a:r>
            <a:r>
              <a:rPr lang="en" sz="900">
                <a:solidFill>
                  <a:srgbClr val="D4D4D4"/>
                </a:solidFill>
                <a:highlight>
                  <a:srgbClr val="1E1E1E"/>
                </a:highlight>
                <a:latin typeface="Courier New"/>
                <a:ea typeface="Courier New"/>
                <a:cs typeface="Courier New"/>
                <a:sym typeface="Courier New"/>
              </a:rPr>
              <a:t> TARGETARCH</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golang:1.14.3-alpine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build</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WORKDIR</a:t>
            </a:r>
            <a:r>
              <a:rPr lang="en" sz="900">
                <a:solidFill>
                  <a:srgbClr val="D4D4D4"/>
                </a:solidFill>
                <a:highlight>
                  <a:srgbClr val="1E1E1E"/>
                </a:highlight>
                <a:latin typeface="Courier New"/>
                <a:ea typeface="Courier New"/>
                <a:cs typeface="Courier New"/>
                <a:sym typeface="Courier New"/>
              </a:rPr>
              <a:t> /src</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ENV</a:t>
            </a:r>
            <a:r>
              <a:rPr lang="en" sz="900">
                <a:solidFill>
                  <a:srgbClr val="D4D4D4"/>
                </a:solidFill>
                <a:highlight>
                  <a:srgbClr val="1E1E1E"/>
                </a:highlight>
                <a:latin typeface="Courier New"/>
                <a:ea typeface="Courier New"/>
                <a:cs typeface="Courier New"/>
                <a:sym typeface="Courier New"/>
              </a:rPr>
              <a:t> CGO_ENABLED=0</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COPY</a:t>
            </a:r>
            <a:r>
              <a:rPr lang="en" sz="900">
                <a:solidFill>
                  <a:srgbClr val="D4D4D4"/>
                </a:solidFill>
                <a:highlight>
                  <a:srgbClr val="1E1E1E"/>
                </a:highlight>
                <a:latin typeface="Courier New"/>
                <a:ea typeface="Courier New"/>
                <a:cs typeface="Courier New"/>
                <a:sym typeface="Courier New"/>
              </a:rPr>
              <a:t> .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RUN</a:t>
            </a:r>
            <a:r>
              <a:rPr lang="en" sz="900">
                <a:solidFill>
                  <a:srgbClr val="D4D4D4"/>
                </a:solidFill>
                <a:highlight>
                  <a:srgbClr val="1E1E1E"/>
                </a:highlight>
                <a:latin typeface="Courier New"/>
                <a:ea typeface="Courier New"/>
                <a:cs typeface="Courier New"/>
                <a:sym typeface="Courier New"/>
              </a:rPr>
              <a:t> go mod download</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RUN</a:t>
            </a:r>
            <a:r>
              <a:rPr lang="en" sz="900">
                <a:solidFill>
                  <a:srgbClr val="D4D4D4"/>
                </a:solidFill>
                <a:highlight>
                  <a:srgbClr val="1E1E1E"/>
                </a:highlight>
                <a:latin typeface="Courier New"/>
                <a:ea typeface="Courier New"/>
                <a:cs typeface="Courier New"/>
                <a:sym typeface="Courier New"/>
              </a:rPr>
              <a:t> GOOS=${TARGETOS} GOARCH=${TARGETARCH} go build -o /out/example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scratch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bin-unix</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COPY</a:t>
            </a:r>
            <a:r>
              <a:rPr lang="en" sz="900">
                <a:solidFill>
                  <a:srgbClr val="D4D4D4"/>
                </a:solidFill>
                <a:highlight>
                  <a:srgbClr val="1E1E1E"/>
                </a:highlight>
                <a:latin typeface="Courier New"/>
                <a:ea typeface="Courier New"/>
                <a:cs typeface="Courier New"/>
                <a:sym typeface="Courier New"/>
              </a:rPr>
              <a:t> --from=build /out/example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bin-unix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bin-linux</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bin-unix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bin-darwin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scratch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bin-windows</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COPY</a:t>
            </a:r>
            <a:r>
              <a:rPr lang="en" sz="900">
                <a:solidFill>
                  <a:srgbClr val="D4D4D4"/>
                </a:solidFill>
                <a:highlight>
                  <a:srgbClr val="1E1E1E"/>
                </a:highlight>
                <a:latin typeface="Courier New"/>
                <a:ea typeface="Courier New"/>
                <a:cs typeface="Courier New"/>
                <a:sym typeface="Courier New"/>
              </a:rPr>
              <a:t> --from=build /out/example /example.exe</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bin-${TARGETOS}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ENTRYPOINT</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"/example"</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p:txBody>
      </p:sp>
      <p:sp>
        <p:nvSpPr>
          <p:cNvPr id="724" name="Google Shape;724;p108"/>
          <p:cNvSpPr txBox="1"/>
          <p:nvPr/>
        </p:nvSpPr>
        <p:spPr>
          <a:xfrm>
            <a:off x="145725" y="843975"/>
            <a:ext cx="4758900" cy="4068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The following docker file is a generic docker file that takes TARGETOS and TARGETARCH as args</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The CGO_ENABLED=0 forces go to compile with static linking, so it is not dependent on the libraries on the hosting os</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Also GOOS and GOARCH are assigned with values to define the os and arch when building the app</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We can build image with the following command</a:t>
            </a:r>
            <a:endParaRPr dirty="0"/>
          </a:p>
          <a:p>
            <a:pPr marL="457200" lvl="0" indent="0" algn="l" rtl="0">
              <a:lnSpc>
                <a:spcPct val="115000"/>
              </a:lnSpc>
              <a:spcBef>
                <a:spcPts val="0"/>
              </a:spcBef>
              <a:spcAft>
                <a:spcPts val="0"/>
              </a:spcAft>
              <a:buNone/>
            </a:pPr>
            <a:endParaRPr sz="850" dirty="0">
              <a:solidFill>
                <a:srgbClr val="FFFFFF"/>
              </a:solidFill>
              <a:highlight>
                <a:srgbClr val="000000"/>
              </a:highlight>
            </a:endParaRPr>
          </a:p>
          <a:p>
            <a:pPr marL="457200" lvl="0" indent="0" algn="l" rtl="0">
              <a:lnSpc>
                <a:spcPct val="115000"/>
              </a:lnSpc>
              <a:spcBef>
                <a:spcPts val="0"/>
              </a:spcBef>
              <a:spcAft>
                <a:spcPts val="0"/>
              </a:spcAft>
              <a:buNone/>
            </a:pPr>
            <a:r>
              <a:rPr lang="en" sz="850" dirty="0">
                <a:solidFill>
                  <a:srgbClr val="FFFFFF"/>
                </a:solidFill>
                <a:highlight>
                  <a:srgbClr val="000000"/>
                </a:highlight>
              </a:rPr>
              <a:t>$ docker build -t dynamicgo --build-arg TARGETOS=windows --build-arg TARGETARCH=amd64 --target bin .</a:t>
            </a:r>
            <a:endParaRPr sz="850" dirty="0">
              <a:solidFill>
                <a:srgbClr val="FFFFFF"/>
              </a:solidFill>
              <a:highlight>
                <a:srgbClr val="000000"/>
              </a:highlight>
            </a:endParaRPr>
          </a:p>
          <a:p>
            <a:pPr marL="457200" lvl="0" indent="0" algn="l" rtl="0">
              <a:lnSpc>
                <a:spcPct val="115000"/>
              </a:lnSpc>
              <a:spcBef>
                <a:spcPts val="0"/>
              </a:spcBef>
              <a:spcAft>
                <a:spcPts val="0"/>
              </a:spcAft>
              <a:buNone/>
            </a:pPr>
            <a:endParaRPr sz="850" dirty="0">
              <a:solidFill>
                <a:srgbClr val="FFFFFF"/>
              </a:solidFill>
              <a:highlight>
                <a:srgbClr val="000000"/>
              </a:highlight>
            </a:endParaRPr>
          </a:p>
          <a:p>
            <a:pPr marL="457200" lvl="0" indent="-317500" algn="l" rtl="0">
              <a:spcBef>
                <a:spcPts val="0"/>
              </a:spcBef>
              <a:spcAft>
                <a:spcPts val="0"/>
              </a:spcAft>
              <a:buClr>
                <a:schemeClr val="dk1"/>
              </a:buClr>
              <a:buSzPts val="1400"/>
              <a:buChar char="●"/>
            </a:pPr>
            <a:r>
              <a:rPr lang="en" dirty="0">
                <a:solidFill>
                  <a:schemeClr val="dk1"/>
                </a:solidFill>
              </a:rPr>
              <a:t>The Scratch image is a special image directly built into the docker engine which allows us to build a minimal image </a:t>
            </a:r>
            <a:endParaRPr dirty="0">
              <a:solidFill>
                <a:schemeClr val="dk1"/>
              </a:solidFill>
            </a:endParaRPr>
          </a:p>
          <a:p>
            <a:pPr marL="0" lvl="0" indent="0" algn="l" rtl="0">
              <a:spcBef>
                <a:spcPts val="0"/>
              </a:spcBef>
              <a:spcAft>
                <a:spcPts val="0"/>
              </a:spcAft>
              <a:buNone/>
            </a:pPr>
            <a:endParaRPr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109"/>
          <p:cNvSpPr txBox="1">
            <a:spLocks noGrp="1"/>
          </p:cNvSpPr>
          <p:nvPr>
            <p:ph type="title"/>
          </p:nvPr>
        </p:nvSpPr>
        <p:spPr>
          <a:xfrm>
            <a:off x="311700" y="225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Kubernetes Recap</a:t>
            </a:r>
            <a:endParaRPr/>
          </a:p>
        </p:txBody>
      </p:sp>
      <p:sp>
        <p:nvSpPr>
          <p:cNvPr id="730" name="Google Shape;730;p109"/>
          <p:cNvSpPr txBox="1">
            <a:spLocks noGrp="1"/>
          </p:cNvSpPr>
          <p:nvPr>
            <p:ph type="body" idx="1"/>
          </p:nvPr>
        </p:nvSpPr>
        <p:spPr>
          <a:xfrm>
            <a:off x="311700" y="876925"/>
            <a:ext cx="8520600" cy="36921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Kubernetes Authomates and monitors the lifecycle of a stateless application</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It can scale the app up or down and always make sure it keeps running</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Kubernetes Cluster Consists of computers called nodes </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basic unit of work in kubernetes is called a pod, which is a group of one or more linux containers</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Kubernetes can be divided into planes  </a:t>
            </a:r>
            <a:endParaRPr sz="1600" dirty="0">
              <a:solidFill>
                <a:srgbClr val="000000"/>
              </a:solidFill>
            </a:endParaRPr>
          </a:p>
          <a:p>
            <a:pPr marL="914400" lvl="1" indent="-330200" algn="l" rtl="0">
              <a:lnSpc>
                <a:spcPct val="100000"/>
              </a:lnSpc>
              <a:spcBef>
                <a:spcPts val="0"/>
              </a:spcBef>
              <a:spcAft>
                <a:spcPts val="0"/>
              </a:spcAft>
              <a:buClr>
                <a:srgbClr val="000000"/>
              </a:buClr>
              <a:buSzPts val="1600"/>
              <a:buChar char="○"/>
            </a:pPr>
            <a:r>
              <a:rPr lang="en" sz="1600" dirty="0">
                <a:solidFill>
                  <a:srgbClr val="000000"/>
                </a:solidFill>
              </a:rPr>
              <a:t>Control plane - the actual pods that the kubernetes core components runs on, exposing the api, etc...</a:t>
            </a:r>
            <a:endParaRPr sz="1600" dirty="0">
              <a:solidFill>
                <a:srgbClr val="000000"/>
              </a:solidFill>
            </a:endParaRPr>
          </a:p>
          <a:p>
            <a:pPr marL="914400" lvl="1" indent="-330200" algn="l" rtl="0">
              <a:lnSpc>
                <a:spcPct val="100000"/>
              </a:lnSpc>
              <a:spcBef>
                <a:spcPts val="0"/>
              </a:spcBef>
              <a:spcAft>
                <a:spcPts val="0"/>
              </a:spcAft>
              <a:buClr>
                <a:srgbClr val="000000"/>
              </a:buClr>
              <a:buSzPts val="1600"/>
              <a:buChar char="○"/>
            </a:pPr>
            <a:r>
              <a:rPr lang="en" sz="1600" dirty="0">
                <a:solidFill>
                  <a:srgbClr val="000000"/>
                </a:solidFill>
              </a:rPr>
              <a:t>Data Plane - everything else meaning the nodes and pods which the application runs on</a:t>
            </a:r>
            <a:endParaRPr sz="1600" dirty="0">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TotalTime>
  <Words>17047</Words>
  <Application>Microsoft Office PowerPoint</Application>
  <PresentationFormat>On-screen Show (16:9)</PresentationFormat>
  <Paragraphs>2076</Paragraphs>
  <Slides>155</Slides>
  <Notes>155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155</vt:i4>
      </vt:variant>
    </vt:vector>
  </HeadingPairs>
  <TitlesOfParts>
    <vt:vector size="163" baseType="lpstr">
      <vt:lpstr>Lato</vt:lpstr>
      <vt:lpstr>Roboto</vt:lpstr>
      <vt:lpstr>Lora</vt:lpstr>
      <vt:lpstr>Arial</vt:lpstr>
      <vt:lpstr>Courier New</vt:lpstr>
      <vt:lpstr>Georgia</vt:lpstr>
      <vt:lpstr>Merriweather</vt:lpstr>
      <vt:lpstr>Simple Light</vt:lpstr>
      <vt:lpstr>Course Agenda</vt:lpstr>
      <vt:lpstr>Installing GO on Visual studio code - Step 1</vt:lpstr>
      <vt:lpstr>Installing GO on Visual studio code - Step 2 </vt:lpstr>
      <vt:lpstr>Installing GO on Visual studio code - Step 3 </vt:lpstr>
      <vt:lpstr>GOROOT and GOPATH </vt:lpstr>
      <vt:lpstr>Managing a Project in Go - workspaces reminder</vt:lpstr>
      <vt:lpstr>Managing a Project in Go - workspaces reminder </vt:lpstr>
      <vt:lpstr>Introducing Go Modules</vt:lpstr>
      <vt:lpstr>Introducing Go Modules</vt:lpstr>
      <vt:lpstr>Creating Go Modules</vt:lpstr>
      <vt:lpstr>Retrieving Dependencies</vt:lpstr>
      <vt:lpstr>Retrieving Dependencies    </vt:lpstr>
      <vt:lpstr>Listing Dependencies</vt:lpstr>
      <vt:lpstr>How go Verifies Dependencies</vt:lpstr>
      <vt:lpstr>Cleaning unused Dependencies</vt:lpstr>
      <vt:lpstr>Semantic Versioning With Modules</vt:lpstr>
      <vt:lpstr>Versioning rules for go modules </vt:lpstr>
      <vt:lpstr>Organizing major module versions</vt:lpstr>
      <vt:lpstr>Importing unversioned modules </vt:lpstr>
      <vt:lpstr>Requesting a Specific Module </vt:lpstr>
      <vt:lpstr>Go mod additional commands</vt:lpstr>
      <vt:lpstr>Go mod additional commands</vt:lpstr>
      <vt:lpstr>Go Project Structure </vt:lpstr>
      <vt:lpstr>Concurrency Patterns in Go</vt:lpstr>
      <vt:lpstr>Concurrency Patterns in Go</vt:lpstr>
      <vt:lpstr>Concurrency Patterns in Go</vt:lpstr>
      <vt:lpstr>Concurrency Patterns in Go</vt:lpstr>
      <vt:lpstr>Concurrency Patterns in Go</vt:lpstr>
      <vt:lpstr>PowerPoint Presentation</vt:lpstr>
      <vt:lpstr>PowerPoint Presentation</vt:lpstr>
      <vt:lpstr>PowerPoint Presentation</vt:lpstr>
      <vt:lpstr>Building Web Services With GO</vt:lpstr>
      <vt:lpstr>Rest - REpresentational State Transfer</vt:lpstr>
      <vt:lpstr>Rest - Requests</vt:lpstr>
      <vt:lpstr>Rest Responses</vt:lpstr>
      <vt:lpstr>Handling Http Requests </vt:lpstr>
      <vt:lpstr>Handling Http Requests - Using Handler example</vt:lpstr>
      <vt:lpstr>Handling Http Requests - Using Handlerfunc</vt:lpstr>
      <vt:lpstr>Http ServeMux</vt:lpstr>
      <vt:lpstr>Working With Json</vt:lpstr>
      <vt:lpstr>Json.Marshall </vt:lpstr>
      <vt:lpstr>Json Unmarshal</vt:lpstr>
      <vt:lpstr>Json Encode And Decode</vt:lpstr>
      <vt:lpstr>Custom Json Marshaling and UnMarshaling</vt:lpstr>
      <vt:lpstr>Controlling JSON serialization</vt:lpstr>
      <vt:lpstr>So, what method should we use for serializing json?</vt:lpstr>
      <vt:lpstr>Inroducing Http Request object</vt:lpstr>
      <vt:lpstr>Handling Http Requests</vt:lpstr>
      <vt:lpstr>MiddleWare</vt:lpstr>
      <vt:lpstr>Examining the http.HandlerFunc</vt:lpstr>
      <vt:lpstr>Middleware example</vt:lpstr>
      <vt:lpstr>Using the Default ServeMux, not the easiest way...</vt:lpstr>
      <vt:lpstr>Simplify routing with the gorilla/mux package</vt:lpstr>
      <vt:lpstr>Simplify routing with the gorilla/mux package</vt:lpstr>
      <vt:lpstr>Jwt Authentication </vt:lpstr>
      <vt:lpstr>Reading Configuration files And Environment variables</vt:lpstr>
      <vt:lpstr>Go support libraries for configuration - 1. godotenv</vt:lpstr>
      <vt:lpstr>Go support libraries for configuration - 2. Viper</vt:lpstr>
      <vt:lpstr>Reading Configuration with viper</vt:lpstr>
      <vt:lpstr>Persisting data into a database</vt:lpstr>
      <vt:lpstr>Connecting to a Database</vt:lpstr>
      <vt:lpstr>Query the database </vt:lpstr>
      <vt:lpstr>Query database example</vt:lpstr>
      <vt:lpstr>Query With Parameters</vt:lpstr>
      <vt:lpstr>Executing Database Commands</vt:lpstr>
      <vt:lpstr>sql.Exec example</vt:lpstr>
      <vt:lpstr>Database Connection management</vt:lpstr>
      <vt:lpstr>Accessing Database with context </vt:lpstr>
      <vt:lpstr>Accessing Database with context  - sample</vt:lpstr>
      <vt:lpstr>Running operations with context</vt:lpstr>
      <vt:lpstr>Creating a Context</vt:lpstr>
      <vt:lpstr>When to use contexts</vt:lpstr>
      <vt:lpstr>Using Context to for canceling http request</vt:lpstr>
      <vt:lpstr>Using Context With Timeout </vt:lpstr>
      <vt:lpstr>Passing values with context</vt:lpstr>
      <vt:lpstr>Testing http service</vt:lpstr>
      <vt:lpstr>Web Sockets</vt:lpstr>
      <vt:lpstr>Web Sockets</vt:lpstr>
      <vt:lpstr>Web Socket workflow </vt:lpstr>
      <vt:lpstr>Using gorilla/websocket package</vt:lpstr>
      <vt:lpstr>Profiling go programs</vt:lpstr>
      <vt:lpstr>Profiling go programs - ReadMemoryStats</vt:lpstr>
      <vt:lpstr>Profiling go programs - CPU</vt:lpstr>
      <vt:lpstr>Profiling go programs -Memory</vt:lpstr>
      <vt:lpstr>Profiling using remote http server</vt:lpstr>
      <vt:lpstr>What are those profiling endpoints?</vt:lpstr>
      <vt:lpstr>Visualizing profiling data</vt:lpstr>
      <vt:lpstr>Tracing </vt:lpstr>
      <vt:lpstr>Building Go Plugin</vt:lpstr>
      <vt:lpstr>Building Go Plugin</vt:lpstr>
      <vt:lpstr>Building Go program for multiple platform </vt:lpstr>
      <vt:lpstr>GOOS &amp; GOARCH</vt:lpstr>
      <vt:lpstr>GOOS &amp; GOARCH</vt:lpstr>
      <vt:lpstr>GOOS &amp; GOARCH</vt:lpstr>
      <vt:lpstr>Fixing the problem - compile on Windows</vt:lpstr>
      <vt:lpstr>Using GOOS and GOARCH Filename Suffixes </vt:lpstr>
      <vt:lpstr>Building Docker image for go - CGO_ENABLED=0</vt:lpstr>
      <vt:lpstr>Building Docker image for go </vt:lpstr>
      <vt:lpstr>Kubernetes Recap</vt:lpstr>
      <vt:lpstr>Kubernetes - Architecture </vt:lpstr>
      <vt:lpstr>Kubernetes control plane and data plane </vt:lpstr>
      <vt:lpstr>Master in more detail </vt:lpstr>
      <vt:lpstr>Master in more detail </vt:lpstr>
      <vt:lpstr>PowerPoint Presentation</vt:lpstr>
      <vt:lpstr>Kubernetes Main Concepts - Declarative and Desired State  </vt:lpstr>
      <vt:lpstr>Reconciling state  </vt:lpstr>
      <vt:lpstr>Kubernetes basic execution unit  -&gt; Pod </vt:lpstr>
      <vt:lpstr>Pod state</vt:lpstr>
      <vt:lpstr>Deployments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Operators </vt:lpstr>
      <vt:lpstr>Kubernetes operators</vt:lpstr>
      <vt:lpstr>Kubernetes operators</vt:lpstr>
      <vt:lpstr>Kubernetes operators</vt:lpstr>
      <vt:lpstr>Kubernetes operators</vt:lpstr>
      <vt:lpstr>What Operators are made of</vt:lpstr>
      <vt:lpstr>What does it mean to create an operator </vt:lpstr>
      <vt:lpstr>PowerPoint Presentation</vt:lpstr>
      <vt:lpstr>Etcd operator example </vt:lpstr>
      <vt:lpstr>Etcd operator exercise </vt:lpstr>
      <vt:lpstr>CR’s  </vt:lpstr>
      <vt:lpstr>operator scope  </vt:lpstr>
      <vt:lpstr>operator sdk  </vt:lpstr>
      <vt:lpstr>Why operator sdk  </vt:lpstr>
      <vt:lpstr>maturity model </vt:lpstr>
      <vt:lpstr>Steps for building our operator </vt:lpstr>
      <vt:lpstr>operator sdk installation   </vt:lpstr>
      <vt:lpstr>bootstrap the operator</vt:lpstr>
      <vt:lpstr>Adding new CRD’s to the operator</vt:lpstr>
      <vt:lpstr>Add the controller</vt:lpstr>
      <vt:lpstr>Let’s watch the Watch  </vt:lpstr>
      <vt:lpstr>Reconcile </vt:lpstr>
      <vt:lpstr>Possible return values from the Reconcile function</vt:lpstr>
      <vt:lpstr>Updating state by the controller</vt:lpstr>
      <vt:lpstr>Running operator locally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Agenda</dc:title>
  <cp:lastModifiedBy>Allen Sanders</cp:lastModifiedBy>
  <cp:revision>143</cp:revision>
  <dcterms:modified xsi:type="dcterms:W3CDTF">2021-07-20T01:48:30Z</dcterms:modified>
</cp:coreProperties>
</file>